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notesMasterIdLst>
    <p:notesMasterId r:id="rId68"/>
  </p:notesMasterIdLst>
  <p:sldIdLst>
    <p:sldId id="385" r:id="rId2"/>
    <p:sldId id="418" r:id="rId3"/>
    <p:sldId id="419" r:id="rId4"/>
    <p:sldId id="420" r:id="rId5"/>
    <p:sldId id="440" r:id="rId6"/>
    <p:sldId id="442" r:id="rId7"/>
    <p:sldId id="441" r:id="rId8"/>
    <p:sldId id="422" r:id="rId9"/>
    <p:sldId id="423" r:id="rId10"/>
    <p:sldId id="424" r:id="rId11"/>
    <p:sldId id="425" r:id="rId12"/>
    <p:sldId id="426" r:id="rId13"/>
    <p:sldId id="443" r:id="rId14"/>
    <p:sldId id="427" r:id="rId15"/>
    <p:sldId id="429" r:id="rId16"/>
    <p:sldId id="430" r:id="rId17"/>
    <p:sldId id="431" r:id="rId18"/>
    <p:sldId id="437" r:id="rId19"/>
    <p:sldId id="438" r:id="rId20"/>
    <p:sldId id="444" r:id="rId21"/>
    <p:sldId id="480" r:id="rId22"/>
    <p:sldId id="481" r:id="rId23"/>
    <p:sldId id="435" r:id="rId24"/>
    <p:sldId id="436" r:id="rId25"/>
    <p:sldId id="482" r:id="rId26"/>
    <p:sldId id="432" r:id="rId27"/>
    <p:sldId id="433" r:id="rId28"/>
    <p:sldId id="439" r:id="rId29"/>
    <p:sldId id="446" r:id="rId30"/>
    <p:sldId id="483" r:id="rId31"/>
    <p:sldId id="484" r:id="rId32"/>
    <p:sldId id="485" r:id="rId33"/>
    <p:sldId id="486" r:id="rId34"/>
    <p:sldId id="445" r:id="rId35"/>
    <p:sldId id="448" r:id="rId36"/>
    <p:sldId id="487" r:id="rId37"/>
    <p:sldId id="447" r:id="rId38"/>
    <p:sldId id="452" r:id="rId39"/>
    <p:sldId id="455" r:id="rId40"/>
    <p:sldId id="456" r:id="rId41"/>
    <p:sldId id="457" r:id="rId42"/>
    <p:sldId id="458" r:id="rId43"/>
    <p:sldId id="450" r:id="rId44"/>
    <p:sldId id="451" r:id="rId45"/>
    <p:sldId id="488" r:id="rId46"/>
    <p:sldId id="489" r:id="rId47"/>
    <p:sldId id="453" r:id="rId48"/>
    <p:sldId id="454" r:id="rId49"/>
    <p:sldId id="490" r:id="rId50"/>
    <p:sldId id="491" r:id="rId51"/>
    <p:sldId id="492" r:id="rId52"/>
    <p:sldId id="493" r:id="rId53"/>
    <p:sldId id="494" r:id="rId54"/>
    <p:sldId id="459" r:id="rId55"/>
    <p:sldId id="462" r:id="rId56"/>
    <p:sldId id="460" r:id="rId57"/>
    <p:sldId id="461" r:id="rId58"/>
    <p:sldId id="496" r:id="rId59"/>
    <p:sldId id="463" r:id="rId60"/>
    <p:sldId id="464" r:id="rId61"/>
    <p:sldId id="465" r:id="rId62"/>
    <p:sldId id="466" r:id="rId63"/>
    <p:sldId id="386" r:id="rId64"/>
    <p:sldId id="391" r:id="rId65"/>
    <p:sldId id="392" r:id="rId66"/>
    <p:sldId id="352" r:id="rId67"/>
  </p:sldIdLst>
  <p:sldSz cx="9144000" cy="5143500" type="screen16x9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39">
          <p15:clr>
            <a:srgbClr val="A4A3A4"/>
          </p15:clr>
        </p15:guide>
        <p15:guide id="2" pos="573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77A2D"/>
    <a:srgbClr val="F9A46F"/>
    <a:srgbClr val="A9D18E"/>
    <a:srgbClr val="0099CC"/>
    <a:srgbClr val="007F8E"/>
    <a:srgbClr val="1590FF"/>
    <a:srgbClr val="1F7BE1"/>
    <a:srgbClr val="94DDFE"/>
    <a:srgbClr val="CBEAFD"/>
    <a:srgbClr val="17A0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浅色样式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浅色样式 2 - 强调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浅色样式 2 - 强调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浅色样式 2 - 强调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616DA210-FB5B-4158-B5E0-FEB733F419BA}" styleName="浅色样式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407"/>
    <p:restoredTop sz="92543" autoAdjust="0"/>
  </p:normalViewPr>
  <p:slideViewPr>
    <p:cSldViewPr showGuides="1">
      <p:cViewPr varScale="1">
        <p:scale>
          <a:sx n="135" d="100"/>
          <a:sy n="135" d="100"/>
        </p:scale>
        <p:origin x="732" y="120"/>
      </p:cViewPr>
      <p:guideLst>
        <p:guide orient="horz" pos="3239"/>
        <p:guide pos="573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1066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wmf"/></Relationships>
</file>

<file path=ppt/drawings/_rels/vmlDrawing14.vml.rels><?xml version="1.0" encoding="UTF-8" standalone="yes"?>
<Relationships xmlns="http://schemas.openxmlformats.org/package/2006/relationships"><Relationship Id="rId2" Type="http://schemas.openxmlformats.org/officeDocument/2006/relationships/image" Target="../media/image31.wmf"/><Relationship Id="rId1" Type="http://schemas.openxmlformats.org/officeDocument/2006/relationships/image" Target="../media/image30.wmf"/></Relationships>
</file>

<file path=ppt/drawings/_rels/vmlDrawing15.vml.rels><?xml version="1.0" encoding="UTF-8" standalone="yes"?>
<Relationships xmlns="http://schemas.openxmlformats.org/package/2006/relationships"><Relationship Id="rId2" Type="http://schemas.openxmlformats.org/officeDocument/2006/relationships/image" Target="../media/image31.wmf"/><Relationship Id="rId1" Type="http://schemas.openxmlformats.org/officeDocument/2006/relationships/image" Target="../media/image30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.wmf"/><Relationship Id="rId2" Type="http://schemas.openxmlformats.org/officeDocument/2006/relationships/image" Target="../media/image9.wmf"/><Relationship Id="rId1" Type="http://schemas.openxmlformats.org/officeDocument/2006/relationships/image" Target="../media/image8.wmf"/><Relationship Id="rId5" Type="http://schemas.openxmlformats.org/officeDocument/2006/relationships/image" Target="../media/image12.wmf"/><Relationship Id="rId4" Type="http://schemas.openxmlformats.org/officeDocument/2006/relationships/image" Target="../media/image11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20.wmf"/><Relationship Id="rId1" Type="http://schemas.openxmlformats.org/officeDocument/2006/relationships/image" Target="../media/image13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A5954B-2DC3-4E4B-BAA2-C81FED52DA46}" type="datetimeFigureOut">
              <a:rPr lang="zh-CN" altLang="en-US" smtClean="0"/>
              <a:t>2019/10/22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251A7D-A901-428B-B551-9DE8D3F7420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87239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251A7D-A901-428B-B551-9DE8D3F7420A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83573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251A7D-A901-428B-B551-9DE8D3F7420A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70905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251A7D-A901-428B-B551-9DE8D3F7420A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48709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251A7D-A901-428B-B551-9DE8D3F7420A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77825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251A7D-A901-428B-B551-9DE8D3F7420A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59529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251A7D-A901-428B-B551-9DE8D3F7420A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14045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251A7D-A901-428B-B551-9DE8D3F7420A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51968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251A7D-A901-428B-B551-9DE8D3F7420A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02139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251A7D-A901-428B-B551-9DE8D3F7420A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6361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251A7D-A901-428B-B551-9DE8D3F7420A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2192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251A7D-A901-428B-B551-9DE8D3F7420A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27998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251A7D-A901-428B-B551-9DE8D3F7420A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318975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251A7D-A901-428B-B551-9DE8D3F7420A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015836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251A7D-A901-428B-B551-9DE8D3F7420A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969439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251A7D-A901-428B-B551-9DE8D3F7420A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250278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251A7D-A901-428B-B551-9DE8D3F7420A}" type="slidenum">
              <a:rPr lang="zh-CN" altLang="en-US" smtClean="0"/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805412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8DD3D-DC6C-40A5-8DF7-C544608C83B3}" type="slidenum">
              <a:rPr lang="zh-CN" altLang="en-US" smtClean="0"/>
              <a:t>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16707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8DD3D-DC6C-40A5-8DF7-C544608C83B3}" type="slidenum">
              <a:rPr lang="zh-CN" altLang="en-US" smtClean="0"/>
              <a:t>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736715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F29A43E-44E2-4CDF-A12A-E976161B9267}" type="slidenum">
              <a:rPr lang="en-US" altLang="zh-CN"/>
              <a:pPr/>
              <a:t>60</a:t>
            </a:fld>
            <a:endParaRPr lang="en-US" altLang="zh-CN"/>
          </a:p>
        </p:txBody>
      </p:sp>
      <p:sp>
        <p:nvSpPr>
          <p:cNvPr id="2344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44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从函数变换的角度考虑！结合状态转移方程来分析，分为两类：</a:t>
            </a:r>
            <a:r>
              <a:rPr lang="en-US" altLang="zh-CN"/>
              <a:t>1</a:t>
            </a:r>
            <a:r>
              <a:rPr lang="zh-CN" altLang="en-US"/>
              <a:t>）装第</a:t>
            </a:r>
            <a:r>
              <a:rPr lang="en-US" altLang="zh-CN"/>
              <a:t>i</a:t>
            </a:r>
            <a:r>
              <a:rPr lang="zh-CN" altLang="en-US"/>
              <a:t>个物品；</a:t>
            </a:r>
            <a:r>
              <a:rPr lang="en-US" altLang="zh-CN"/>
              <a:t>2</a:t>
            </a:r>
            <a:r>
              <a:rPr lang="zh-CN" altLang="en-US"/>
              <a:t>）不装第</a:t>
            </a:r>
            <a:r>
              <a:rPr lang="en-US" altLang="zh-CN"/>
              <a:t>i</a:t>
            </a:r>
            <a:r>
              <a:rPr lang="zh-CN" altLang="en-US"/>
              <a:t>个物品，把两类的所有可能情况都算出来后，再去合并可能的跳跃点。</a:t>
            </a:r>
          </a:p>
        </p:txBody>
      </p:sp>
    </p:spTree>
    <p:extLst>
      <p:ext uri="{BB962C8B-B14F-4D97-AF65-F5344CB8AC3E}">
        <p14:creationId xmlns:p14="http://schemas.microsoft.com/office/powerpoint/2010/main" val="349097143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这一讲我们学习了</a:t>
            </a:r>
            <a:r>
              <a:rPr lang="en-US" altLang="zh-CN" dirty="0"/>
              <a:t>0-1</a:t>
            </a:r>
            <a:r>
              <a:rPr lang="zh-CN" altLang="en-US" dirty="0"/>
              <a:t>背包问题</a:t>
            </a:r>
            <a:r>
              <a:rPr lang="zh-CN" altLang="en-US"/>
              <a:t>的动态规划算法，及其改进算法，下一讲我们将学习贪心算法。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8DD3D-DC6C-40A5-8DF7-C544608C83B3}" type="slidenum">
              <a:rPr lang="zh-CN" altLang="en-US" smtClean="0"/>
              <a:t>62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923742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251A7D-A901-428B-B551-9DE8D3F7420A}" type="slidenum">
              <a:rPr lang="zh-CN" altLang="en-US" smtClean="0"/>
              <a:t>66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17766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251A7D-A901-428B-B551-9DE8D3F7420A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85202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251A7D-A901-428B-B551-9DE8D3F7420A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15327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251A7D-A901-428B-B551-9DE8D3F7420A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9251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251A7D-A901-428B-B551-9DE8D3F7420A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0422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251A7D-A901-428B-B551-9DE8D3F7420A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15680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251A7D-A901-428B-B551-9DE8D3F7420A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78348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251A7D-A901-428B-B551-9DE8D3F7420A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82354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60E3C71-8709-48C7-97FC-C6D6BA12DF5D}" type="slidenum">
              <a:rPr lang="zh-CN" altLang="en-US"/>
              <a:pPr/>
              <a:t>‹#›</a:t>
            </a:fld>
            <a:endParaRPr lang="en-US" altLang="zh-CN"/>
          </a:p>
        </p:txBody>
      </p:sp>
      <p:pic>
        <p:nvPicPr>
          <p:cNvPr id="7" name="Picture 2" descr="C:\Users\Administrator\Desktop\loog4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336" y="33468"/>
            <a:ext cx="1262254" cy="364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五边形 7"/>
          <p:cNvSpPr/>
          <p:nvPr userDrawn="1"/>
        </p:nvSpPr>
        <p:spPr>
          <a:xfrm>
            <a:off x="0" y="0"/>
            <a:ext cx="5148064" cy="408381"/>
          </a:xfrm>
          <a:prstGeom prst="homePlate">
            <a:avLst/>
          </a:prstGeom>
          <a:solidFill>
            <a:srgbClr val="10A5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燕尾形 8"/>
          <p:cNvSpPr/>
          <p:nvPr userDrawn="1"/>
        </p:nvSpPr>
        <p:spPr>
          <a:xfrm>
            <a:off x="5076056" y="0"/>
            <a:ext cx="432048" cy="408381"/>
          </a:xfrm>
          <a:prstGeom prst="chevron">
            <a:avLst/>
          </a:prstGeom>
          <a:solidFill>
            <a:srgbClr val="21D3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3067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000"/>
    </mc:Choice>
    <mc:Fallback xmlns="">
      <p:transition advClick="0" advTm="100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ED502A3-8632-4418-803B-73FCF52F3324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22658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000"/>
    </mc:Choice>
    <mc:Fallback xmlns="">
      <p:transition advClick="0" advTm="1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71A8A99-3180-4902-BB69-B1867B738276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55150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000"/>
    </mc:Choice>
    <mc:Fallback xmlns="">
      <p:transition advClick="0" advTm="100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4683919"/>
            <a:ext cx="2133600" cy="357188"/>
          </a:xfr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4683919"/>
            <a:ext cx="2895600" cy="357188"/>
          </a:xfr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4683919"/>
            <a:ext cx="2133600" cy="357188"/>
          </a:xfrm>
        </p:spPr>
        <p:txBody>
          <a:bodyPr/>
          <a:lstStyle>
            <a:lvl1pPr>
              <a:defRPr/>
            </a:lvl1pPr>
          </a:lstStyle>
          <a:p>
            <a:fld id="{39C4AEAA-7C8B-4E04-AFCB-E61F25A5C1EE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9910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000"/>
    </mc:Choice>
    <mc:Fallback xmlns="">
      <p:transition advClick="0" advTm="1000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标题和四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sz="quarter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457200" y="1200150"/>
            <a:ext cx="4038600" cy="163949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1200150"/>
            <a:ext cx="4038600" cy="163949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57200" y="2953942"/>
            <a:ext cx="4038600" cy="164068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8200" y="2953942"/>
            <a:ext cx="4038600" cy="164068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457200" y="4683919"/>
            <a:ext cx="2133600" cy="357188"/>
          </a:xfr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3124200" y="4683919"/>
            <a:ext cx="2895600" cy="357188"/>
          </a:xfr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6553200" y="4683919"/>
            <a:ext cx="2133600" cy="357188"/>
          </a:xfrm>
        </p:spPr>
        <p:txBody>
          <a:bodyPr/>
          <a:lstStyle>
            <a:lvl1pPr>
              <a:defRPr/>
            </a:lvl1pPr>
          </a:lstStyle>
          <a:p>
            <a:fld id="{B1867A73-AF83-464D-8F14-45B52375FB68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07768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000"/>
    </mc:Choice>
    <mc:Fallback xmlns="">
      <p:transition advClick="0" advTm="1000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57200" y="205979"/>
            <a:ext cx="8229600" cy="438864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457200" y="4683919"/>
            <a:ext cx="2133600" cy="357188"/>
          </a:xfr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124200" y="4683919"/>
            <a:ext cx="2895600" cy="357188"/>
          </a:xfr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553200" y="4683919"/>
            <a:ext cx="2133600" cy="357188"/>
          </a:xfrm>
        </p:spPr>
        <p:txBody>
          <a:bodyPr/>
          <a:lstStyle>
            <a:lvl1pPr>
              <a:defRPr/>
            </a:lvl1pPr>
          </a:lstStyle>
          <a:p>
            <a:fld id="{180A264E-432C-45C5-BA4B-73B5265D330F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49912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000"/>
    </mc:Choice>
    <mc:Fallback xmlns="">
      <p:transition advClick="0" advTm="1000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4539"/>
            <a:ext cx="5791200" cy="10287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2019/10/22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22672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Administrator\Desktop\loog4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336" y="33468"/>
            <a:ext cx="1262254" cy="364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五边形 2"/>
          <p:cNvSpPr/>
          <p:nvPr userDrawn="1"/>
        </p:nvSpPr>
        <p:spPr>
          <a:xfrm>
            <a:off x="0" y="0"/>
            <a:ext cx="5148064" cy="408381"/>
          </a:xfrm>
          <a:prstGeom prst="homePlate">
            <a:avLst/>
          </a:prstGeom>
          <a:solidFill>
            <a:srgbClr val="10A5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燕尾形 3"/>
          <p:cNvSpPr/>
          <p:nvPr userDrawn="1"/>
        </p:nvSpPr>
        <p:spPr>
          <a:xfrm>
            <a:off x="5076056" y="0"/>
            <a:ext cx="432048" cy="408381"/>
          </a:xfrm>
          <a:prstGeom prst="chevron">
            <a:avLst/>
          </a:prstGeom>
          <a:solidFill>
            <a:srgbClr val="21D3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7807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A5E8C7B-0FBC-4248-B5C7-A5726714550E}" type="slidenum">
              <a:rPr lang="zh-CN" altLang="en-US"/>
              <a:pPr/>
              <a:t>‹#›</a:t>
            </a:fld>
            <a:endParaRPr lang="en-US" altLang="zh-CN"/>
          </a:p>
        </p:txBody>
      </p:sp>
      <p:pic>
        <p:nvPicPr>
          <p:cNvPr id="7" name="Picture 2" descr="C:\Users\Administrator\Desktop\loog4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336" y="33468"/>
            <a:ext cx="1262254" cy="364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五边形 11"/>
          <p:cNvSpPr/>
          <p:nvPr userDrawn="1"/>
        </p:nvSpPr>
        <p:spPr>
          <a:xfrm>
            <a:off x="0" y="0"/>
            <a:ext cx="5148064" cy="408381"/>
          </a:xfrm>
          <a:prstGeom prst="homePlate">
            <a:avLst/>
          </a:prstGeom>
          <a:solidFill>
            <a:srgbClr val="10A5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燕尾形 12"/>
          <p:cNvSpPr/>
          <p:nvPr userDrawn="1"/>
        </p:nvSpPr>
        <p:spPr>
          <a:xfrm>
            <a:off x="5076056" y="0"/>
            <a:ext cx="504056" cy="408381"/>
          </a:xfrm>
          <a:prstGeom prst="chevron">
            <a:avLst/>
          </a:prstGeom>
          <a:solidFill>
            <a:srgbClr val="21D3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5749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000"/>
    </mc:Choice>
    <mc:Fallback xmlns="">
      <p:transition advClick="0" advTm="1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C41053B-0E9C-4418-956E-121C1BAF1089}" type="slidenum">
              <a:rPr lang="zh-CN" altLang="en-US"/>
              <a:pPr/>
              <a:t>‹#›</a:t>
            </a:fld>
            <a:endParaRPr lang="en-US" altLang="zh-CN"/>
          </a:p>
        </p:txBody>
      </p:sp>
      <p:sp>
        <p:nvSpPr>
          <p:cNvPr id="7" name="五边形 6"/>
          <p:cNvSpPr/>
          <p:nvPr userDrawn="1"/>
        </p:nvSpPr>
        <p:spPr>
          <a:xfrm>
            <a:off x="0" y="0"/>
            <a:ext cx="5148064" cy="408381"/>
          </a:xfrm>
          <a:prstGeom prst="homePlate">
            <a:avLst/>
          </a:prstGeom>
          <a:solidFill>
            <a:srgbClr val="10A5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燕尾形 7"/>
          <p:cNvSpPr/>
          <p:nvPr userDrawn="1"/>
        </p:nvSpPr>
        <p:spPr>
          <a:xfrm>
            <a:off x="5076056" y="0"/>
            <a:ext cx="504056" cy="408381"/>
          </a:xfrm>
          <a:prstGeom prst="chevron">
            <a:avLst/>
          </a:prstGeom>
          <a:solidFill>
            <a:srgbClr val="21D3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084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000"/>
    </mc:Choice>
    <mc:Fallback xmlns="">
      <p:transition advClick="0" advTm="1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4911C99-AAB8-461D-B88A-A2B1352E467D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75568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000"/>
    </mc:Choice>
    <mc:Fallback xmlns="">
      <p:transition advClick="0" advTm="1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E351C46-EA48-423D-8C32-EE9B966AACEC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27008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000"/>
    </mc:Choice>
    <mc:Fallback xmlns="">
      <p:transition advClick="0" advTm="1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E67D912-02FB-4CB0-8F40-0F5166615811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55942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000"/>
    </mc:Choice>
    <mc:Fallback xmlns="">
      <p:transition advClick="0" advTm="1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F7FFFC2-DBC9-45AD-93B7-19107AD46DE5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29952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000"/>
    </mc:Choice>
    <mc:Fallback xmlns="">
      <p:transition advClick="0" advTm="1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545D439-2488-46B6-ADF7-099881A0CC41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69929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000"/>
    </mc:Choice>
    <mc:Fallback xmlns="">
      <p:transition advClick="0" advTm="1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B5AACC8-6B12-40CE-BCC8-D1DD7A8165E6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54543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000"/>
    </mc:Choice>
    <mc:Fallback xmlns="">
      <p:transition advClick="0" advTm="1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4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00151"/>
            <a:ext cx="8229600" cy="3394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27044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4683919"/>
            <a:ext cx="2133600" cy="357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endParaRPr lang="en-US" altLang="zh-CN"/>
          </a:p>
        </p:txBody>
      </p:sp>
      <p:sp>
        <p:nvSpPr>
          <p:cNvPr id="727045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4683919"/>
            <a:ext cx="2895600" cy="357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en-US" altLang="zh-CN"/>
          </a:p>
        </p:txBody>
      </p:sp>
      <p:sp>
        <p:nvSpPr>
          <p:cNvPr id="72704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4683919"/>
            <a:ext cx="2133600" cy="357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7805BB90-A3A0-467A-BD5E-425ABA0B79CF}" type="slidenum">
              <a:rPr lang="zh-CN" altLang="en-US"/>
              <a:pPr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5" r:id="rId16"/>
  </p:sldLayoutIdLst>
  <mc:AlternateContent xmlns:mc="http://schemas.openxmlformats.org/markup-compatibility/2006" xmlns:p14="http://schemas.microsoft.com/office/powerpoint/2010/main">
    <mc:Choice Requires="p14">
      <p:transition p14:dur="0" advClick="0" advTm="1000"/>
    </mc:Choice>
    <mc:Fallback xmlns="">
      <p:transition advClick="0" advTm="1000"/>
    </mc:Fallback>
  </mc:AlternateContent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wmf"/><Relationship Id="rId3" Type="http://schemas.openxmlformats.org/officeDocument/2006/relationships/notesSlide" Target="../notesSlides/notesSlide6.xml"/><Relationship Id="rId7" Type="http://schemas.openxmlformats.org/officeDocument/2006/relationships/oleObject" Target="../embeddings/oleObject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27.png"/><Relationship Id="rId11" Type="http://schemas.openxmlformats.org/officeDocument/2006/relationships/image" Target="../media/image16.png"/><Relationship Id="rId5" Type="http://schemas.openxmlformats.org/officeDocument/2006/relationships/image" Target="NULL"/><Relationship Id="rId10" Type="http://schemas.openxmlformats.org/officeDocument/2006/relationships/image" Target="../media/image15.png"/><Relationship Id="rId4" Type="http://schemas.openxmlformats.org/officeDocument/2006/relationships/image" Target="NULL"/><Relationship Id="rId9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7" Type="http://schemas.openxmlformats.org/officeDocument/2006/relationships/image" Target="NUL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7.wmf"/><Relationship Id="rId5" Type="http://schemas.openxmlformats.org/officeDocument/2006/relationships/oleObject" Target="../embeddings/oleObject9.bin"/><Relationship Id="rId4" Type="http://schemas.openxmlformats.org/officeDocument/2006/relationships/image" Target="NUL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5.wmf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wmf"/><Relationship Id="rId3" Type="http://schemas.openxmlformats.org/officeDocument/2006/relationships/notesSlide" Target="../notesSlides/notesSlide12.xml"/><Relationship Id="rId7" Type="http://schemas.openxmlformats.org/officeDocument/2006/relationships/oleObject" Target="../embeddings/oleObject1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13.wmf"/><Relationship Id="rId5" Type="http://schemas.openxmlformats.org/officeDocument/2006/relationships/oleObject" Target="../embeddings/oleObject10.bin"/><Relationship Id="rId4" Type="http://schemas.openxmlformats.org/officeDocument/2006/relationships/image" Target="NUL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21.wmf"/><Relationship Id="rId4" Type="http://schemas.openxmlformats.org/officeDocument/2006/relationships/oleObject" Target="../embeddings/oleObject12.bin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21.wmf"/><Relationship Id="rId4" Type="http://schemas.openxmlformats.org/officeDocument/2006/relationships/oleObject" Target="../embeddings/oleObject13.bin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22.wmf"/><Relationship Id="rId4" Type="http://schemas.openxmlformats.org/officeDocument/2006/relationships/oleObject" Target="../embeddings/oleObject14.bin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oleObject" Target="../embeddings/oleObject15.bin"/><Relationship Id="rId7" Type="http://schemas.openxmlformats.org/officeDocument/2006/relationships/image" Target="NUL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6" Type="http://schemas.openxmlformats.org/officeDocument/2006/relationships/image" Target="NULL"/><Relationship Id="rId11" Type="http://schemas.openxmlformats.org/officeDocument/2006/relationships/image" Target="../media/image24.tiff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../media/image23.wmf"/><Relationship Id="rId9" Type="http://schemas.openxmlformats.org/officeDocument/2006/relationships/image" Target="NUL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5" Type="http://schemas.openxmlformats.org/officeDocument/2006/relationships/image" Target="../media/image23.wmf"/><Relationship Id="rId4" Type="http://schemas.openxmlformats.org/officeDocument/2006/relationships/oleObject" Target="../embeddings/oleObject16.bin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tiff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5" Type="http://schemas.openxmlformats.org/officeDocument/2006/relationships/image" Target="NULL"/><Relationship Id="rId4" Type="http://schemas.openxmlformats.org/officeDocument/2006/relationships/image" Target="../media/image26.w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26.wmf"/><Relationship Id="rId5" Type="http://schemas.openxmlformats.org/officeDocument/2006/relationships/oleObject" Target="../embeddings/oleObject18.bin"/><Relationship Id="rId4" Type="http://schemas.openxmlformats.org/officeDocument/2006/relationships/image" Target="NUL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16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1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7" Type="http://schemas.openxmlformats.org/officeDocument/2006/relationships/image" Target="NULL"/><Relationship Id="rId2" Type="http://schemas.openxmlformats.org/officeDocument/2006/relationships/slideLayout" Target="../slideLayouts/slideLayout16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31.wmf"/><Relationship Id="rId5" Type="http://schemas.openxmlformats.org/officeDocument/2006/relationships/oleObject" Target="../embeddings/oleObject20.bin"/><Relationship Id="rId4" Type="http://schemas.openxmlformats.org/officeDocument/2006/relationships/image" Target="../media/image30.wmf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wmf"/><Relationship Id="rId3" Type="http://schemas.openxmlformats.org/officeDocument/2006/relationships/notesSlide" Target="../notesSlides/notesSlide23.xml"/><Relationship Id="rId7" Type="http://schemas.openxmlformats.org/officeDocument/2006/relationships/oleObject" Target="../embeddings/oleObject2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30.wmf"/><Relationship Id="rId5" Type="http://schemas.openxmlformats.org/officeDocument/2006/relationships/oleObject" Target="../embeddings/oleObject21.bin"/><Relationship Id="rId4" Type="http://schemas.openxmlformats.org/officeDocument/2006/relationships/image" Target="NUL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2.tiff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1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16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../media/image3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6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16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w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notesSlide" Target="../notesSlides/notesSlide2.xml"/><Relationship Id="rId7" Type="http://schemas.openxmlformats.org/officeDocument/2006/relationships/image" Target="NUL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7.wmf"/><Relationship Id="rId5" Type="http://schemas.openxmlformats.org/officeDocument/2006/relationships/oleObject" Target="../embeddings/oleObject2.bin"/><Relationship Id="rId4" Type="http://schemas.openxmlformats.org/officeDocument/2006/relationships/image" Target="NUL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.bin"/><Relationship Id="rId13" Type="http://schemas.openxmlformats.org/officeDocument/2006/relationships/image" Target="../media/image12.wmf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9.wmf"/><Relationship Id="rId12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4.bin"/><Relationship Id="rId11" Type="http://schemas.openxmlformats.org/officeDocument/2006/relationships/image" Target="../media/image11.wmf"/><Relationship Id="rId5" Type="http://schemas.openxmlformats.org/officeDocument/2006/relationships/image" Target="../media/image8.wmf"/><Relationship Id="rId10" Type="http://schemas.openxmlformats.org/officeDocument/2006/relationships/oleObject" Target="../embeddings/oleObject6.bin"/><Relationship Id="rId4" Type="http://schemas.openxmlformats.org/officeDocument/2006/relationships/oleObject" Target="../embeddings/oleObject3.bin"/><Relationship Id="rId9" Type="http://schemas.openxmlformats.org/officeDocument/2006/relationships/image" Target="../media/image10.wmf"/><Relationship Id="rId14" Type="http://schemas.openxmlformats.org/officeDocument/2006/relationships/image" Target="NUL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1652" name="Picture 4" descr="C:\Users\Administrator\Desktop\tooopen_14101664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brightnessContrast bright="-2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46" t="19706" r="2946" b="10942"/>
          <a:stretch/>
        </p:blipFill>
        <p:spPr bwMode="auto">
          <a:xfrm>
            <a:off x="0" y="0"/>
            <a:ext cx="9178925" cy="5143500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</p:spPr>
      </p:pic>
      <p:sp>
        <p:nvSpPr>
          <p:cNvPr id="3" name="同侧圆角矩形 2"/>
          <p:cNvSpPr/>
          <p:nvPr/>
        </p:nvSpPr>
        <p:spPr>
          <a:xfrm>
            <a:off x="0" y="2715766"/>
            <a:ext cx="9178925" cy="2427734"/>
          </a:xfrm>
          <a:prstGeom prst="round2SameRect">
            <a:avLst/>
          </a:prstGeom>
          <a:gradFill flip="none" rotWithShape="1">
            <a:gsLst>
              <a:gs pos="0">
                <a:schemeClr val="bg1">
                  <a:lumMod val="49000"/>
                  <a:alpha val="54000"/>
                </a:schemeClr>
              </a:gs>
              <a:gs pos="50000">
                <a:schemeClr val="bg1">
                  <a:lumMod val="95000"/>
                </a:schemeClr>
              </a:gs>
              <a:gs pos="100000">
                <a:schemeClr val="bg1">
                  <a:lumMod val="9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</p:txBody>
      </p:sp>
      <p:sp>
        <p:nvSpPr>
          <p:cNvPr id="6" name="矩形 5"/>
          <p:cNvSpPr/>
          <p:nvPr/>
        </p:nvSpPr>
        <p:spPr>
          <a:xfrm>
            <a:off x="2163158" y="915566"/>
            <a:ext cx="4852610" cy="812530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5200" b="1" dirty="0">
                <a:ln w="9525">
                  <a:noFill/>
                </a:ln>
                <a:gradFill flip="none" rotWithShape="1">
                  <a:gsLst>
                    <a:gs pos="100000">
                      <a:srgbClr val="17A0FD"/>
                    </a:gs>
                    <a:gs pos="52000">
                      <a:srgbClr val="60C7FA"/>
                    </a:gs>
                    <a:gs pos="0">
                      <a:srgbClr val="94DDFE"/>
                    </a:gs>
                  </a:gsLst>
                  <a:lin ang="108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算法分析与设计</a:t>
            </a:r>
          </a:p>
        </p:txBody>
      </p:sp>
      <p:sp>
        <p:nvSpPr>
          <p:cNvPr id="8" name="对角圆角矩形 7"/>
          <p:cNvSpPr/>
          <p:nvPr/>
        </p:nvSpPr>
        <p:spPr>
          <a:xfrm>
            <a:off x="2521208" y="3870638"/>
            <a:ext cx="4067016" cy="504056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tx1">
              <a:lumMod val="50000"/>
              <a:lumOff val="5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北京交通大学计算机与信息技术学院</a:t>
            </a:r>
            <a:endParaRPr lang="zh-CN" altLang="en-US" dirty="0"/>
          </a:p>
        </p:txBody>
      </p:sp>
      <p:pic>
        <p:nvPicPr>
          <p:cNvPr id="7" name="Picture 2" descr="C:\Users\Administrator\Desktop\loog4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288" y="62727"/>
            <a:ext cx="1872208" cy="587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组合 4"/>
          <p:cNvGrpSpPr/>
          <p:nvPr/>
        </p:nvGrpSpPr>
        <p:grpSpPr>
          <a:xfrm>
            <a:off x="3563888" y="3074933"/>
            <a:ext cx="2034766" cy="504929"/>
            <a:chOff x="3761370" y="3038248"/>
            <a:chExt cx="2034766" cy="504929"/>
          </a:xfrm>
        </p:grpSpPr>
        <p:sp>
          <p:nvSpPr>
            <p:cNvPr id="2" name="对角圆角矩形 1"/>
            <p:cNvSpPr/>
            <p:nvPr/>
          </p:nvSpPr>
          <p:spPr>
            <a:xfrm>
              <a:off x="3761370" y="3038248"/>
              <a:ext cx="2034766" cy="504056"/>
            </a:xfrm>
            <a:prstGeom prst="round2DiagRect">
              <a:avLst>
                <a:gd name="adj1" fmla="val 50000"/>
                <a:gd name="adj2" fmla="val 0"/>
              </a:avLst>
            </a:prstGeom>
            <a:solidFill>
              <a:srgbClr val="F77A2D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矩形 3"/>
            <p:cNvSpPr/>
            <p:nvPr/>
          </p:nvSpPr>
          <p:spPr>
            <a:xfrm>
              <a:off x="3799666" y="3081512"/>
              <a:ext cx="1988471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4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 李清勇</a:t>
              </a:r>
              <a:r>
                <a:rPr lang="zh-CN" altLang="en-US" sz="16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 </a:t>
              </a:r>
              <a:r>
                <a:rPr lang="zh-CN" altLang="en-US" sz="12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    </a:t>
              </a:r>
              <a:r>
                <a:rPr lang="zh-CN" altLang="en-US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教授</a:t>
              </a:r>
              <a:endPara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2586349" y="4665470"/>
            <a:ext cx="40527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latin typeface="SimHei" charset="-122"/>
                <a:ea typeface="SimHei" charset="-122"/>
                <a:cs typeface="SimHei" charset="-122"/>
              </a:rPr>
              <a:t>算法实训平台</a:t>
            </a:r>
            <a:r>
              <a:rPr lang="zh-CN" altLang="en-US" dirty="0"/>
              <a:t>：</a:t>
            </a:r>
            <a:r>
              <a:rPr lang="en-US" altLang="zh-CN" sz="2000" dirty="0">
                <a:latin typeface="Times New Roman" charset="0"/>
                <a:ea typeface="Times New Roman" charset="0"/>
                <a:cs typeface="Times New Roman" charset="0"/>
              </a:rPr>
              <a:t>http://algo.bjtu.edu.cn</a:t>
            </a:r>
            <a:endParaRPr lang="zh-CN" altLang="en-US" sz="20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2570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advClick="0" advTm="1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244920" y="51470"/>
            <a:ext cx="1313180" cy="3631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80000"/>
              </a:lnSpc>
            </a:pPr>
            <a:r>
              <a:rPr lang="zh-CN" altLang="en-US" sz="22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问题分析</a:t>
            </a:r>
            <a:endParaRPr lang="zh-CN" altLang="en-US" sz="2200" b="1" dirty="0">
              <a:solidFill>
                <a:srgbClr val="F9A46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323528" y="627534"/>
                <a:ext cx="8385546" cy="4124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1600" dirty="0">
                    <a:latin typeface="微软雅黑" pitchFamily="34" charset="-122"/>
                    <a:ea typeface="微软雅黑" pitchFamily="34" charset="-122"/>
                  </a:rPr>
                  <a:t>给定</a:t>
                </a:r>
                <a:r>
                  <a:rPr lang="en-US" altLang="zh-CN" sz="1600" dirty="0">
                    <a:latin typeface="微软雅黑" pitchFamily="34" charset="-122"/>
                    <a:ea typeface="微软雅黑" pitchFamily="34" charset="-122"/>
                  </a:rPr>
                  <a:t>n</a:t>
                </a:r>
                <a:r>
                  <a:rPr lang="zh-CN" altLang="en-US" sz="1600" dirty="0">
                    <a:latin typeface="微软雅黑" pitchFamily="34" charset="-122"/>
                    <a:ea typeface="微软雅黑" pitchFamily="34" charset="-122"/>
                  </a:rPr>
                  <a:t>个矩阵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/>
                          </a:rPr>
                          <m:t>𝐴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altLang="zh-CN" sz="1600" b="0" i="1" smtClean="0">
                        <a:latin typeface="Cambria Math"/>
                      </a:rPr>
                      <m:t>,</m:t>
                    </m:r>
                    <m:r>
                      <a:rPr lang="en-US" altLang="zh-CN" sz="1600" i="1" smtClean="0">
                        <a:latin typeface="Cambria Math"/>
                        <a:ea typeface="Cambria Math"/>
                      </a:rPr>
                      <m:t>⋯</m:t>
                    </m:r>
                    <m:r>
                      <a:rPr lang="en-US" altLang="zh-CN" sz="1600" b="0" i="1" smtClean="0">
                        <a:latin typeface="Cambria Math"/>
                        <a:ea typeface="Cambria Math"/>
                      </a:rPr>
                      <m:t>,</m:t>
                    </m:r>
                  </m:oMath>
                </a14:m>
                <a:r>
                  <a:rPr lang="en-US" altLang="zh-CN" sz="1600" dirty="0">
                    <a:latin typeface="微软雅黑" pitchFamily="34" charset="-122"/>
                    <a:ea typeface="微软雅黑" pitchFamily="34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/>
                          </a:rPr>
                          <m:t>𝐴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CN" altLang="en-US" sz="1600" dirty="0">
                    <a:latin typeface="微软雅黑" pitchFamily="34" charset="-122"/>
                    <a:ea typeface="微软雅黑" pitchFamily="34" charset="-122"/>
                  </a:rPr>
                  <a:t>，其中第</a:t>
                </a:r>
                <a:r>
                  <a:rPr lang="en-US" altLang="zh-CN" sz="1600" dirty="0">
                    <a:latin typeface="微软雅黑" pitchFamily="34" charset="-122"/>
                    <a:ea typeface="微软雅黑" pitchFamily="34" charset="-122"/>
                  </a:rPr>
                  <a:t>i</a:t>
                </a:r>
                <a:r>
                  <a:rPr lang="zh-CN" altLang="en-US" sz="1600" dirty="0">
                    <a:latin typeface="微软雅黑" pitchFamily="34" charset="-122"/>
                    <a:ea typeface="微软雅黑" pitchFamily="34" charset="-122"/>
                  </a:rPr>
                  <a:t>个矩阵的维度为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/>
                          </a:rPr>
                          <m:t>𝑖</m:t>
                        </m:r>
                        <m:r>
                          <a:rPr lang="en-US" altLang="zh-CN" sz="1600" b="0" i="1" smtClean="0">
                            <a:latin typeface="Cambria Math"/>
                          </a:rPr>
                          <m:t>−1</m:t>
                        </m:r>
                      </m:sub>
                    </m:sSub>
                    <m:r>
                      <a:rPr lang="en-US" altLang="zh-CN" sz="1600" i="1" smtClean="0">
                        <a:latin typeface="Cambria Math"/>
                        <a:ea typeface="Cambria Math"/>
                      </a:rPr>
                      <m:t>×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en-US" altLang="zh-CN" sz="1600" i="1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1600" dirty="0">
                    <a:latin typeface="微软雅黑" pitchFamily="34" charset="-122"/>
                    <a:ea typeface="微软雅黑" pitchFamily="34" charset="-122"/>
                  </a:rPr>
                  <a:t>，以及它们的一个完全加括号方案：</a:t>
                </a: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627534"/>
                <a:ext cx="8385546" cy="412421"/>
              </a:xfrm>
              <a:prstGeom prst="rect">
                <a:avLst/>
              </a:prstGeom>
              <a:blipFill>
                <a:blip r:embed="rId3"/>
                <a:stretch>
                  <a:fillRect l="-151" r="-2719" b="-88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1347949" y="1137996"/>
                <a:ext cx="5112568" cy="3702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i="1">
                                      <a:latin typeface="Cambria Math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altLang="zh-CN" sz="1600" b="0" i="1" smtClean="0"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b="0" i="1" smtClean="0">
                                      <a:latin typeface="Cambria Math"/>
                                    </a:rPr>
                                    <m:t>(</m:t>
                                  </m:r>
                                  <m:r>
                                    <a:rPr lang="en-US" altLang="zh-CN" sz="1600" i="1">
                                      <a:latin typeface="Cambria Math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altLang="zh-CN" sz="1600" b="0" i="1" smtClean="0"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CN" sz="1600" i="1">
                                  <a:latin typeface="Cambria Math"/>
                                </a:rPr>
                                <m:t>⋯</m:t>
                              </m:r>
                              <m:sSub>
                                <m:sSubPr>
                                  <m:ctrlP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i="1">
                                      <a:latin typeface="Cambria Math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altLang="zh-CN" sz="16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altLang="zh-CN" sz="1600" b="0" i="1" smtClean="0">
                                  <a:latin typeface="Cambria Math"/>
                                </a:rPr>
                                <m:t>)</m:t>
                              </m:r>
                            </m:e>
                          </m:d>
                          <m:r>
                            <a:rPr lang="en-US" altLang="zh-CN" sz="1600" b="0" i="1" smtClean="0">
                              <a:latin typeface="Cambria Math"/>
                            </a:rPr>
                            <m:t> </m:t>
                          </m:r>
                          <m:d>
                            <m:d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600" b="0" i="1" smtClean="0">
                                  <a:latin typeface="Cambria Math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i="1">
                                      <a:latin typeface="Cambria Math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altLang="zh-CN" sz="1600" i="1">
                                      <a:latin typeface="Cambria Math"/>
                                    </a:rPr>
                                    <m:t>𝑘</m:t>
                                  </m:r>
                                  <m:r>
                                    <a:rPr lang="en-US" altLang="zh-CN" sz="1600" b="0" i="1" smtClean="0">
                                      <a:latin typeface="Cambria Math"/>
                                    </a:rPr>
                                    <m:t>+1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i="1">
                                      <a:latin typeface="Cambria Math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altLang="zh-CN" sz="1600" i="1">
                                      <a:latin typeface="Cambria Math"/>
                                    </a:rPr>
                                    <m:t>𝑘</m:t>
                                  </m:r>
                                  <m:r>
                                    <a:rPr lang="en-US" altLang="zh-CN" sz="1600" b="0" i="1" smtClean="0">
                                      <a:latin typeface="Cambria Math"/>
                                    </a:rPr>
                                    <m:t>+2</m:t>
                                  </m:r>
                                </m:sub>
                              </m:sSub>
                              <m:r>
                                <a:rPr lang="en-US" altLang="zh-CN" sz="1600" b="0" i="1" smtClean="0">
                                  <a:latin typeface="Cambria Math"/>
                                </a:rPr>
                                <m:t>)</m:t>
                              </m:r>
                              <m:r>
                                <a:rPr lang="en-US" altLang="zh-CN" sz="1600" b="0" i="1" smtClean="0">
                                  <a:latin typeface="Cambria Math"/>
                                  <a:ea typeface="Cambria Math"/>
                                </a:rPr>
                                <m:t>⋯</m:t>
                              </m:r>
                              <m:sSub>
                                <m:sSubPr>
                                  <m:ctrlP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i="1">
                                      <a:latin typeface="Cambria Math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altLang="zh-CN" sz="1600" b="0" i="1" smtClean="0">
                                      <a:latin typeface="Cambria Math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zh-CN" altLang="en-US" sz="1600" dirty="0">
                  <a:latin typeface="微软雅黑" pitchFamily="34" charset="-122"/>
                  <a:ea typeface="微软雅黑" pitchFamily="34" charset="-122"/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7949" y="1137996"/>
                <a:ext cx="5112568" cy="370294"/>
              </a:xfrm>
              <a:prstGeom prst="rect">
                <a:avLst/>
              </a:prstGeom>
              <a:blipFill rotWithShape="1">
                <a:blip r:embed="rId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411845" y="1653762"/>
                <a:ext cx="8208912" cy="1274195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accent5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600" dirty="0">
                    <a:latin typeface="微软雅黑" pitchFamily="34" charset="-122"/>
                    <a:ea typeface="微软雅黑" pitchFamily="34" charset="-122"/>
                  </a:rPr>
                  <a:t>该完全加括号方案所需的数乘次数包括</a:t>
                </a:r>
                <a:r>
                  <a:rPr lang="zh-CN" altLang="en-US" sz="1600" b="1" dirty="0">
                    <a:solidFill>
                      <a:srgbClr val="F77A2D"/>
                    </a:solidFill>
                    <a:latin typeface="微软雅黑" pitchFamily="34" charset="-122"/>
                    <a:ea typeface="微软雅黑" pitchFamily="34" charset="-122"/>
                  </a:rPr>
                  <a:t>三部分</a:t>
                </a:r>
                <a:r>
                  <a:rPr lang="zh-CN" altLang="en-US" sz="1600" dirty="0">
                    <a:latin typeface="微软雅黑" pitchFamily="34" charset="-122"/>
                    <a:ea typeface="微软雅黑" pitchFamily="34" charset="-122"/>
                  </a:rPr>
                  <a:t>：</a:t>
                </a:r>
                <a:endParaRPr lang="en-US" altLang="zh-CN" sz="1600" dirty="0">
                  <a:latin typeface="微软雅黑" pitchFamily="34" charset="-122"/>
                  <a:ea typeface="微软雅黑" pitchFamily="34" charset="-122"/>
                </a:endParaRPr>
              </a:p>
              <a:p>
                <a:pPr marL="457200" indent="-457200">
                  <a:lnSpc>
                    <a:spcPct val="120000"/>
                  </a:lnSpc>
                  <a:buFont typeface="+mj-ea"/>
                  <a:buAutoNum type="circleNumDbPlain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/>
                              </a:rPr>
                              <m:t>(</m:t>
                            </m:r>
                            <m:r>
                              <a:rPr lang="en-US" altLang="zh-CN" sz="1600" i="1">
                                <a:latin typeface="Cambria Math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1600" i="1">
                            <a:latin typeface="Cambria Math"/>
                          </a:rPr>
                          <m:t>⋯</m:t>
                        </m:r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  <m:r>
                          <a:rPr lang="en-US" altLang="zh-CN" sz="1600" i="1">
                            <a:latin typeface="Cambria Math"/>
                          </a:rPr>
                          <m:t>)</m:t>
                        </m:r>
                      </m:e>
                    </m:d>
                    <m:r>
                      <a:rPr lang="en-US" altLang="zh-CN" sz="1600" i="1">
                        <a:latin typeface="Cambria Math"/>
                      </a:rPr>
                      <m:t> </m:t>
                    </m:r>
                  </m:oMath>
                </a14:m>
                <a:endParaRPr lang="en-US" altLang="zh-CN" sz="1600" dirty="0">
                  <a:latin typeface="微软雅黑" pitchFamily="34" charset="-122"/>
                  <a:ea typeface="微软雅黑" pitchFamily="34" charset="-122"/>
                </a:endParaRPr>
              </a:p>
              <a:p>
                <a:pPr marL="457200" indent="-457200">
                  <a:lnSpc>
                    <a:spcPct val="120000"/>
                  </a:lnSpc>
                  <a:buFont typeface="+mj-ea"/>
                  <a:buAutoNum type="circleNumDbPlain"/>
                </a:pPr>
                <a:r>
                  <a:rPr lang="zh-CN" altLang="en-US" sz="1600" dirty="0">
                    <a:latin typeface="微软雅黑" pitchFamily="34" charset="-122"/>
                    <a:ea typeface="微软雅黑" pitchFamily="34" charset="-122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600" i="1">
                            <a:latin typeface="Cambria Math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/>
                              </a:rPr>
                              <m:t>𝑘</m:t>
                            </m:r>
                            <m:r>
                              <a:rPr lang="en-US" altLang="zh-CN" sz="1600" i="1">
                                <a:latin typeface="Cambria Math"/>
                              </a:rPr>
                              <m:t>+1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/>
                              </a:rPr>
                              <m:t>𝑘</m:t>
                            </m:r>
                            <m:r>
                              <a:rPr lang="en-US" altLang="zh-CN" sz="1600" i="1">
                                <a:latin typeface="Cambria Math"/>
                              </a:rPr>
                              <m:t>+2</m:t>
                            </m:r>
                          </m:sub>
                        </m:sSub>
                        <m:r>
                          <a:rPr lang="en-US" altLang="zh-CN" sz="1600" i="1">
                            <a:latin typeface="Cambria Math"/>
                          </a:rPr>
                          <m:t>)</m:t>
                        </m:r>
                        <m:r>
                          <a:rPr lang="en-US" altLang="zh-CN" sz="1600" i="1">
                            <a:latin typeface="Cambria Math"/>
                            <a:ea typeface="Cambria Math"/>
                          </a:rPr>
                          <m:t>⋯</m:t>
                        </m:r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sz="1600" dirty="0">
                    <a:latin typeface="微软雅黑" pitchFamily="34" charset="-122"/>
                    <a:ea typeface="微软雅黑" pitchFamily="34" charset="-122"/>
                  </a:rPr>
                  <a:t> </a:t>
                </a:r>
                <a:endParaRPr lang="en-US" altLang="zh-CN" sz="1600" dirty="0">
                  <a:latin typeface="微软雅黑" pitchFamily="34" charset="-122"/>
                  <a:ea typeface="微软雅黑" pitchFamily="34" charset="-122"/>
                </a:endParaRPr>
              </a:p>
              <a:p>
                <a:pPr marL="457200" indent="-457200">
                  <a:lnSpc>
                    <a:spcPct val="120000"/>
                  </a:lnSpc>
                  <a:buFont typeface="+mj-ea"/>
                  <a:buAutoNum type="circleNumDbPlain"/>
                </a:pPr>
                <a:r>
                  <a:rPr lang="zh-CN" altLang="en-US" sz="1600" dirty="0">
                    <a:latin typeface="微软雅黑" pitchFamily="34" charset="-122"/>
                    <a:ea typeface="微软雅黑" pitchFamily="34" charset="-122"/>
                  </a:rPr>
                  <a:t>上述两个结果矩阵相乘所需要的数乘次数</a:t>
                </a: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845" y="1653762"/>
                <a:ext cx="8208912" cy="1274195"/>
              </a:xfrm>
              <a:prstGeom prst="rect">
                <a:avLst/>
              </a:prstGeom>
              <a:blipFill rotWithShape="0">
                <a:blip r:embed="rId5"/>
                <a:stretch>
                  <a:fillRect l="-444" b="-3756"/>
                </a:stretch>
              </a:blipFill>
              <a:ln>
                <a:solidFill>
                  <a:schemeClr val="accent5">
                    <a:lumMod val="20000"/>
                    <a:lumOff val="80000"/>
                  </a:schemeClr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3"/>
              <p:cNvSpPr txBox="1"/>
              <p:nvPr/>
            </p:nvSpPr>
            <p:spPr>
              <a:xfrm>
                <a:off x="5668429" y="1207919"/>
                <a:ext cx="318292" cy="276999"/>
              </a:xfrm>
              <a:prstGeom prst="rect">
                <a:avLst/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zh-CN" altLang="en-US" sz="1200" dirty="0">
                  <a:latin typeface="微软雅黑" pitchFamily="34" charset="-122"/>
                  <a:ea typeface="微软雅黑" pitchFamily="34" charset="-122"/>
                </a:endParaRPr>
              </a:p>
            </p:txBody>
          </p:sp>
        </mc:Choice>
        <mc:Fallback xmlns="">
          <p:sp>
            <p:nvSpPr>
              <p:cNvPr id="13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8429" y="1207919"/>
                <a:ext cx="318292" cy="276999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7"/>
              <p:cNvSpPr txBox="1"/>
              <p:nvPr/>
            </p:nvSpPr>
            <p:spPr>
              <a:xfrm>
                <a:off x="2497191" y="2002846"/>
                <a:ext cx="316305" cy="276999"/>
              </a:xfrm>
              <a:prstGeom prst="rect">
                <a:avLst/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zh-CN" altLang="en-US" sz="1200" dirty="0">
                  <a:latin typeface="微软雅黑" pitchFamily="34" charset="-122"/>
                  <a:ea typeface="微软雅黑" pitchFamily="34" charset="-122"/>
                </a:endParaRPr>
              </a:p>
            </p:txBody>
          </p:sp>
        </mc:Choice>
        <mc:Fallback xmlns="">
          <p:sp>
            <p:nvSpPr>
              <p:cNvPr id="14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7191" y="2002846"/>
                <a:ext cx="316305" cy="276999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8"/>
              <p:cNvSpPr txBox="1"/>
              <p:nvPr/>
            </p:nvSpPr>
            <p:spPr>
              <a:xfrm>
                <a:off x="2860117" y="2290859"/>
                <a:ext cx="304955" cy="276999"/>
              </a:xfrm>
              <a:prstGeom prst="rect">
                <a:avLst/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zh-CN" altLang="en-US" sz="1200" dirty="0">
                  <a:latin typeface="微软雅黑" pitchFamily="34" charset="-122"/>
                  <a:ea typeface="微软雅黑" pitchFamily="34" charset="-122"/>
                </a:endParaRPr>
              </a:p>
            </p:txBody>
          </p:sp>
        </mc:Choice>
        <mc:Fallback xmlns="">
          <p:sp>
            <p:nvSpPr>
              <p:cNvPr id="15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0117" y="2290859"/>
                <a:ext cx="304955" cy="276999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9"/>
              <p:cNvSpPr txBox="1"/>
              <p:nvPr/>
            </p:nvSpPr>
            <p:spPr>
              <a:xfrm>
                <a:off x="4699589" y="2567858"/>
                <a:ext cx="704680" cy="276999"/>
              </a:xfrm>
              <a:prstGeom prst="rect">
                <a:avLst/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b>
                        <m:sSubPr>
                          <m:ctrlP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zh-CN" altLang="en-US" sz="1200" dirty="0">
                  <a:latin typeface="微软雅黑" pitchFamily="34" charset="-122"/>
                  <a:ea typeface="微软雅黑" pitchFamily="34" charset="-122"/>
                </a:endParaRPr>
              </a:p>
            </p:txBody>
          </p:sp>
        </mc:Choice>
        <mc:Fallback xmlns="">
          <p:sp>
            <p:nvSpPr>
              <p:cNvPr id="16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9589" y="2567858"/>
                <a:ext cx="704680" cy="276999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0"/>
              <p:cNvSpPr txBox="1"/>
              <p:nvPr/>
            </p:nvSpPr>
            <p:spPr>
              <a:xfrm>
                <a:off x="2575682" y="3360475"/>
                <a:ext cx="3092747" cy="461665"/>
              </a:xfrm>
              <a:prstGeom prst="rect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zh-CN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zh-CN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altLang="zh-CN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+</m:t>
                      </m:r>
                      <m:sSub>
                        <m:sSubPr>
                          <m:ctrlPr>
                            <a:rPr lang="en-US" altLang="zh-CN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CN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US" altLang="zh-CN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CN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b>
                        <m:sSubPr>
                          <m:ctrlPr>
                            <a:rPr lang="en-US" altLang="zh-CN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CN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zh-CN" altLang="en-US" sz="24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mc:Choice>
        <mc:Fallback xmlns="">
          <p:sp>
            <p:nvSpPr>
              <p:cNvPr id="17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5682" y="3360475"/>
                <a:ext cx="3092747" cy="461665"/>
              </a:xfrm>
              <a:prstGeom prst="rect">
                <a:avLst/>
              </a:prstGeom>
              <a:blipFill rotWithShape="0">
                <a:blip r:embed="rId10"/>
                <a:stretch>
                  <a:fillRect b="-1184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4"/>
              <p:cNvSpPr txBox="1"/>
              <p:nvPr/>
            </p:nvSpPr>
            <p:spPr>
              <a:xfrm>
                <a:off x="1297060" y="4365438"/>
                <a:ext cx="1868012" cy="338554"/>
              </a:xfrm>
              <a:prstGeom prst="rect">
                <a:avLst/>
              </a:prstGeom>
              <a:noFill/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1600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zh-CN" altLang="en-US" sz="1600" b="1" dirty="0">
                    <a:solidFill>
                      <a:srgbClr val="F77A2D"/>
                    </a:solidFill>
                    <a:latin typeface="微软雅黑" pitchFamily="34" charset="-122"/>
                    <a:ea typeface="微软雅黑" pitchFamily="34" charset="-122"/>
                  </a:rPr>
                  <a:t>不一定</a:t>
                </a:r>
                <a:r>
                  <a:rPr lang="zh-CN" altLang="en-US" sz="1600" dirty="0">
                    <a:latin typeface="微软雅黑" pitchFamily="34" charset="-122"/>
                    <a:ea typeface="微软雅黑" pitchFamily="34" charset="-122"/>
                  </a:rPr>
                  <a:t>是</a:t>
                </a:r>
                <a:r>
                  <a:rPr lang="zh-CN" altLang="en-US" sz="1600" b="1" dirty="0">
                    <a:latin typeface="微软雅黑" pitchFamily="34" charset="-122"/>
                    <a:ea typeface="微软雅黑" pitchFamily="34" charset="-122"/>
                  </a:rPr>
                  <a:t>最优值</a:t>
                </a:r>
                <a:r>
                  <a:rPr lang="en-US" altLang="zh-CN" sz="1600" dirty="0">
                    <a:latin typeface="微软雅黑" pitchFamily="34" charset="-122"/>
                    <a:ea typeface="微软雅黑" pitchFamily="34" charset="-122"/>
                  </a:rPr>
                  <a:t>!!</a:t>
                </a:r>
                <a:endParaRPr lang="zh-CN" altLang="en-US" sz="1600" dirty="0">
                  <a:latin typeface="微软雅黑" pitchFamily="34" charset="-122"/>
                  <a:ea typeface="微软雅黑" pitchFamily="34" charset="-122"/>
                </a:endParaRPr>
              </a:p>
            </p:txBody>
          </p:sp>
        </mc:Choice>
        <mc:Fallback xmlns="">
          <p:sp>
            <p:nvSpPr>
              <p:cNvPr id="18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7060" y="4365438"/>
                <a:ext cx="1868012" cy="338554"/>
              </a:xfrm>
              <a:prstGeom prst="rect">
                <a:avLst/>
              </a:prstGeom>
              <a:blipFill rotWithShape="0">
                <a:blip r:embed="rId11"/>
                <a:stretch>
                  <a:fillRect t="-1667" b="-1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1"/>
              <p:cNvSpPr txBox="1"/>
              <p:nvPr/>
            </p:nvSpPr>
            <p:spPr>
              <a:xfrm>
                <a:off x="5039384" y="4365098"/>
                <a:ext cx="2693366" cy="338554"/>
              </a:xfrm>
              <a:prstGeom prst="rect">
                <a:avLst/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r>
                  <a:rPr lang="zh-CN" altLang="en-US" sz="1600" dirty="0">
                    <a:latin typeface="微软雅黑" pitchFamily="34" charset="-122"/>
                    <a:ea typeface="微软雅黑" pitchFamily="34" charset="-122"/>
                  </a:rPr>
                  <a:t>如果</a:t>
                </a:r>
                <a14:m>
                  <m:oMath xmlns:m="http://schemas.openxmlformats.org/officeDocument/2006/math">
                    <m:r>
                      <a:rPr lang="en-US" altLang="zh-CN" sz="1600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zh-CN" altLang="en-US" sz="1600" dirty="0">
                    <a:latin typeface="微软雅黑" pitchFamily="34" charset="-122"/>
                    <a:ea typeface="微软雅黑" pitchFamily="34" charset="-122"/>
                  </a:rPr>
                  <a:t>是</a:t>
                </a:r>
                <a:r>
                  <a:rPr lang="zh-CN" altLang="en-US" sz="1600" b="1" dirty="0">
                    <a:solidFill>
                      <a:srgbClr val="F77A2D"/>
                    </a:solidFill>
                    <a:latin typeface="微软雅黑" pitchFamily="34" charset="-122"/>
                    <a:ea typeface="微软雅黑" pitchFamily="34" charset="-122"/>
                  </a:rPr>
                  <a:t>最优值</a:t>
                </a:r>
                <a:r>
                  <a:rPr lang="zh-CN" altLang="en-US" sz="1600" b="1" dirty="0">
                    <a:latin typeface="微软雅黑" pitchFamily="34" charset="-122"/>
                    <a:ea typeface="微软雅黑" pitchFamily="34" charset="-122"/>
                  </a:rPr>
                  <a:t>，</a:t>
                </a:r>
                <a:r>
                  <a:rPr lang="en-US" altLang="zh-CN" sz="1600" dirty="0">
                    <a:latin typeface="微软雅黑" pitchFamily="34" charset="-122"/>
                    <a:ea typeface="微软雅黑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600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zh-CN" altLang="en-US" sz="1600" dirty="0">
                    <a:latin typeface="微软雅黑" pitchFamily="34" charset="-122"/>
                    <a:ea typeface="微软雅黑" pitchFamily="34" charset="-122"/>
                  </a:rPr>
                  <a:t>和</a:t>
                </a:r>
                <a:r>
                  <a:rPr lang="en-US" altLang="zh-CN" sz="1600" dirty="0">
                    <a:latin typeface="微软雅黑" pitchFamily="34" charset="-122"/>
                    <a:ea typeface="微软雅黑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600" i="1" dirty="0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zh-CN" altLang="en-US" sz="1600" dirty="0">
                    <a:latin typeface="微软雅黑" pitchFamily="34" charset="-122"/>
                    <a:ea typeface="微软雅黑" pitchFamily="34" charset="-122"/>
                  </a:rPr>
                  <a:t>啦？</a:t>
                </a:r>
              </a:p>
            </p:txBody>
          </p:sp>
        </mc:Choice>
        <mc:Fallback xmlns="">
          <p:sp>
            <p:nvSpPr>
              <p:cNvPr id="19" name="文本框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9384" y="4365098"/>
                <a:ext cx="2693366" cy="338554"/>
              </a:xfrm>
              <a:prstGeom prst="rect">
                <a:avLst/>
              </a:prstGeom>
              <a:blipFill rotWithShape="0">
                <a:blip r:embed="rId12"/>
                <a:stretch>
                  <a:fillRect l="-899" t="-1667" b="-1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18056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244920" y="51470"/>
            <a:ext cx="2159566" cy="3631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80000"/>
              </a:lnSpc>
            </a:pPr>
            <a:r>
              <a:rPr lang="zh-CN" altLang="en-US" sz="22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最优子结构性质</a:t>
            </a:r>
          </a:p>
        </p:txBody>
      </p:sp>
      <p:sp>
        <p:nvSpPr>
          <p:cNvPr id="7" name="文本框 11"/>
          <p:cNvSpPr txBox="1"/>
          <p:nvPr/>
        </p:nvSpPr>
        <p:spPr>
          <a:xfrm>
            <a:off x="4211960" y="1923678"/>
            <a:ext cx="4320480" cy="338554"/>
          </a:xfrm>
          <a:prstGeom prst="rect">
            <a:avLst/>
          </a:prstGeom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构建</a:t>
            </a:r>
            <a:r>
              <a:rPr lang="zh-CN" altLang="en-US" sz="1600" b="1" dirty="0">
                <a:solidFill>
                  <a:srgbClr val="F77A2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原问题最优解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与</a:t>
            </a:r>
            <a:r>
              <a:rPr lang="zh-CN" altLang="en-US" sz="1600" b="1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子问题最优解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之间的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关系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6"/>
              <p:cNvSpPr txBox="1"/>
              <p:nvPr/>
            </p:nvSpPr>
            <p:spPr>
              <a:xfrm>
                <a:off x="219593" y="563745"/>
                <a:ext cx="8280920" cy="1093889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accent5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1600" dirty="0">
                    <a:latin typeface="微软雅黑" pitchFamily="34" charset="-122"/>
                    <a:ea typeface="微软雅黑" pitchFamily="34" charset="-122"/>
                  </a:rPr>
                  <a:t>假设 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sz="1600" dirty="0">
                    <a:latin typeface="微软雅黑" pitchFamily="34" charset="-122"/>
                    <a:ea typeface="微软雅黑" pitchFamily="34" charset="-122"/>
                  </a:rPr>
                  <a:t> 个矩阵连乘的</a:t>
                </a:r>
                <a:r>
                  <a:rPr lang="zh-CN" altLang="en-US" sz="1600" b="1" dirty="0">
                    <a:solidFill>
                      <a:srgbClr val="F77A2D"/>
                    </a:solidFill>
                    <a:latin typeface="微软雅黑" pitchFamily="34" charset="-122"/>
                    <a:ea typeface="微软雅黑" pitchFamily="34" charset="-122"/>
                  </a:rPr>
                  <a:t>最优加括号方案</a:t>
                </a:r>
                <a:r>
                  <a:rPr lang="zh-CN" altLang="en-US" sz="1600" dirty="0">
                    <a:latin typeface="微软雅黑" pitchFamily="34" charset="-122"/>
                    <a:ea typeface="微软雅黑" pitchFamily="34" charset="-122"/>
                  </a:rPr>
                  <a:t>为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altLang="zh-CN" sz="16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16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CN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⋯</m:t>
                            </m:r>
                            <m:sSub>
                              <m:sSubPr>
                                <m:ctrlP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  <m:d>
                          <m:d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⋯</m:t>
                            </m:r>
                            <m:sSub>
                              <m:sSubPr>
                                <m:ctrlP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zh-CN" altLang="en-US" sz="1600" dirty="0">
                    <a:latin typeface="微软雅黑" pitchFamily="34" charset="-122"/>
                    <a:ea typeface="微软雅黑" pitchFamily="34" charset="-122"/>
                  </a:rPr>
                  <a:t>（省略了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sz="1600" dirty="0">
                    <a:latin typeface="微软雅黑" pitchFamily="34" charset="-122"/>
                    <a:ea typeface="微软雅黑" pitchFamily="34" charset="-122"/>
                  </a:rPr>
                  <a:t>和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sz="1600" dirty="0">
                    <a:latin typeface="微软雅黑" pitchFamily="34" charset="-122"/>
                    <a:ea typeface="微软雅黑" pitchFamily="34" charset="-122"/>
                  </a:rPr>
                  <a:t>内部的括号），则加括号方案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1600" i="1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600" i="1">
                                <a:solidFill>
                                  <a:schemeClr val="accent5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solidFill>
                                  <a:schemeClr val="accent5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sz="1600" i="1">
                                <a:solidFill>
                                  <a:schemeClr val="accent5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1600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  <m:sSub>
                          <m:sSubPr>
                            <m:ctrlPr>
                              <a:rPr lang="en-US" altLang="zh-CN" sz="1600" i="1">
                                <a:solidFill>
                                  <a:schemeClr val="accent5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solidFill>
                                  <a:schemeClr val="accent5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sz="1600" i="1">
                                <a:solidFill>
                                  <a:schemeClr val="accent5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sz="1600" dirty="0">
                    <a:latin typeface="微软雅黑" pitchFamily="34" charset="-122"/>
                    <a:ea typeface="微软雅黑" pitchFamily="34" charset="-122"/>
                  </a:rPr>
                  <a:t>是子矩阵链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CN" sz="1600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1600" i="1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</m:t>
                    </m:r>
                    <m:sSub>
                      <m:sSubPr>
                        <m:ctrlPr>
                          <a:rPr lang="en-US" altLang="zh-CN" sz="1600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CN" sz="1600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zh-CN" altLang="en-US" sz="1600" dirty="0">
                    <a:latin typeface="微软雅黑" pitchFamily="34" charset="-122"/>
                    <a:ea typeface="微软雅黑" pitchFamily="34" charset="-122"/>
                  </a:rPr>
                  <a:t>的</a:t>
                </a:r>
                <a:r>
                  <a:rPr lang="zh-CN" altLang="en-US" sz="1600" b="1" dirty="0">
                    <a:solidFill>
                      <a:schemeClr val="accent5">
                        <a:lumMod val="50000"/>
                      </a:schemeClr>
                    </a:solidFill>
                    <a:latin typeface="微软雅黑" pitchFamily="34" charset="-122"/>
                    <a:ea typeface="微软雅黑" pitchFamily="34" charset="-122"/>
                  </a:rPr>
                  <a:t>最优方案</a:t>
                </a:r>
                <a:r>
                  <a:rPr lang="zh-CN" altLang="en-US" sz="1600" dirty="0">
                    <a:latin typeface="微软雅黑" pitchFamily="34" charset="-122"/>
                    <a:ea typeface="微软雅黑" pitchFamily="34" charset="-122"/>
                  </a:rPr>
                  <a:t>，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1600" b="1" i="1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600" b="1" i="1">
                                <a:solidFill>
                                  <a:schemeClr val="accent5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1" i="1">
                                <a:solidFill>
                                  <a:schemeClr val="accent5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𝑨</m:t>
                            </m:r>
                          </m:e>
                          <m:sub>
                            <m:r>
                              <a:rPr lang="en-US" altLang="zh-CN" sz="1600" b="1" i="1" smtClean="0">
                                <a:solidFill>
                                  <a:schemeClr val="accent5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𝒌</m:t>
                            </m:r>
                            <m:r>
                              <a:rPr lang="en-US" altLang="zh-CN" sz="1600" b="1" i="1" smtClean="0">
                                <a:solidFill>
                                  <a:schemeClr val="accent5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sz="1600" b="1" i="1">
                                <a:solidFill>
                                  <a:schemeClr val="accent5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altLang="zh-CN" sz="1600" b="1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  <m:sSub>
                          <m:sSubPr>
                            <m:ctrlPr>
                              <a:rPr lang="en-US" altLang="zh-CN" sz="1600" b="1" i="1">
                                <a:solidFill>
                                  <a:schemeClr val="accent5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1" i="1">
                                <a:solidFill>
                                  <a:schemeClr val="accent5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𝑨</m:t>
                            </m:r>
                          </m:e>
                          <m:sub>
                            <m:r>
                              <a:rPr lang="en-US" altLang="zh-CN" sz="1600" b="1" i="1" smtClean="0">
                                <a:solidFill>
                                  <a:schemeClr val="accent5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𝒏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sz="1600" dirty="0">
                    <a:latin typeface="微软雅黑" pitchFamily="34" charset="-122"/>
                    <a:ea typeface="微软雅黑" pitchFamily="34" charset="-122"/>
                  </a:rPr>
                  <a:t>是子矩阵链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b="1" i="1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1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en-US" altLang="zh-CN" sz="1600" b="1" i="1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𝒌</m:t>
                        </m:r>
                        <m:r>
                          <a:rPr lang="en-US" altLang="zh-CN" sz="1600" b="1" i="1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1600" b="1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1600" b="1" i="1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</m:t>
                    </m:r>
                    <m:sSub>
                      <m:sSubPr>
                        <m:ctrlPr>
                          <a:rPr lang="en-US" altLang="zh-CN" sz="1600" b="1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1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en-US" altLang="zh-CN" sz="1600" b="1" i="1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</m:oMath>
                </a14:m>
                <a:r>
                  <a:rPr lang="zh-CN" altLang="en-US" sz="1600" dirty="0">
                    <a:latin typeface="微软雅黑" pitchFamily="34" charset="-122"/>
                    <a:ea typeface="微软雅黑" pitchFamily="34" charset="-122"/>
                  </a:rPr>
                  <a:t>的</a:t>
                </a:r>
                <a:r>
                  <a:rPr lang="zh-CN" altLang="en-US" sz="1600" b="1" dirty="0">
                    <a:solidFill>
                      <a:schemeClr val="accent5">
                        <a:lumMod val="50000"/>
                      </a:schemeClr>
                    </a:solidFill>
                    <a:latin typeface="微软雅黑" pitchFamily="34" charset="-122"/>
                    <a:ea typeface="微软雅黑" pitchFamily="34" charset="-122"/>
                  </a:rPr>
                  <a:t>最优方案</a:t>
                </a:r>
                <a:r>
                  <a:rPr lang="zh-CN" altLang="en-US" sz="1600" dirty="0">
                    <a:latin typeface="微软雅黑" pitchFamily="34" charset="-122"/>
                    <a:ea typeface="微软雅黑" pitchFamily="34" charset="-122"/>
                  </a:rPr>
                  <a:t>。</a:t>
                </a:r>
                <a:endParaRPr lang="en-US" altLang="zh-CN" sz="1600" dirty="0">
                  <a:latin typeface="微软雅黑" pitchFamily="34" charset="-122"/>
                  <a:ea typeface="微软雅黑" pitchFamily="34" charset="-122"/>
                </a:endParaRPr>
              </a:p>
            </p:txBody>
          </p:sp>
        </mc:Choice>
        <mc:Fallback xmlns="">
          <p:sp>
            <p:nvSpPr>
              <p:cNvPr id="8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973" y="555490"/>
                <a:ext cx="8280920" cy="1093889"/>
              </a:xfrm>
              <a:prstGeom prst="rect">
                <a:avLst/>
              </a:prstGeom>
              <a:blipFill rotWithShape="0">
                <a:blip r:embed="rId3"/>
                <a:stretch>
                  <a:fillRect l="-220" b="-2174"/>
                </a:stretch>
              </a:blipFill>
              <a:ln>
                <a:solidFill>
                  <a:schemeClr val="accent5">
                    <a:lumMod val="20000"/>
                    <a:lumOff val="80000"/>
                  </a:schemeClr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13"/>
              <p:cNvSpPr txBox="1"/>
              <p:nvPr/>
            </p:nvSpPr>
            <p:spPr>
              <a:xfrm>
                <a:off x="261095" y="2387284"/>
                <a:ext cx="8271345" cy="1062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1600" dirty="0">
                    <a:latin typeface="微软雅黑" pitchFamily="34" charset="-122"/>
                    <a:ea typeface="微软雅黑" pitchFamily="34" charset="-122"/>
                  </a:rPr>
                  <a:t>原问题的最优加括号方案假设为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altLang="zh-CN" sz="1600" b="1" i="1" smtClean="0">
                                <a:solidFill>
                                  <a:schemeClr val="accent5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1600" b="1" i="1">
                                    <a:solidFill>
                                      <a:schemeClr val="accent5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b="1" i="1">
                                    <a:solidFill>
                                      <a:schemeClr val="accent5">
                                        <a:lumMod val="50000"/>
                                      </a:schemeClr>
                                    </a:solidFill>
                                    <a:latin typeface="Cambria Math"/>
                                  </a:rPr>
                                  <m:t>𝑨</m:t>
                                </m:r>
                              </m:e>
                              <m:sub>
                                <m:r>
                                  <a:rPr lang="en-US" altLang="zh-CN" sz="1600" b="1" i="1">
                                    <a:solidFill>
                                      <a:schemeClr val="accent5">
                                        <a:lumMod val="50000"/>
                                      </a:schemeClr>
                                    </a:solidFill>
                                    <a:latin typeface="Cambria Math"/>
                                  </a:rPr>
                                  <m:t>𝟏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zh-CN" sz="1600" b="1" i="1">
                                    <a:solidFill>
                                      <a:schemeClr val="accent5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b="1" i="1">
                                    <a:solidFill>
                                      <a:schemeClr val="accent5">
                                        <a:lumMod val="50000"/>
                                      </a:schemeClr>
                                    </a:solidFill>
                                    <a:latin typeface="Cambria Math"/>
                                  </a:rPr>
                                  <m:t>(</m:t>
                                </m:r>
                                <m:r>
                                  <a:rPr lang="en-US" altLang="zh-CN" sz="1600" b="1" i="1">
                                    <a:solidFill>
                                      <a:schemeClr val="accent5">
                                        <a:lumMod val="50000"/>
                                      </a:schemeClr>
                                    </a:solidFill>
                                    <a:latin typeface="Cambria Math"/>
                                  </a:rPr>
                                  <m:t>𝑨</m:t>
                                </m:r>
                              </m:e>
                              <m:sub>
                                <m:r>
                                  <a:rPr lang="en-US" altLang="zh-CN" sz="1600" b="1" i="1">
                                    <a:solidFill>
                                      <a:schemeClr val="accent5">
                                        <a:lumMod val="50000"/>
                                      </a:schemeClr>
                                    </a:solidFill>
                                    <a:latin typeface="Cambria Math"/>
                                  </a:rPr>
                                  <m:t>𝟐</m:t>
                                </m:r>
                              </m:sub>
                            </m:sSub>
                            <m:r>
                              <a:rPr lang="en-US" altLang="zh-CN" sz="1600" b="1" i="1">
                                <a:solidFill>
                                  <a:schemeClr val="accent5">
                                    <a:lumMod val="50000"/>
                                  </a:schemeClr>
                                </a:solidFill>
                                <a:latin typeface="Cambria Math"/>
                              </a:rPr>
                              <m:t>⋯</m:t>
                            </m:r>
                            <m:sSub>
                              <m:sSubPr>
                                <m:ctrlPr>
                                  <a:rPr lang="en-US" altLang="zh-CN" sz="1600" b="1" i="1">
                                    <a:solidFill>
                                      <a:schemeClr val="accent5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b="1" i="1">
                                    <a:solidFill>
                                      <a:schemeClr val="accent5">
                                        <a:lumMod val="50000"/>
                                      </a:schemeClr>
                                    </a:solidFill>
                                    <a:latin typeface="Cambria Math"/>
                                  </a:rPr>
                                  <m:t>𝑨</m:t>
                                </m:r>
                              </m:e>
                              <m:sub>
                                <m:r>
                                  <a:rPr lang="en-US" altLang="zh-CN" sz="1600" b="1" i="1">
                                    <a:solidFill>
                                      <a:schemeClr val="accent5">
                                        <a:lumMod val="50000"/>
                                      </a:schemeClr>
                                    </a:solidFill>
                                    <a:latin typeface="Cambria Math"/>
                                  </a:rPr>
                                  <m:t>𝒌</m:t>
                                </m:r>
                              </m:sub>
                            </m:sSub>
                            <m:r>
                              <a:rPr lang="en-US" altLang="zh-CN" sz="1600" b="1" i="1">
                                <a:solidFill>
                                  <a:schemeClr val="accent5">
                                    <a:lumMod val="50000"/>
                                  </a:schemeClr>
                                </a:solidFill>
                                <a:latin typeface="Cambria Math"/>
                              </a:rPr>
                              <m:t>)</m:t>
                            </m:r>
                          </m:e>
                        </m:d>
                        <m:r>
                          <a:rPr lang="en-US" altLang="zh-CN" sz="16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  </m:t>
                        </m:r>
                        <m:d>
                          <m:d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600" i="1">
                                <a:latin typeface="Cambria Math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i="1">
                                    <a:latin typeface="Cambria Math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altLang="zh-CN" sz="1600" i="1">
                                    <a:latin typeface="Cambria Math"/>
                                  </a:rPr>
                                  <m:t>𝑘</m:t>
                                </m:r>
                                <m:r>
                                  <a:rPr lang="en-US" altLang="zh-CN" sz="1600" i="1">
                                    <a:latin typeface="Cambria Math"/>
                                  </a:rPr>
                                  <m:t>+1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i="1">
                                    <a:latin typeface="Cambria Math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altLang="zh-CN" sz="1600" i="1">
                                    <a:latin typeface="Cambria Math"/>
                                  </a:rPr>
                                  <m:t>𝑘</m:t>
                                </m:r>
                                <m:r>
                                  <a:rPr lang="en-US" altLang="zh-CN" sz="1600" i="1">
                                    <a:latin typeface="Cambria Math"/>
                                  </a:rPr>
                                  <m:t>+2</m:t>
                                </m:r>
                              </m:sub>
                            </m:sSub>
                            <m:r>
                              <a:rPr lang="en-US" altLang="zh-CN" sz="1600" i="1">
                                <a:latin typeface="Cambria Math"/>
                              </a:rPr>
                              <m:t>)</m:t>
                            </m:r>
                            <m:r>
                              <a:rPr lang="en-US" altLang="zh-CN" sz="1600" i="1">
                                <a:latin typeface="Cambria Math"/>
                                <a:ea typeface="Cambria Math"/>
                              </a:rPr>
                              <m:t>⋯</m:t>
                            </m:r>
                            <m:sSub>
                              <m:sSubPr>
                                <m:ctrlP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i="1">
                                    <a:latin typeface="Cambria Math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altLang="zh-CN" sz="1600" i="1">
                                    <a:latin typeface="Cambria Math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zh-CN" altLang="en-US" sz="1600" dirty="0">
                    <a:latin typeface="微软雅黑" pitchFamily="34" charset="-122"/>
                    <a:ea typeface="微软雅黑" pitchFamily="34" charset="-122"/>
                  </a:rPr>
                  <a:t>，如果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1600" b="1" i="1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600" b="1" i="1">
                                <a:solidFill>
                                  <a:schemeClr val="accent5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1" i="1">
                                <a:solidFill>
                                  <a:schemeClr val="accent5">
                                    <a:lumMod val="50000"/>
                                  </a:schemeClr>
                                </a:solidFill>
                                <a:latin typeface="Cambria Math"/>
                              </a:rPr>
                              <m:t>𝑨</m:t>
                            </m:r>
                          </m:e>
                          <m:sub>
                            <m:r>
                              <a:rPr lang="en-US" altLang="zh-CN" sz="1600" b="1" i="1">
                                <a:solidFill>
                                  <a:schemeClr val="accent5">
                                    <a:lumMod val="50000"/>
                                  </a:schemeClr>
                                </a:solidFill>
                                <a:latin typeface="Cambria Math"/>
                              </a:rPr>
                              <m:t>𝟏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1600" b="1" i="1">
                                <a:solidFill>
                                  <a:schemeClr val="accent5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1" i="1">
                                <a:solidFill>
                                  <a:schemeClr val="accent5">
                                    <a:lumMod val="50000"/>
                                  </a:schemeClr>
                                </a:solidFill>
                                <a:latin typeface="Cambria Math"/>
                              </a:rPr>
                              <m:t>(</m:t>
                            </m:r>
                            <m:r>
                              <a:rPr lang="en-US" altLang="zh-CN" sz="1600" b="1" i="1">
                                <a:solidFill>
                                  <a:schemeClr val="accent5">
                                    <a:lumMod val="50000"/>
                                  </a:schemeClr>
                                </a:solidFill>
                                <a:latin typeface="Cambria Math"/>
                              </a:rPr>
                              <m:t>𝑨</m:t>
                            </m:r>
                          </m:e>
                          <m:sub>
                            <m:r>
                              <a:rPr lang="en-US" altLang="zh-CN" sz="1600" b="1" i="1">
                                <a:solidFill>
                                  <a:schemeClr val="accent5">
                                    <a:lumMod val="50000"/>
                                  </a:schemeClr>
                                </a:solidFill>
                                <a:latin typeface="Cambria Math"/>
                              </a:rPr>
                              <m:t>𝟐</m:t>
                            </m:r>
                          </m:sub>
                        </m:sSub>
                        <m:r>
                          <a:rPr lang="en-US" altLang="zh-CN" sz="1600" b="1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/>
                          </a:rPr>
                          <m:t>⋯</m:t>
                        </m:r>
                        <m:sSub>
                          <m:sSubPr>
                            <m:ctrlPr>
                              <a:rPr lang="en-US" altLang="zh-CN" sz="1600" b="1" i="1">
                                <a:solidFill>
                                  <a:schemeClr val="accent5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1" i="1">
                                <a:solidFill>
                                  <a:schemeClr val="accent5">
                                    <a:lumMod val="50000"/>
                                  </a:schemeClr>
                                </a:solidFill>
                                <a:latin typeface="Cambria Math"/>
                              </a:rPr>
                              <m:t>𝑨</m:t>
                            </m:r>
                          </m:e>
                          <m:sub>
                            <m:r>
                              <a:rPr lang="en-US" altLang="zh-CN" sz="1600" b="1" i="1">
                                <a:solidFill>
                                  <a:schemeClr val="accent5">
                                    <a:lumMod val="50000"/>
                                  </a:schemeClr>
                                </a:solidFill>
                                <a:latin typeface="Cambria Math"/>
                              </a:rPr>
                              <m:t>𝒌</m:t>
                            </m:r>
                          </m:sub>
                        </m:sSub>
                        <m:r>
                          <a:rPr lang="en-US" altLang="zh-CN" sz="1600" b="1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/>
                          </a:rPr>
                          <m:t>)</m:t>
                        </m:r>
                      </m:e>
                    </m:d>
                  </m:oMath>
                </a14:m>
                <a:r>
                  <a:rPr lang="zh-CN" altLang="en-US" sz="1600" dirty="0">
                    <a:latin typeface="微软雅黑" pitchFamily="34" charset="-122"/>
                    <a:ea typeface="微软雅黑" pitchFamily="34" charset="-122"/>
                  </a:rPr>
                  <a:t> 不是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zh-CN" altLang="en-US" sz="1600" dirty="0">
                    <a:latin typeface="微软雅黑" pitchFamily="34" charset="-122"/>
                    <a:ea typeface="微软雅黑" pitchFamily="34" charset="-122"/>
                  </a:rPr>
                  <a:t>的最优方案，则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zh-CN" altLang="en-US" sz="1600" dirty="0">
                    <a:latin typeface="微软雅黑" pitchFamily="34" charset="-122"/>
                    <a:ea typeface="微软雅黑" pitchFamily="34" charset="-122"/>
                  </a:rPr>
                  <a:t>至少存在一个加括号方案，其数乘次数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6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zh-CN" altLang="en-US" sz="1600" dirty="0">
                    <a:latin typeface="微软雅黑" pitchFamily="34" charset="-122"/>
                    <a:ea typeface="微软雅黑" pitchFamily="34" charset="-122"/>
                  </a:rPr>
                  <a:t>少于</a:t>
                </a:r>
                <a14:m>
                  <m:oMath xmlns:m="http://schemas.openxmlformats.org/officeDocument/2006/math">
                    <m:r>
                      <a:rPr lang="en-US" altLang="zh-CN" sz="1600" b="0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zh-CN" altLang="en-US" sz="1600" dirty="0">
                    <a:latin typeface="微软雅黑" pitchFamily="34" charset="-122"/>
                    <a:ea typeface="微软雅黑" pitchFamily="34" charset="-122"/>
                  </a:rPr>
                  <a:t>，该方案记为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1600" b="1" i="1" smtClean="0">
                            <a:solidFill>
                              <a:srgbClr val="F77A2D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600" b="1" i="1">
                            <a:solidFill>
                              <a:srgbClr val="F77A2D"/>
                            </a:solidFill>
                            <a:latin typeface="Cambria Math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sz="1600" b="1" i="1">
                                <a:solidFill>
                                  <a:srgbClr val="F77A2D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1" i="1">
                                <a:solidFill>
                                  <a:srgbClr val="F77A2D"/>
                                </a:solidFill>
                                <a:latin typeface="Cambria Math"/>
                              </a:rPr>
                              <m:t>𝑨</m:t>
                            </m:r>
                          </m:e>
                          <m:sub>
                            <m:r>
                              <a:rPr lang="en-US" altLang="zh-CN" sz="1600" b="1" i="1">
                                <a:solidFill>
                                  <a:srgbClr val="F77A2D"/>
                                </a:solidFill>
                                <a:latin typeface="Cambria Math"/>
                              </a:rPr>
                              <m:t>𝟏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1600" b="1" i="1">
                                <a:solidFill>
                                  <a:srgbClr val="F77A2D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1" i="1">
                                <a:solidFill>
                                  <a:srgbClr val="F77A2D"/>
                                </a:solidFill>
                                <a:latin typeface="Cambria Math"/>
                              </a:rPr>
                              <m:t>𝑨</m:t>
                            </m:r>
                          </m:e>
                          <m:sub>
                            <m:r>
                              <a:rPr lang="en-US" altLang="zh-CN" sz="1600" b="1" i="1">
                                <a:solidFill>
                                  <a:srgbClr val="F77A2D"/>
                                </a:solidFill>
                                <a:latin typeface="Cambria Math"/>
                              </a:rPr>
                              <m:t>𝟐</m:t>
                            </m:r>
                          </m:sub>
                        </m:sSub>
                        <m:r>
                          <a:rPr lang="en-US" altLang="zh-CN" sz="1600" b="1" i="1">
                            <a:solidFill>
                              <a:srgbClr val="F77A2D"/>
                            </a:solidFill>
                            <a:latin typeface="Cambria Math"/>
                          </a:rPr>
                          <m:t>)⋯</m:t>
                        </m:r>
                        <m:sSub>
                          <m:sSubPr>
                            <m:ctrlPr>
                              <a:rPr lang="en-US" altLang="zh-CN" sz="1600" b="1" i="1">
                                <a:solidFill>
                                  <a:srgbClr val="F77A2D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1" i="1">
                                <a:solidFill>
                                  <a:srgbClr val="F77A2D"/>
                                </a:solidFill>
                                <a:latin typeface="Cambria Math"/>
                              </a:rPr>
                              <m:t>𝑨</m:t>
                            </m:r>
                          </m:e>
                          <m:sub>
                            <m:r>
                              <a:rPr lang="en-US" altLang="zh-CN" sz="1600" b="1" i="1">
                                <a:solidFill>
                                  <a:srgbClr val="F77A2D"/>
                                </a:solidFill>
                                <a:latin typeface="Cambria Math"/>
                              </a:rPr>
                              <m:t>𝒌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sz="1600" dirty="0">
                    <a:latin typeface="微软雅黑" pitchFamily="34" charset="-122"/>
                    <a:ea typeface="微软雅黑" pitchFamily="34" charset="-122"/>
                  </a:rPr>
                  <a:t>。</a:t>
                </a:r>
              </a:p>
            </p:txBody>
          </p:sp>
        </mc:Choice>
        <mc:Fallback xmlns="">
          <p:sp>
            <p:nvSpPr>
              <p:cNvPr id="10" name="文本框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095" y="2387284"/>
                <a:ext cx="8271345" cy="1062663"/>
              </a:xfrm>
              <a:prstGeom prst="rect">
                <a:avLst/>
              </a:prstGeom>
              <a:blipFill>
                <a:blip r:embed="rId4"/>
                <a:stretch>
                  <a:fillRect l="-307" b="-58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6"/>
              <p:cNvSpPr txBox="1"/>
              <p:nvPr/>
            </p:nvSpPr>
            <p:spPr>
              <a:xfrm>
                <a:off x="251520" y="3531457"/>
                <a:ext cx="7992888" cy="386581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1400" b="1" dirty="0">
                    <a:solidFill>
                      <a:srgbClr val="F77A2D"/>
                    </a:solidFill>
                    <a:latin typeface="微软雅黑" pitchFamily="34" charset="-122"/>
                    <a:ea typeface="微软雅黑" pitchFamily="34" charset="-122"/>
                  </a:rPr>
                  <a:t>构造</a:t>
                </a:r>
                <a:r>
                  <a:rPr lang="zh-CN" altLang="en-US" sz="1400" dirty="0">
                    <a:latin typeface="微软雅黑" pitchFamily="34" charset="-122"/>
                    <a:ea typeface="微软雅黑" pitchFamily="34" charset="-122"/>
                  </a:rPr>
                  <a:t>原问题的另外一个加括号方案</a:t>
                </a:r>
                <a14:m>
                  <m:oMath xmlns:m="http://schemas.openxmlformats.org/officeDocument/2006/math">
                    <m:r>
                      <a:rPr lang="zh-CN" altLang="en-US" sz="1400" i="1">
                        <a:latin typeface="Cambria Math" panose="02040503050406030204" pitchFamily="18" charset="0"/>
                      </a:rPr>
                      <m:t>：</m:t>
                    </m:r>
                    <m:d>
                      <m:dPr>
                        <m:ctrlPr>
                          <a:rPr lang="en-US" altLang="zh-CN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altLang="zh-CN" sz="1400" b="1" i="1" smtClean="0">
                                <a:solidFill>
                                  <a:srgbClr val="F77A2D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400" b="1" i="1">
                                <a:solidFill>
                                  <a:srgbClr val="F77A2D"/>
                                </a:solidFill>
                                <a:latin typeface="Cambria Math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altLang="zh-CN" sz="1400" b="1" i="1">
                                    <a:solidFill>
                                      <a:srgbClr val="F77A2D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400" b="1" i="1">
                                    <a:solidFill>
                                      <a:srgbClr val="F77A2D"/>
                                    </a:solidFill>
                                    <a:latin typeface="Cambria Math"/>
                                  </a:rPr>
                                  <m:t>𝑨</m:t>
                                </m:r>
                              </m:e>
                              <m:sub>
                                <m:r>
                                  <a:rPr lang="en-US" altLang="zh-CN" sz="1400" b="1" i="1">
                                    <a:solidFill>
                                      <a:srgbClr val="F77A2D"/>
                                    </a:solidFill>
                                    <a:latin typeface="Cambria Math"/>
                                  </a:rPr>
                                  <m:t>𝟏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zh-CN" sz="1400" b="1" i="1">
                                    <a:solidFill>
                                      <a:srgbClr val="F77A2D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400" b="1" i="1">
                                    <a:solidFill>
                                      <a:srgbClr val="F77A2D"/>
                                    </a:solidFill>
                                    <a:latin typeface="Cambria Math"/>
                                  </a:rPr>
                                  <m:t>𝑨</m:t>
                                </m:r>
                              </m:e>
                              <m:sub>
                                <m:r>
                                  <a:rPr lang="en-US" altLang="zh-CN" sz="1400" b="1" i="1">
                                    <a:solidFill>
                                      <a:srgbClr val="F77A2D"/>
                                    </a:solidFill>
                                    <a:latin typeface="Cambria Math"/>
                                  </a:rPr>
                                  <m:t>𝟐</m:t>
                                </m:r>
                              </m:sub>
                            </m:sSub>
                            <m:r>
                              <a:rPr lang="en-US" altLang="zh-CN" sz="1400" b="1" i="1">
                                <a:solidFill>
                                  <a:srgbClr val="F77A2D"/>
                                </a:solidFill>
                                <a:latin typeface="Cambria Math"/>
                              </a:rPr>
                              <m:t>)⋯</m:t>
                            </m:r>
                            <m:sSub>
                              <m:sSubPr>
                                <m:ctrlPr>
                                  <a:rPr lang="en-US" altLang="zh-CN" sz="1400" b="1" i="1">
                                    <a:solidFill>
                                      <a:srgbClr val="F77A2D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400" b="1" i="1">
                                    <a:solidFill>
                                      <a:srgbClr val="F77A2D"/>
                                    </a:solidFill>
                                    <a:latin typeface="Cambria Math"/>
                                  </a:rPr>
                                  <m:t>𝑨</m:t>
                                </m:r>
                              </m:e>
                              <m:sub>
                                <m:r>
                                  <a:rPr lang="en-US" altLang="zh-CN" sz="1400" b="1" i="1">
                                    <a:solidFill>
                                      <a:srgbClr val="F77A2D"/>
                                    </a:solidFill>
                                    <a:latin typeface="Cambria Math"/>
                                  </a:rPr>
                                  <m:t>𝒌</m:t>
                                </m:r>
                              </m:sub>
                            </m:sSub>
                          </m:e>
                        </m:d>
                        <m:d>
                          <m:dPr>
                            <m:ctrlPr>
                              <a:rPr lang="en-US" altLang="zh-CN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400" i="1">
                                <a:latin typeface="Cambria Math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400" i="1">
                                    <a:latin typeface="Cambria Math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altLang="zh-CN" sz="1400" i="1">
                                    <a:latin typeface="Cambria Math"/>
                                  </a:rPr>
                                  <m:t>𝑘</m:t>
                                </m:r>
                                <m:r>
                                  <a:rPr lang="en-US" altLang="zh-CN" sz="1400" i="1">
                                    <a:latin typeface="Cambria Math"/>
                                  </a:rPr>
                                  <m:t>+1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400" i="1">
                                    <a:latin typeface="Cambria Math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altLang="zh-CN" sz="1400" i="1">
                                    <a:latin typeface="Cambria Math"/>
                                  </a:rPr>
                                  <m:t>𝑘</m:t>
                                </m:r>
                                <m:r>
                                  <a:rPr lang="en-US" altLang="zh-CN" sz="1400" i="1">
                                    <a:latin typeface="Cambria Math"/>
                                  </a:rPr>
                                  <m:t>+2</m:t>
                                </m:r>
                              </m:sub>
                            </m:sSub>
                            <m:r>
                              <a:rPr lang="en-US" altLang="zh-CN" sz="1400" i="1">
                                <a:latin typeface="Cambria Math"/>
                              </a:rPr>
                              <m:t>)</m:t>
                            </m:r>
                            <m:r>
                              <a:rPr lang="en-US" altLang="zh-CN" sz="1400" i="1">
                                <a:latin typeface="Cambria Math"/>
                                <a:ea typeface="Cambria Math"/>
                              </a:rPr>
                              <m:t>⋯</m:t>
                            </m:r>
                            <m:sSub>
                              <m:sSubPr>
                                <m:ctrlP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400" i="1">
                                    <a:latin typeface="Cambria Math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altLang="zh-CN" sz="1400" i="1">
                                    <a:latin typeface="Cambria Math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zh-CN" altLang="en-US" sz="1400" dirty="0">
                  <a:latin typeface="微软雅黑" pitchFamily="34" charset="-122"/>
                  <a:ea typeface="微软雅黑" pitchFamily="34" charset="-122"/>
                </a:endParaRPr>
              </a:p>
            </p:txBody>
          </p:sp>
        </mc:Choice>
        <mc:Fallback xmlns="">
          <p:sp>
            <p:nvSpPr>
              <p:cNvPr id="11" name="文本框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3531457"/>
                <a:ext cx="7992888" cy="386581"/>
              </a:xfrm>
              <a:prstGeom prst="rect">
                <a:avLst/>
              </a:prstGeom>
              <a:blipFill>
                <a:blip r:embed="rId5"/>
                <a:stretch>
                  <a:fillRect l="-159" b="-62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7"/>
              <p:cNvSpPr txBox="1"/>
              <p:nvPr/>
            </p:nvSpPr>
            <p:spPr>
              <a:xfrm>
                <a:off x="1475655" y="4083918"/>
                <a:ext cx="2334167" cy="92333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zh-CN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 +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altLang="zh-CN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+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altLang="zh-CN" dirty="0">
                  <a:latin typeface="微软雅黑" pitchFamily="34" charset="-122"/>
                  <a:ea typeface="微软雅黑" pitchFamily="34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zh-CN" altLang="en-US" dirty="0">
                  <a:latin typeface="微软雅黑" pitchFamily="34" charset="-122"/>
                  <a:ea typeface="微软雅黑" pitchFamily="34" charset="-122"/>
                </a:endParaRPr>
              </a:p>
            </p:txBody>
          </p:sp>
        </mc:Choice>
        <mc:Fallback xmlns="">
          <p:sp>
            <p:nvSpPr>
              <p:cNvPr id="12" name="文本框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5655" y="4083918"/>
                <a:ext cx="2334167" cy="92333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8"/>
              <p:cNvSpPr txBox="1"/>
              <p:nvPr/>
            </p:nvSpPr>
            <p:spPr>
              <a:xfrm>
                <a:off x="4644008" y="4360917"/>
                <a:ext cx="1728192" cy="369332"/>
              </a:xfrm>
              <a:prstGeom prst="rect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𝒂</m:t>
                      </m:r>
                    </m:oMath>
                  </m:oMathPara>
                </a14:m>
                <a:endParaRPr lang="zh-CN" altLang="en-US" b="1" dirty="0">
                  <a:latin typeface="微软雅黑" pitchFamily="34" charset="-122"/>
                  <a:ea typeface="微软雅黑" pitchFamily="34" charset="-122"/>
                </a:endParaRPr>
              </a:p>
            </p:txBody>
          </p:sp>
        </mc:Choice>
        <mc:Fallback xmlns="">
          <p:sp>
            <p:nvSpPr>
              <p:cNvPr id="13" name="文本框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4008" y="4360917"/>
                <a:ext cx="1728192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文本框 12"/>
          <p:cNvSpPr txBox="1"/>
          <p:nvPr/>
        </p:nvSpPr>
        <p:spPr>
          <a:xfrm>
            <a:off x="212370" y="1949915"/>
            <a:ext cx="18341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证明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zh-CN" altLang="en-US" sz="1600" b="1" dirty="0">
                <a:solidFill>
                  <a:srgbClr val="F77A2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反证法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）：</a:t>
            </a:r>
          </a:p>
        </p:txBody>
      </p:sp>
    </p:spTree>
    <p:extLst>
      <p:ext uri="{BB962C8B-B14F-4D97-AF65-F5344CB8AC3E}">
        <p14:creationId xmlns:p14="http://schemas.microsoft.com/office/powerpoint/2010/main" val="3168241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/>
      <p:bldP spid="11" grpId="0" animBg="1"/>
      <p:bldP spid="12" grpId="0" uiExpand="1" animBg="1"/>
      <p:bldP spid="13" grpId="0" animBg="1"/>
      <p:bldP spid="1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244920" y="51470"/>
            <a:ext cx="2746265" cy="3631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80000"/>
              </a:lnSpc>
            </a:pPr>
            <a:r>
              <a:rPr lang="zh-CN" altLang="en-US" sz="22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状态表示和递推方程</a:t>
            </a:r>
            <a:endParaRPr lang="zh-CN" altLang="en-US" sz="2200" b="1" dirty="0">
              <a:solidFill>
                <a:srgbClr val="F9A46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矩形 123"/>
              <p:cNvSpPr/>
              <p:nvPr/>
            </p:nvSpPr>
            <p:spPr>
              <a:xfrm>
                <a:off x="179512" y="483518"/>
                <a:ext cx="8521824" cy="136723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 algn="just">
                  <a:lnSpc>
                    <a:spcPct val="130000"/>
                  </a:lnSpc>
                  <a:buFont typeface="Wingdings" pitchFamily="2" charset="2"/>
                  <a:buChar char="p"/>
                </a:pPr>
                <a:r>
                  <a:rPr lang="zh-CN" altLang="en-US" sz="1600" dirty="0">
                    <a:latin typeface="微软雅黑" pitchFamily="34" charset="-122"/>
                    <a:ea typeface="微软雅黑" pitchFamily="34" charset="-122"/>
                  </a:rPr>
                  <a:t>状态表示本质上是</a:t>
                </a:r>
                <a:r>
                  <a:rPr lang="zh-CN" altLang="en-US" sz="1600" b="1" dirty="0">
                    <a:solidFill>
                      <a:srgbClr val="F77A2D"/>
                    </a:solidFill>
                    <a:latin typeface="微软雅黑" pitchFamily="34" charset="-122"/>
                    <a:ea typeface="微软雅黑" pitchFamily="34" charset="-122"/>
                  </a:rPr>
                  <a:t>子问题的参数化描述</a:t>
                </a:r>
                <a:r>
                  <a:rPr lang="zh-CN" altLang="en-US" sz="1600" dirty="0">
                    <a:latin typeface="微软雅黑" pitchFamily="34" charset="-122"/>
                    <a:ea typeface="微软雅黑" pitchFamily="34" charset="-122"/>
                  </a:rPr>
                  <a:t>：每一个</a:t>
                </a:r>
                <a:r>
                  <a:rPr lang="zh-CN" altLang="en-US" sz="1600" b="1" dirty="0">
                    <a:solidFill>
                      <a:srgbClr val="F77A2D"/>
                    </a:solidFill>
                    <a:latin typeface="微软雅黑" pitchFamily="34" charset="-122"/>
                    <a:ea typeface="微软雅黑" pitchFamily="34" charset="-122"/>
                  </a:rPr>
                  <a:t>子矩阵链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/>
                          </a:rPr>
                          <m:t>𝐴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altLang="zh-CN" sz="1600" i="1" smtClean="0">
                        <a:latin typeface="Cambria Math"/>
                        <a:ea typeface="Cambria Math"/>
                      </a:rPr>
                      <m:t>⋯</m:t>
                    </m:r>
                    <m:sSub>
                      <m:sSubPr>
                        <m:ctrlPr>
                          <a:rPr lang="en-US" altLang="zh-CN" sz="160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/>
                            <a:ea typeface="Cambria Math"/>
                          </a:rPr>
                          <m:t>𝐴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/>
                            <a:ea typeface="Cambria Math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zh-CN" altLang="en-US" sz="1600" dirty="0">
                    <a:latin typeface="微软雅黑" pitchFamily="34" charset="-122"/>
                    <a:ea typeface="微软雅黑" pitchFamily="34" charset="-122"/>
                  </a:rPr>
                  <a:t> 对应一个</a:t>
                </a:r>
                <a:r>
                  <a:rPr lang="zh-CN" altLang="en-US" sz="1600" b="1" dirty="0">
                    <a:solidFill>
                      <a:srgbClr val="F77A2D"/>
                    </a:solidFill>
                    <a:latin typeface="微软雅黑" pitchFamily="34" charset="-122"/>
                    <a:ea typeface="微软雅黑" pitchFamily="34" charset="-122"/>
                  </a:rPr>
                  <a:t>子问题</a:t>
                </a:r>
                <a:r>
                  <a:rPr lang="zh-CN" altLang="en-US" sz="1600" dirty="0">
                    <a:latin typeface="微软雅黑" pitchFamily="34" charset="-122"/>
                    <a:ea typeface="微软雅黑" pitchFamily="34" charset="-122"/>
                  </a:rPr>
                  <a:t>，它由开始矩阵和结束矩阵的</a:t>
                </a:r>
                <a:r>
                  <a:rPr lang="zh-CN" altLang="en-US" sz="1600" b="1" dirty="0">
                    <a:solidFill>
                      <a:schemeClr val="accent1">
                        <a:lumMod val="50000"/>
                      </a:schemeClr>
                    </a:solidFill>
                    <a:latin typeface="微软雅黑" pitchFamily="34" charset="-122"/>
                    <a:ea typeface="微软雅黑" pitchFamily="34" charset="-122"/>
                  </a:rPr>
                  <a:t>下标</a:t>
                </a:r>
                <a:r>
                  <a:rPr lang="zh-CN" altLang="en-US" sz="1600" dirty="0">
                    <a:latin typeface="微软雅黑" pitchFamily="34" charset="-122"/>
                    <a:ea typeface="微软雅黑" pitchFamily="34" charset="-122"/>
                  </a:rPr>
                  <a:t>决定，记为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/>
                      </a:rPr>
                      <m:t>𝐴</m:t>
                    </m:r>
                    <m:r>
                      <a:rPr lang="en-US" altLang="zh-CN" sz="1600" b="0" i="1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/>
                      </a:rPr>
                      <m:t>[</m:t>
                    </m:r>
                    <m:r>
                      <a:rPr lang="en-US" altLang="zh-CN" sz="1600" b="0" i="1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/>
                      </a:rPr>
                      <m:t>𝑖</m:t>
                    </m:r>
                    <m:r>
                      <a:rPr lang="en-US" altLang="zh-CN" sz="1600" b="0" i="1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/>
                      </a:rPr>
                      <m:t>:</m:t>
                    </m:r>
                    <m:r>
                      <a:rPr lang="en-US" altLang="zh-CN" sz="1600" b="0" i="1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/>
                      </a:rPr>
                      <m:t>𝑗</m:t>
                    </m:r>
                    <m:r>
                      <a:rPr lang="en-US" altLang="zh-CN" sz="1600" b="0" i="1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/>
                      </a:rPr>
                      <m:t>]</m:t>
                    </m:r>
                  </m:oMath>
                </a14:m>
                <a:r>
                  <a:rPr lang="zh-CN" altLang="en-US" sz="1600" dirty="0">
                    <a:latin typeface="微软雅黑" pitchFamily="34" charset="-122"/>
                    <a:ea typeface="微软雅黑" pitchFamily="34" charset="-122"/>
                  </a:rPr>
                  <a:t>。</a:t>
                </a:r>
                <a:r>
                  <a:rPr lang="en-US" altLang="zh-CN" sz="1600" dirty="0">
                    <a:latin typeface="微软雅黑" pitchFamily="34" charset="-122"/>
                    <a:ea typeface="微软雅黑" pitchFamily="34" charset="-122"/>
                  </a:rPr>
                  <a:t> </a:t>
                </a:r>
              </a:p>
              <a:p>
                <a:pPr marL="342900" indent="-342900" algn="just">
                  <a:lnSpc>
                    <a:spcPct val="130000"/>
                  </a:lnSpc>
                  <a:buFont typeface="Wingdings" pitchFamily="2" charset="2"/>
                  <a:buChar char="p"/>
                </a:pP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/>
                      </a:rPr>
                      <m:t>𝐴</m:t>
                    </m:r>
                    <m:r>
                      <a:rPr lang="en-US" altLang="zh-CN" sz="1600" i="1">
                        <a:latin typeface="Cambria Math"/>
                      </a:rPr>
                      <m:t>[</m:t>
                    </m:r>
                    <m:r>
                      <a:rPr lang="en-US" altLang="zh-CN" sz="1600" i="1">
                        <a:latin typeface="Cambria Math"/>
                      </a:rPr>
                      <m:t>𝑖</m:t>
                    </m:r>
                    <m:r>
                      <a:rPr lang="en-US" altLang="zh-CN" sz="1600" i="1">
                        <a:latin typeface="Cambria Math"/>
                      </a:rPr>
                      <m:t>:</m:t>
                    </m:r>
                    <m:r>
                      <a:rPr lang="en-US" altLang="zh-CN" sz="1600" i="1">
                        <a:latin typeface="Cambria Math"/>
                      </a:rPr>
                      <m:t>𝑗</m:t>
                    </m:r>
                    <m:r>
                      <a:rPr lang="en-US" altLang="zh-CN" sz="1600" i="1">
                        <a:latin typeface="Cambria Math"/>
                      </a:rPr>
                      <m:t>]</m:t>
                    </m:r>
                  </m:oMath>
                </a14:m>
                <a:r>
                  <a:rPr lang="zh-CN" altLang="en-US" sz="1600" dirty="0">
                    <a:latin typeface="微软雅黑" pitchFamily="34" charset="-122"/>
                    <a:ea typeface="微软雅黑" pitchFamily="34" charset="-122"/>
                  </a:rPr>
                  <a:t>的最优计算次序对应的乘法次数表示为</a:t>
                </a:r>
                <a14:m>
                  <m:oMath xmlns:m="http://schemas.openxmlformats.org/officeDocument/2006/math">
                    <m:r>
                      <a:rPr lang="en-US" altLang="zh-CN" sz="1600" b="1" i="1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/>
                      </a:rPr>
                      <m:t>𝒎</m:t>
                    </m:r>
                    <m:d>
                      <m:dPr>
                        <m:ctrlPr>
                          <a:rPr lang="en-US" altLang="zh-CN" sz="1600" b="1" i="1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600" b="1" i="1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/>
                          </a:rPr>
                          <m:t>𝒊</m:t>
                        </m:r>
                        <m:r>
                          <a:rPr lang="en-US" altLang="zh-CN" sz="1600" b="1" i="1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/>
                          </a:rPr>
                          <m:t>,</m:t>
                        </m:r>
                        <m:r>
                          <a:rPr lang="en-US" altLang="zh-CN" sz="1600" b="1" i="1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/>
                          </a:rPr>
                          <m:t>𝒋</m:t>
                        </m:r>
                      </m:e>
                    </m:d>
                    <m:r>
                      <a:rPr lang="en-US" altLang="zh-CN" sz="1600" b="0" i="1" smtClean="0">
                        <a:latin typeface="Cambria Math"/>
                      </a:rPr>
                      <m:t>,1</m:t>
                    </m:r>
                    <m:r>
                      <a:rPr lang="en-US" altLang="zh-CN" sz="1600" b="0" i="1" smtClean="0">
                        <a:latin typeface="Cambria Math"/>
                        <a:ea typeface="Cambria Math"/>
                      </a:rPr>
                      <m:t>≤</m:t>
                    </m:r>
                    <m:r>
                      <a:rPr lang="en-US" altLang="zh-CN" sz="1600" b="0" i="1" smtClean="0">
                        <a:latin typeface="Cambria Math"/>
                        <a:ea typeface="Cambria Math"/>
                      </a:rPr>
                      <m:t>𝑖</m:t>
                    </m:r>
                    <m:r>
                      <a:rPr lang="en-US" altLang="zh-CN" sz="1600" b="0" i="1" smtClean="0">
                        <a:latin typeface="Cambria Math"/>
                        <a:ea typeface="Cambria Math"/>
                      </a:rPr>
                      <m:t>,</m:t>
                    </m:r>
                    <m:r>
                      <a:rPr lang="en-US" altLang="zh-CN" sz="1600" b="0" i="1" smtClean="0">
                        <a:latin typeface="Cambria Math"/>
                        <a:ea typeface="Cambria Math"/>
                      </a:rPr>
                      <m:t>𝑗</m:t>
                    </m:r>
                    <m:r>
                      <a:rPr lang="en-US" altLang="zh-CN" sz="1600" i="1">
                        <a:latin typeface="Cambria Math"/>
                        <a:ea typeface="Cambria Math"/>
                      </a:rPr>
                      <m:t>≤</m:t>
                    </m:r>
                  </m:oMath>
                </a14:m>
                <a:r>
                  <a:rPr lang="en-US" altLang="zh-CN" sz="1600" dirty="0">
                    <a:latin typeface="微软雅黑" pitchFamily="34" charset="-122"/>
                    <a:ea typeface="微软雅黑" pitchFamily="34" charset="-122"/>
                  </a:rPr>
                  <a:t>n</a:t>
                </a:r>
                <a:r>
                  <a:rPr lang="zh-CN" altLang="en-US" sz="1600" dirty="0">
                    <a:latin typeface="微软雅黑" pitchFamily="34" charset="-122"/>
                    <a:ea typeface="微软雅黑" pitchFamily="34" charset="-122"/>
                  </a:rPr>
                  <a:t>，</a:t>
                </a:r>
                <a:endParaRPr lang="en-US" altLang="zh-CN" sz="1600" dirty="0">
                  <a:latin typeface="微软雅黑" pitchFamily="34" charset="-122"/>
                  <a:ea typeface="微软雅黑" pitchFamily="34" charset="-122"/>
                </a:endParaRPr>
              </a:p>
              <a:p>
                <a:pPr marL="342900" indent="-342900" algn="just">
                  <a:lnSpc>
                    <a:spcPct val="130000"/>
                  </a:lnSpc>
                  <a:buFont typeface="Wingdings" pitchFamily="2" charset="2"/>
                  <a:buChar char="p"/>
                </a:pPr>
                <a:r>
                  <a:rPr lang="zh-CN" altLang="en-US" sz="1600" b="1" dirty="0">
                    <a:solidFill>
                      <a:schemeClr val="accent1">
                        <a:lumMod val="50000"/>
                      </a:schemeClr>
                    </a:solidFill>
                    <a:latin typeface="微软雅黑" pitchFamily="34" charset="-122"/>
                    <a:ea typeface="微软雅黑" pitchFamily="34" charset="-122"/>
                  </a:rPr>
                  <a:t>原问题</a:t>
                </a:r>
                <a:r>
                  <a:rPr lang="zh-CN" altLang="en-US" sz="1600" dirty="0">
                    <a:latin typeface="微软雅黑" pitchFamily="34" charset="-122"/>
                    <a:ea typeface="微软雅黑" pitchFamily="34" charset="-122"/>
                  </a:rPr>
                  <a:t>的最优值为</a:t>
                </a:r>
                <a14:m>
                  <m:oMath xmlns:m="http://schemas.openxmlformats.org/officeDocument/2006/math">
                    <m:r>
                      <a:rPr lang="en-US" altLang="zh-CN" sz="1600" b="1" i="1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/>
                      </a:rPr>
                      <m:t>𝐦</m:t>
                    </m:r>
                    <m:d>
                      <m:dPr>
                        <m:ctrlPr>
                          <a:rPr lang="en-US" altLang="zh-CN" sz="1600" b="1" i="1" dirty="0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600" b="1" i="0" dirty="0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/>
                          </a:rPr>
                          <m:t>𝟏</m:t>
                        </m:r>
                        <m:r>
                          <a:rPr lang="en-US" altLang="zh-CN" sz="1600" b="1" i="0" dirty="0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/>
                          </a:rPr>
                          <m:t>,</m:t>
                        </m:r>
                        <m:r>
                          <a:rPr lang="en-US" altLang="zh-CN" sz="1600" b="1" i="0" dirty="0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/>
                          </a:rPr>
                          <m:t>𝐧</m:t>
                        </m:r>
                      </m:e>
                    </m:d>
                  </m:oMath>
                </a14:m>
                <a:r>
                  <a:rPr lang="zh-CN" altLang="en-US" sz="1600" dirty="0">
                    <a:latin typeface="微软雅黑" pitchFamily="34" charset="-122"/>
                    <a:ea typeface="微软雅黑" pitchFamily="34" charset="-122"/>
                  </a:rPr>
                  <a:t>。</a:t>
                </a:r>
              </a:p>
            </p:txBody>
          </p:sp>
        </mc:Choice>
        <mc:Fallback xmlns="">
          <p:sp>
            <p:nvSpPr>
              <p:cNvPr id="124" name="矩形 1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512" y="483518"/>
                <a:ext cx="8521824" cy="1367234"/>
              </a:xfrm>
              <a:prstGeom prst="rect">
                <a:avLst/>
              </a:prstGeom>
              <a:blipFill>
                <a:blip r:embed="rId4"/>
                <a:stretch>
                  <a:fillRect l="-149" r="-298" b="-458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/>
              </p:cNvPr>
              <p:cNvSpPr txBox="1"/>
              <p:nvPr/>
            </p:nvSpPr>
            <p:spPr>
              <a:xfrm>
                <a:off x="414838" y="1914386"/>
                <a:ext cx="57418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dirty="0"/>
                  <a:t>1</a:t>
                </a:r>
                <a:r>
                  <a:rPr kumimoji="1" lang="zh-CN" altLang="en-US" dirty="0"/>
                  <a:t>）</a:t>
                </a:r>
                <a14:m>
                  <m:oMath xmlns:m="http://schemas.openxmlformats.org/officeDocument/2006/math">
                    <m:r>
                      <a:rPr kumimoji="1" lang="en-US" altLang="zh-CN" i="1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kumimoji="1" lang="en-US" altLang="zh-CN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i="1" dirty="0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kumimoji="1" lang="zh-CN" altLang="en-US" i="1" dirty="0" smtClean="0">
                        <a:latin typeface="Cambria Math" panose="02040503050406030204" pitchFamily="18" charset="0"/>
                      </a:rPr>
                      <m:t>，</m:t>
                    </m:r>
                    <m:r>
                      <a:rPr kumimoji="1" lang="en-US" altLang="zh-CN" i="1" dirty="0" smtClean="0">
                        <a:latin typeface="Cambria Math" panose="02040503050406030204" pitchFamily="18" charset="0"/>
                      </a:rPr>
                      <m:t>𝑚</m:t>
                    </m:r>
                    <m:d>
                      <m:dPr>
                        <m:ctrlPr>
                          <a:rPr kumimoji="1" lang="en-US" altLang="zh-CN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i="1" dirty="0" err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kumimoji="1" lang="en-US" altLang="zh-CN" i="1" dirty="0" err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zh-CN" i="1" dirty="0" err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kumimoji="1" lang="en-US" altLang="zh-CN" i="1" dirty="0" smtClean="0">
                        <a:latin typeface="Cambria Math" panose="02040503050406030204" pitchFamily="18" charset="0"/>
                      </a:rPr>
                      <m:t>=0,</m:t>
                    </m:r>
                    <m:r>
                      <a:rPr kumimoji="1" lang="en-US" altLang="zh-CN" b="0" i="1" dirty="0" smtClean="0">
                        <a:latin typeface="Cambria Math" panose="02040503050406030204" pitchFamily="18" charset="0"/>
                      </a:rPr>
                      <m:t>  1</m:t>
                    </m:r>
                    <m:r>
                      <a:rPr kumimoji="1" lang="en-US" altLang="zh-CN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kumimoji="1" lang="en-US" altLang="zh-CN" i="1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kumimoji="1" lang="en-US" altLang="zh-CN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kumimoji="1" lang="en-US" altLang="zh-CN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kumimoji="1" lang="zh-CN" altLang="en-US" dirty="0"/>
                  <a:t>，因为</a:t>
                </a:r>
                <a:r>
                  <a:rPr lang="zh-CN" altLang="en-US" sz="1600" dirty="0">
                    <a:latin typeface="微软雅黑" pitchFamily="34" charset="-122"/>
                    <a:ea typeface="微软雅黑" pitchFamily="34" charset="-122"/>
                  </a:rPr>
                  <a:t>一个矩阵无乘法</a:t>
                </a:r>
              </a:p>
            </p:txBody>
          </p:sp>
        </mc:Choice>
        <mc:Fallback xmlns="">
          <p:sp>
            <p:nvSpPr>
              <p:cNvPr id="2" name="文本框 1">
                <a:extLst/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838" y="1914386"/>
                <a:ext cx="5741828" cy="369332"/>
              </a:xfrm>
              <a:prstGeom prst="rect">
                <a:avLst/>
              </a:prstGeom>
              <a:blipFill>
                <a:blip r:embed="rId5"/>
                <a:stretch>
                  <a:fillRect l="-883" t="-10000" b="-2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/>
              </p:cNvPr>
              <p:cNvSpPr txBox="1"/>
              <p:nvPr/>
            </p:nvSpPr>
            <p:spPr>
              <a:xfrm>
                <a:off x="414838" y="2290989"/>
                <a:ext cx="58365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dirty="0"/>
                  <a:t>2)  </a:t>
                </a:r>
                <a14:m>
                  <m:oMath xmlns:m="http://schemas.openxmlformats.org/officeDocument/2006/math">
                    <m:r>
                      <a:rPr kumimoji="1" lang="en-US" altLang="zh-CN" b="0" i="1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kumimoji="1" lang="en-US" altLang="zh-CN" i="1" dirty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kumimoji="1" lang="en-US" altLang="zh-CN" i="1" dirty="0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kumimoji="1" lang="zh-CN" altLang="en-US" dirty="0"/>
                  <a:t>，且 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1" lang="en-US" altLang="zh-CN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i="1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kumimoji="1" lang="en-US" altLang="zh-CN" i="1" dirty="0">
                            <a:latin typeface="Cambria Math" panose="02040503050406030204" pitchFamily="18" charset="0"/>
                          </a:rPr>
                          <m:t>𝐴𝑖</m:t>
                        </m:r>
                        <m:r>
                          <a:rPr kumimoji="1" lang="en-US" altLang="zh-CN" i="1" dirty="0">
                            <a:latin typeface="Cambria Math" panose="02040503050406030204" pitchFamily="18" charset="0"/>
                          </a:rPr>
                          <m:t>…</m:t>
                        </m:r>
                        <m:r>
                          <a:rPr kumimoji="1" lang="en-US" altLang="zh-CN" i="1" dirty="0">
                            <a:latin typeface="Cambria Math" panose="02040503050406030204" pitchFamily="18" charset="0"/>
                          </a:rPr>
                          <m:t>𝐴𝑘</m:t>
                        </m:r>
                        <m:r>
                          <a:rPr kumimoji="1" lang="en-US" altLang="zh-CN" i="1" dirty="0">
                            <a:latin typeface="Cambria Math" panose="02040503050406030204" pitchFamily="18" charset="0"/>
                          </a:rPr>
                          <m:t>)(</m:t>
                        </m:r>
                        <m:sSub>
                          <m:sSubPr>
                            <m:ctrlPr>
                              <a:rPr kumimoji="1"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 dirty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kumimoji="1" lang="en-US" altLang="zh-CN" i="1" dirty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kumimoji="1" lang="en-US" altLang="zh-CN" i="1" dirty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kumimoji="1" lang="en-US" altLang="zh-CN" i="1" dirty="0">
                            <a:latin typeface="Cambria Math" panose="02040503050406030204" pitchFamily="18" charset="0"/>
                          </a:rPr>
                          <m:t>…</m:t>
                        </m:r>
                        <m:r>
                          <a:rPr kumimoji="1" lang="en-US" altLang="zh-CN" i="1" dirty="0" err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kumimoji="1" lang="en-US" altLang="zh-CN" i="1" baseline="-25000" dirty="0" err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kumimoji="1" lang="en-US" altLang="zh-CN" i="1" dirty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r>
                  <a:rPr lang="zh-CN" altLang="en-US" sz="1600" dirty="0">
                    <a:latin typeface="微软雅黑" pitchFamily="34" charset="-122"/>
                    <a:ea typeface="微软雅黑" pitchFamily="34" charset="-122"/>
                  </a:rPr>
                  <a:t>为最优加括号方案，则</a:t>
                </a:r>
              </a:p>
            </p:txBody>
          </p:sp>
        </mc:Choice>
        <mc:Fallback xmlns="">
          <p:sp>
            <p:nvSpPr>
              <p:cNvPr id="3" name="文本框 2">
                <a:extLst/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838" y="2290989"/>
                <a:ext cx="5836598" cy="369332"/>
              </a:xfrm>
              <a:prstGeom prst="rect">
                <a:avLst/>
              </a:prstGeom>
              <a:blipFill>
                <a:blip r:embed="rId6"/>
                <a:stretch>
                  <a:fillRect l="-870" t="-10345" b="-275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对象 3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4114800" y="2463800"/>
          <a:ext cx="9144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0" r:id="rId7" imgW="914400" imgH="215900" progId="Equation.KSEE3">
                  <p:embed/>
                </p:oleObj>
              </mc:Choice>
              <mc:Fallback>
                <p:oleObj r:id="rId7" imgW="914400" imgH="215900" progId="Equation.KSEE3">
                  <p:embed/>
                  <p:pic>
                    <p:nvPicPr>
                      <p:cNvPr id="4" name="对象 3">
                        <a:hlinkClick r:id="" action="ppaction://ole?verb=0"/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114800" y="2463800"/>
                        <a:ext cx="9144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Picture 5">
            <a:extLst>
              <a:ext uri="{FF2B5EF4-FFF2-40B4-BE49-F238E27FC236}">
                <a16:creationId xmlns:a16="http://schemas.microsoft.com/office/drawing/2014/main" id="{108A283F-00F9-2B42-8326-0DEAEB7BE5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604714" y="2815580"/>
            <a:ext cx="3733800" cy="476250"/>
          </a:xfrm>
          <a:prstGeom prst="rect">
            <a:avLst/>
          </a:prstGeom>
          <a:noFill/>
          <a:ln w="9525">
            <a:solidFill>
              <a:srgbClr val="60C7FA"/>
            </a:solidFill>
            <a:miter lim="800000"/>
            <a:headEnd/>
            <a:tailEnd/>
          </a:ln>
        </p:spPr>
      </p:pic>
      <p:pic>
        <p:nvPicPr>
          <p:cNvPr id="12" name="Picture 6">
            <a:extLst>
              <a:ext uri="{FF2B5EF4-FFF2-40B4-BE49-F238E27FC236}">
                <a16:creationId xmlns:a16="http://schemas.microsoft.com/office/drawing/2014/main" id="{2537DA17-D9B8-114B-87BF-1371199F23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604714" y="3435846"/>
            <a:ext cx="3448050" cy="381000"/>
          </a:xfrm>
          <a:prstGeom prst="rect">
            <a:avLst/>
          </a:prstGeom>
          <a:noFill/>
          <a:ln w="9525">
            <a:solidFill>
              <a:srgbClr val="60C7FA"/>
            </a:solidFill>
            <a:miter lim="800000"/>
            <a:headEnd/>
            <a:tailEnd/>
          </a:ln>
        </p:spPr>
      </p:pic>
      <p:pic>
        <p:nvPicPr>
          <p:cNvPr id="13" name="Picture 7">
            <a:extLst>
              <a:ext uri="{FF2B5EF4-FFF2-40B4-BE49-F238E27FC236}">
                <a16:creationId xmlns:a16="http://schemas.microsoft.com/office/drawing/2014/main" id="{75D9F45E-8D5A-1848-93E1-9997EC26A9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611560" y="3939902"/>
            <a:ext cx="5295900" cy="923925"/>
          </a:xfrm>
          <a:prstGeom prst="rect">
            <a:avLst/>
          </a:prstGeom>
          <a:noFill/>
          <a:ln w="9525">
            <a:solidFill>
              <a:srgbClr val="F46C16"/>
            </a:solidFill>
            <a:miter lim="800000"/>
            <a:headEnd/>
            <a:tailEnd/>
          </a:ln>
        </p:spPr>
      </p:pic>
      <p:sp>
        <p:nvSpPr>
          <p:cNvPr id="14" name="TextBox 124">
            <a:extLst>
              <a:ext uri="{FF2B5EF4-FFF2-40B4-BE49-F238E27FC236}">
                <a16:creationId xmlns:a16="http://schemas.microsoft.com/office/drawing/2014/main" id="{AA496930-7539-C74B-A0EC-3F65A62FF87A}"/>
              </a:ext>
            </a:extLst>
          </p:cNvPr>
          <p:cNvSpPr txBox="1"/>
          <p:nvPr/>
        </p:nvSpPr>
        <p:spPr>
          <a:xfrm>
            <a:off x="4856238" y="3277312"/>
            <a:ext cx="2102444" cy="33855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latin typeface="微软雅黑" pitchFamily="34" charset="-122"/>
                <a:ea typeface="微软雅黑" pitchFamily="34" charset="-122"/>
                <a:cs typeface="Times New Roman" panose="02020603050405020304" pitchFamily="18" charset="0"/>
              </a:rPr>
              <a:t>K </a:t>
            </a:r>
            <a:r>
              <a:rPr lang="zh-CN" altLang="en-US" sz="1600" b="1" dirty="0">
                <a:latin typeface="微软雅黑" pitchFamily="34" charset="-122"/>
                <a:ea typeface="微软雅黑" pitchFamily="34" charset="-122"/>
                <a:cs typeface="Times New Roman" panose="02020603050405020304" pitchFamily="18" charset="0"/>
              </a:rPr>
              <a:t>怎么确定</a:t>
            </a:r>
            <a:r>
              <a:rPr lang="en-US" altLang="zh-CN" sz="1600" b="1" dirty="0">
                <a:latin typeface="微软雅黑" pitchFamily="34" charset="-122"/>
                <a:ea typeface="微软雅黑" pitchFamily="34" charset="-122"/>
                <a:cs typeface="Times New Roman" panose="02020603050405020304" pitchFamily="18" charset="0"/>
              </a:rPr>
              <a:t>?</a:t>
            </a:r>
            <a:endParaRPr lang="zh-CN" altLang="en-US" sz="1600" b="1" dirty="0">
              <a:latin typeface="微软雅黑" pitchFamily="34" charset="-122"/>
              <a:ea typeface="微软雅黑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1784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1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244920" y="51470"/>
            <a:ext cx="3288080" cy="3631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80000"/>
              </a:lnSpc>
            </a:pPr>
            <a:r>
              <a:rPr lang="zh-CN" altLang="en-US" sz="22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状态表示和状态转移方程</a:t>
            </a:r>
            <a:endParaRPr lang="zh-CN" altLang="en-US" sz="2200" b="1" dirty="0">
              <a:solidFill>
                <a:srgbClr val="F9A46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3" name="Picture 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75656" y="3435846"/>
            <a:ext cx="5295900" cy="923925"/>
          </a:xfrm>
          <a:prstGeom prst="rect">
            <a:avLst/>
          </a:prstGeom>
          <a:noFill/>
          <a:ln w="9525">
            <a:solidFill>
              <a:srgbClr val="F46C16"/>
            </a:solidFill>
            <a:miter lim="800000"/>
            <a:headEnd/>
            <a:tailEnd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矩形 123"/>
              <p:cNvSpPr/>
              <p:nvPr/>
            </p:nvSpPr>
            <p:spPr>
              <a:xfrm>
                <a:off x="179512" y="555526"/>
                <a:ext cx="8521824" cy="264200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 algn="just">
                  <a:lnSpc>
                    <a:spcPct val="130000"/>
                  </a:lnSpc>
                  <a:buFont typeface="Wingdings" pitchFamily="2" charset="2"/>
                  <a:buChar char="p"/>
                </a:pPr>
                <a:r>
                  <a:rPr lang="zh-CN" altLang="en-US" dirty="0">
                    <a:latin typeface="微软雅黑" pitchFamily="34" charset="-122"/>
                    <a:ea typeface="微软雅黑" pitchFamily="34" charset="-122"/>
                  </a:rPr>
                  <a:t>状态：</a:t>
                </a:r>
                <a:endParaRPr lang="en-US" altLang="zh-CN" dirty="0">
                  <a:latin typeface="微软雅黑" pitchFamily="34" charset="-122"/>
                  <a:ea typeface="微软雅黑" pitchFamily="34" charset="-122"/>
                </a:endParaRPr>
              </a:p>
              <a:p>
                <a:pPr algn="just">
                  <a:lnSpc>
                    <a:spcPct val="130000"/>
                  </a:lnSpc>
                </a:pPr>
                <a:r>
                  <a:rPr lang="zh-CN" altLang="en-US" b="1" dirty="0">
                    <a:solidFill>
                      <a:srgbClr val="FF0000"/>
                    </a:solidFill>
                    <a:latin typeface="微软雅黑" pitchFamily="34" charset="-122"/>
                    <a:ea typeface="微软雅黑" pitchFamily="34" charset="-122"/>
                  </a:rPr>
                  <a:t>      </a:t>
                </a:r>
                <a:r>
                  <a:rPr lang="zh-CN" altLang="en-US" b="1" dirty="0">
                    <a:solidFill>
                      <a:srgbClr val="F77A2D"/>
                    </a:solidFill>
                    <a:latin typeface="微软雅黑" pitchFamily="34" charset="-122"/>
                    <a:ea typeface="微软雅黑" pitchFamily="34" charset="-122"/>
                  </a:rPr>
                  <a:t>子矩阵链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/>
                          </a:rPr>
                          <m:t>𝐴</m:t>
                        </m:r>
                      </m:e>
                      <m:sub>
                        <m:r>
                          <a:rPr lang="en-US" altLang="zh-CN" i="1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altLang="zh-CN" i="1">
                        <a:latin typeface="Cambria Math"/>
                        <a:ea typeface="Cambria Math"/>
                      </a:rPr>
                      <m:t>⋯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/>
                            <a:ea typeface="Cambria Math"/>
                          </a:rPr>
                          <m:t>𝐴</m:t>
                        </m:r>
                      </m:e>
                      <m:sub>
                        <m:r>
                          <a:rPr lang="en-US" altLang="zh-CN" i="1">
                            <a:latin typeface="Cambria Math"/>
                            <a:ea typeface="Cambria Math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zh-CN" altLang="en-US" dirty="0">
                    <a:latin typeface="微软雅黑" pitchFamily="34" charset="-122"/>
                    <a:ea typeface="微软雅黑" pitchFamily="34" charset="-122"/>
                  </a:rPr>
                  <a:t> ，由开始矩阵和结束矩阵的</a:t>
                </a:r>
                <a:r>
                  <a:rPr lang="zh-CN" altLang="en-US" b="1" dirty="0">
                    <a:solidFill>
                      <a:schemeClr val="accent5">
                        <a:lumMod val="50000"/>
                      </a:schemeClr>
                    </a:solidFill>
                    <a:latin typeface="微软雅黑" pitchFamily="34" charset="-122"/>
                    <a:ea typeface="微软雅黑" pitchFamily="34" charset="-122"/>
                  </a:rPr>
                  <a:t>下标</a:t>
                </a:r>
                <a:r>
                  <a:rPr lang="zh-CN" altLang="en-US" dirty="0">
                    <a:latin typeface="微软雅黑" pitchFamily="34" charset="-122"/>
                    <a:ea typeface="微软雅黑" pitchFamily="34" charset="-122"/>
                  </a:rPr>
                  <a:t>决定，记为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/>
                      </a:rPr>
                      <m:t>𝐴</m:t>
                    </m:r>
                    <m:d>
                      <m:dPr>
                        <m:begChr m:val="["/>
                        <m:endChr m:val="]"/>
                        <m:ctrlPr>
                          <a:rPr lang="en-US" altLang="zh-CN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/>
                          </a:rPr>
                          <m:t>𝑖</m:t>
                        </m:r>
                        <m:r>
                          <a:rPr lang="en-US" altLang="zh-CN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/>
                          </a:rPr>
                          <m:t>:</m:t>
                        </m:r>
                        <m:r>
                          <a:rPr lang="en-US" altLang="zh-CN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/>
                          </a:rPr>
                          <m:t>𝑗</m:t>
                        </m:r>
                      </m:e>
                    </m:d>
                  </m:oMath>
                </a14:m>
                <a:endParaRPr lang="en-US" altLang="zh-CN" dirty="0">
                  <a:solidFill>
                    <a:srgbClr val="0070C0"/>
                  </a:solidFill>
                  <a:latin typeface="微软雅黑" pitchFamily="34" charset="-122"/>
                </a:endParaRPr>
              </a:p>
              <a:p>
                <a:pPr algn="just">
                  <a:lnSpc>
                    <a:spcPct val="130000"/>
                  </a:lnSpc>
                </a:pPr>
                <a:endParaRPr lang="en-US" altLang="zh-CN" dirty="0">
                  <a:latin typeface="微软雅黑" pitchFamily="34" charset="-122"/>
                  <a:ea typeface="微软雅黑" pitchFamily="34" charset="-122"/>
                </a:endParaRPr>
              </a:p>
              <a:p>
                <a:pPr marL="342900" indent="-342900" algn="just">
                  <a:lnSpc>
                    <a:spcPct val="130000"/>
                  </a:lnSpc>
                  <a:buFont typeface="Wingdings" pitchFamily="2" charset="2"/>
                  <a:buChar char="p"/>
                </a:pPr>
                <a:r>
                  <a:rPr lang="zh-CN" altLang="en-US" dirty="0">
                    <a:latin typeface="微软雅黑" pitchFamily="34" charset="-122"/>
                    <a:ea typeface="微软雅黑" pitchFamily="34" charset="-122"/>
                  </a:rPr>
                  <a:t>状态表示：</a:t>
                </a:r>
                <a:endParaRPr lang="en-US" altLang="zh-CN" dirty="0">
                  <a:latin typeface="微软雅黑" pitchFamily="34" charset="-122"/>
                  <a:ea typeface="微软雅黑" pitchFamily="34" charset="-122"/>
                </a:endParaRPr>
              </a:p>
              <a:p>
                <a:pPr algn="just">
                  <a:lnSpc>
                    <a:spcPct val="130000"/>
                  </a:lnSpc>
                </a:pPr>
                <a:r>
                  <a:rPr lang="zh-CN" altLang="en-US" dirty="0">
                    <a:latin typeface="微软雅黑" pitchFamily="34" charset="-122"/>
                    <a:ea typeface="微软雅黑" pitchFamily="34" charset="-122"/>
                  </a:rPr>
                  <a:t>    </a:t>
                </a:r>
                <a:r>
                  <a:rPr lang="en-US" altLang="zh-CN" dirty="0">
                    <a:latin typeface="微软雅黑" pitchFamily="34" charset="-122"/>
                    <a:ea typeface="微软雅黑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/>
                      </a:rPr>
                      <m:t>𝐴</m:t>
                    </m:r>
                    <m:r>
                      <a:rPr lang="en-US" altLang="zh-CN" i="1">
                        <a:latin typeface="Cambria Math"/>
                      </a:rPr>
                      <m:t>[</m:t>
                    </m:r>
                    <m:r>
                      <a:rPr lang="en-US" altLang="zh-CN" i="1">
                        <a:latin typeface="Cambria Math"/>
                      </a:rPr>
                      <m:t>𝑖</m:t>
                    </m:r>
                    <m:r>
                      <a:rPr lang="en-US" altLang="zh-CN" i="1">
                        <a:latin typeface="Cambria Math"/>
                      </a:rPr>
                      <m:t>:</m:t>
                    </m:r>
                    <m:r>
                      <a:rPr lang="en-US" altLang="zh-CN" i="1">
                        <a:latin typeface="Cambria Math"/>
                      </a:rPr>
                      <m:t>𝑗</m:t>
                    </m:r>
                    <m:r>
                      <a:rPr lang="en-US" altLang="zh-CN" i="1">
                        <a:latin typeface="Cambria Math"/>
                      </a:rPr>
                      <m:t>]</m:t>
                    </m:r>
                  </m:oMath>
                </a14:m>
                <a:r>
                  <a:rPr lang="zh-CN" altLang="en-US" dirty="0">
                    <a:latin typeface="微软雅黑" pitchFamily="34" charset="-122"/>
                    <a:ea typeface="微软雅黑" pitchFamily="34" charset="-122"/>
                  </a:rPr>
                  <a:t>的最优计算次序对应的乘法次数表示为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/>
                      </a:rPr>
                      <m:t>𝒎</m:t>
                    </m:r>
                    <m:d>
                      <m:dPr>
                        <m:ctrlPr>
                          <a:rPr lang="en-US" altLang="zh-CN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/>
                          </a:rPr>
                          <m:t>𝒊</m:t>
                        </m:r>
                        <m:r>
                          <a:rPr lang="en-US" altLang="zh-CN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/>
                          </a:rPr>
                          <m:t>,</m:t>
                        </m:r>
                        <m:r>
                          <a:rPr lang="en-US" altLang="zh-CN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/>
                          </a:rPr>
                          <m:t>𝒋</m:t>
                        </m:r>
                      </m:e>
                    </m:d>
                    <m:r>
                      <a:rPr lang="en-US" altLang="zh-CN" i="1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/>
                      </a:rPr>
                      <m:t>,</m:t>
                    </m:r>
                    <m:r>
                      <a:rPr lang="en-US" altLang="zh-CN" i="1">
                        <a:latin typeface="Cambria Math"/>
                      </a:rPr>
                      <m:t>1</m:t>
                    </m:r>
                    <m:r>
                      <a:rPr lang="en-US" altLang="zh-CN" i="1">
                        <a:latin typeface="Cambria Math"/>
                        <a:ea typeface="Cambria Math"/>
                      </a:rPr>
                      <m:t>≤</m:t>
                    </m:r>
                    <m:r>
                      <a:rPr lang="en-US" altLang="zh-CN" i="1">
                        <a:latin typeface="Cambria Math"/>
                        <a:ea typeface="Cambria Math"/>
                      </a:rPr>
                      <m:t>𝑖</m:t>
                    </m:r>
                    <m:r>
                      <a:rPr lang="en-US" altLang="zh-CN" i="1">
                        <a:latin typeface="Cambria Math"/>
                        <a:ea typeface="Cambria Math"/>
                      </a:rPr>
                      <m:t>,</m:t>
                    </m:r>
                    <m:r>
                      <a:rPr lang="en-US" altLang="zh-CN" i="1">
                        <a:latin typeface="Cambria Math"/>
                        <a:ea typeface="Cambria Math"/>
                      </a:rPr>
                      <m:t>𝑗</m:t>
                    </m:r>
                    <m:r>
                      <a:rPr lang="en-US" altLang="zh-CN" i="1">
                        <a:latin typeface="Cambria Math"/>
                        <a:ea typeface="Cambria Math"/>
                      </a:rPr>
                      <m:t>≤</m:t>
                    </m:r>
                  </m:oMath>
                </a14:m>
                <a:r>
                  <a:rPr lang="en-US" altLang="zh-CN" dirty="0">
                    <a:latin typeface="微软雅黑" pitchFamily="34" charset="-122"/>
                    <a:ea typeface="微软雅黑" pitchFamily="34" charset="-122"/>
                  </a:rPr>
                  <a:t>n</a:t>
                </a:r>
              </a:p>
              <a:p>
                <a:pPr algn="just">
                  <a:lnSpc>
                    <a:spcPct val="130000"/>
                  </a:lnSpc>
                </a:pPr>
                <a:endParaRPr lang="en-US" altLang="zh-CN" dirty="0">
                  <a:latin typeface="微软雅黑" pitchFamily="34" charset="-122"/>
                  <a:ea typeface="微软雅黑" pitchFamily="34" charset="-122"/>
                </a:endParaRPr>
              </a:p>
              <a:p>
                <a:pPr marL="342900" indent="-342900" algn="just">
                  <a:lnSpc>
                    <a:spcPct val="130000"/>
                  </a:lnSpc>
                  <a:buFont typeface="Wingdings" pitchFamily="2" charset="2"/>
                  <a:buChar char="p"/>
                </a:pPr>
                <a:r>
                  <a:rPr lang="zh-CN" altLang="en-US" dirty="0">
                    <a:latin typeface="微软雅黑" pitchFamily="34" charset="-122"/>
                    <a:ea typeface="微软雅黑" pitchFamily="34" charset="-122"/>
                  </a:rPr>
                  <a:t>状态转移方程：</a:t>
                </a:r>
                <a:endParaRPr lang="en-US" altLang="zh-CN" dirty="0">
                  <a:latin typeface="微软雅黑" pitchFamily="34" charset="-122"/>
                  <a:ea typeface="微软雅黑" pitchFamily="34" charset="-122"/>
                </a:endParaRPr>
              </a:p>
            </p:txBody>
          </p:sp>
        </mc:Choice>
        <mc:Fallback xmlns="">
          <p:sp>
            <p:nvSpPr>
              <p:cNvPr id="124" name="矩形 1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512" y="555526"/>
                <a:ext cx="8521824" cy="2642005"/>
              </a:xfrm>
              <a:prstGeom prst="rect">
                <a:avLst/>
              </a:prstGeom>
              <a:blipFill rotWithShape="0">
                <a:blip r:embed="rId4"/>
                <a:stretch>
                  <a:fillRect l="-429" b="-13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89350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244920" y="51470"/>
            <a:ext cx="3005951" cy="3631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80000"/>
              </a:lnSpc>
            </a:pPr>
            <a:r>
              <a:rPr lang="zh-CN" altLang="en-US" sz="22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子问题个数和求解顺序</a:t>
            </a:r>
            <a:endParaRPr lang="zh-CN" altLang="en-US" sz="2200" b="1" dirty="0">
              <a:solidFill>
                <a:srgbClr val="F9A46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3"/>
              <p:cNvSpPr>
                <a:spLocks noChangeArrowheads="1"/>
              </p:cNvSpPr>
              <p:nvPr/>
            </p:nvSpPr>
            <p:spPr bwMode="auto">
              <a:xfrm>
                <a:off x="467544" y="555526"/>
                <a:ext cx="8001000" cy="144729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9525">
                <a:solidFill>
                  <a:schemeClr val="accent5">
                    <a:lumMod val="20000"/>
                    <a:lumOff val="80000"/>
                  </a:schemeClr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marL="342900" indent="-342900">
                  <a:lnSpc>
                    <a:spcPct val="130000"/>
                  </a:lnSpc>
                  <a:spcBef>
                    <a:spcPct val="20000"/>
                  </a:spcBef>
                  <a:buSzPct val="100000"/>
                  <a:buFont typeface="Wingdings" panose="05000000000000000000" pitchFamily="2" charset="2"/>
                  <a:buChar char="u"/>
                </a:pPr>
                <a:r>
                  <a:rPr lang="zh-CN" altLang="en-US" sz="1600" dirty="0">
                    <a:latin typeface="微软雅黑" pitchFamily="34" charset="-122"/>
                    <a:ea typeface="微软雅黑" pitchFamily="34" charset="-122"/>
                  </a:rPr>
                  <a:t>任意</a:t>
                </a:r>
                <a:r>
                  <a:rPr lang="zh-CN" altLang="en-US" sz="1600" b="1" dirty="0">
                    <a:solidFill>
                      <a:schemeClr val="accent5">
                        <a:lumMod val="75000"/>
                      </a:schemeClr>
                    </a:solidFill>
                    <a:latin typeface="微软雅黑" pitchFamily="34" charset="-122"/>
                    <a:ea typeface="微软雅黑" pitchFamily="34" charset="-122"/>
                  </a:rPr>
                  <a:t>有序对</a:t>
                </a:r>
                <a:r>
                  <a:rPr lang="zh-CN" altLang="en-US" sz="1600" dirty="0">
                    <a:latin typeface="微软雅黑" pitchFamily="34" charset="-122"/>
                    <a:ea typeface="微软雅黑" pitchFamily="34" charset="-122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楷体_GB2312" pitchFamily="49" charset="-122"/>
                          </a:rPr>
                        </m:ctrlPr>
                      </m:d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ea typeface="楷体_GB2312" pitchFamily="49" charset="-122"/>
                          </a:rPr>
                          <m:t>𝑖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  <a:ea typeface="楷体_GB2312" pitchFamily="49" charset="-122"/>
                          </a:rPr>
                          <m:t>,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  <a:ea typeface="楷体_GB2312" pitchFamily="49" charset="-122"/>
                          </a:rPr>
                          <m:t>𝑗</m:t>
                        </m:r>
                      </m:e>
                    </m:d>
                    <m:r>
                      <a:rPr lang="en-US" altLang="zh-CN" sz="1600" i="1">
                        <a:latin typeface="Cambria Math" panose="02040503050406030204" pitchFamily="18" charset="0"/>
                        <a:ea typeface="楷体_GB2312" pitchFamily="49" charset="-122"/>
                      </a:rPr>
                      <m:t>,1≤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楷体_GB2312" pitchFamily="49" charset="-122"/>
                      </a:rPr>
                      <m:t>𝑖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楷体_GB2312" pitchFamily="49" charset="-122"/>
                      </a:rPr>
                      <m:t>≤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楷体_GB2312" pitchFamily="49" charset="-122"/>
                      </a:rPr>
                      <m:t>𝑗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楷体_GB2312" pitchFamily="49" charset="-122"/>
                      </a:rPr>
                      <m:t>≤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楷体_GB2312" pitchFamily="49" charset="-122"/>
                      </a:rPr>
                      <m:t>𝑛</m:t>
                    </m:r>
                  </m:oMath>
                </a14:m>
                <a:r>
                  <a:rPr lang="zh-CN" altLang="en-US" sz="1600" dirty="0">
                    <a:latin typeface="微软雅黑" pitchFamily="34" charset="-122"/>
                    <a:ea typeface="微软雅黑" pitchFamily="34" charset="-122"/>
                  </a:rPr>
                  <a:t> 对应于一个</a:t>
                </a:r>
                <a:r>
                  <a:rPr lang="zh-CN" altLang="en-US" sz="1600" b="1" dirty="0">
                    <a:solidFill>
                      <a:schemeClr val="accent5">
                        <a:lumMod val="75000"/>
                      </a:schemeClr>
                    </a:solidFill>
                    <a:latin typeface="微软雅黑" pitchFamily="34" charset="-122"/>
                    <a:ea typeface="微软雅黑" pitchFamily="34" charset="-122"/>
                  </a:rPr>
                  <a:t>子问题</a:t>
                </a:r>
                <a:r>
                  <a:rPr lang="en-US" altLang="zh-CN" sz="1600" b="1" dirty="0">
                    <a:solidFill>
                      <a:schemeClr val="accent5">
                        <a:lumMod val="75000"/>
                      </a:schemeClr>
                    </a:solidFill>
                    <a:latin typeface="微软雅黑" pitchFamily="34" charset="-122"/>
                    <a:ea typeface="微软雅黑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楷体_GB2312" pitchFamily="49" charset="-122"/>
                      </a:rPr>
                      <m:t>𝐴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楷体_GB2312" pitchFamily="49" charset="-122"/>
                      </a:rPr>
                      <m:t>(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楷体_GB2312" pitchFamily="49" charset="-122"/>
                      </a:rPr>
                      <m:t>𝑖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楷体_GB2312" pitchFamily="49" charset="-122"/>
                      </a:rPr>
                      <m:t>,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楷体_GB2312" pitchFamily="49" charset="-122"/>
                      </a:rPr>
                      <m:t>𝑗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楷体_GB2312" pitchFamily="49" charset="-122"/>
                      </a:rPr>
                      <m:t>)</m:t>
                    </m:r>
                  </m:oMath>
                </a14:m>
                <a:r>
                  <a:rPr lang="zh-CN" altLang="en-US" sz="1600" dirty="0">
                    <a:latin typeface="微软雅黑" pitchFamily="34" charset="-122"/>
                    <a:ea typeface="微软雅黑" pitchFamily="34" charset="-122"/>
                  </a:rPr>
                  <a:t>，则子问题的个数最多有：</a:t>
                </a:r>
                <a:r>
                  <a:rPr lang="en-US" altLang="zh-CN" sz="1600" dirty="0">
                    <a:latin typeface="微软雅黑" pitchFamily="34" charset="-122"/>
                    <a:ea typeface="微软雅黑" pitchFamily="34" charset="-122"/>
                  </a:rPr>
                  <a:t>1) A(</a:t>
                </a:r>
                <a:r>
                  <a:rPr lang="en-US" altLang="zh-CN" sz="1600" dirty="0" err="1">
                    <a:latin typeface="微软雅黑" pitchFamily="34" charset="-122"/>
                    <a:ea typeface="微软雅黑" pitchFamily="34" charset="-122"/>
                  </a:rPr>
                  <a:t>i</a:t>
                </a:r>
                <a:r>
                  <a:rPr lang="en-US" altLang="zh-CN" sz="1600" dirty="0">
                    <a:latin typeface="微软雅黑" pitchFamily="34" charset="-122"/>
                    <a:ea typeface="微软雅黑" pitchFamily="34" charset="-122"/>
                  </a:rPr>
                  <a:t>, </a:t>
                </a:r>
                <a:r>
                  <a:rPr lang="en-US" altLang="zh-CN" sz="1600" dirty="0" err="1">
                    <a:latin typeface="微软雅黑" pitchFamily="34" charset="-122"/>
                    <a:ea typeface="微软雅黑" pitchFamily="34" charset="-122"/>
                  </a:rPr>
                  <a:t>i</a:t>
                </a:r>
                <a:r>
                  <a:rPr lang="en-US" altLang="zh-CN" sz="1600" dirty="0">
                    <a:latin typeface="微软雅黑" pitchFamily="34" charset="-122"/>
                    <a:ea typeface="微软雅黑" pitchFamily="34" charset="-122"/>
                  </a:rPr>
                  <a:t>): n</a:t>
                </a:r>
              </a:p>
              <a:p>
                <a:pPr>
                  <a:lnSpc>
                    <a:spcPct val="130000"/>
                  </a:lnSpc>
                  <a:spcBef>
                    <a:spcPct val="20000"/>
                  </a:spcBef>
                  <a:buSzPct val="100000"/>
                </a:pPr>
                <a:r>
                  <a:rPr lang="en-US" altLang="zh-CN" sz="1600" dirty="0">
                    <a:latin typeface="微软雅黑" pitchFamily="34" charset="-122"/>
                    <a:ea typeface="微软雅黑" pitchFamily="34" charset="-122"/>
                  </a:rPr>
                  <a:t>     2) A(</a:t>
                </a:r>
                <a:r>
                  <a:rPr lang="en-US" altLang="zh-CN" sz="1600" dirty="0" err="1">
                    <a:latin typeface="微软雅黑" pitchFamily="34" charset="-122"/>
                    <a:ea typeface="微软雅黑" pitchFamily="34" charset="-122"/>
                  </a:rPr>
                  <a:t>i</a:t>
                </a:r>
                <a:r>
                  <a:rPr lang="en-US" altLang="zh-CN" sz="1600" dirty="0">
                    <a:latin typeface="微软雅黑" pitchFamily="34" charset="-122"/>
                    <a:ea typeface="微软雅黑" pitchFamily="34" charset="-122"/>
                  </a:rPr>
                  <a:t>, j):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1600" i="1" smtClean="0">
                            <a:latin typeface="Cambria Math" panose="02040503050406030204" pitchFamily="18" charset="0"/>
                            <a:ea typeface="微软雅黑" pitchFamily="34" charset="-122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  <a:ea typeface="微软雅黑" pitchFamily="34" charset="-122"/>
                              </a:rPr>
                            </m:ctrlPr>
                          </m:eqArrPr>
                          <m:e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微软雅黑" pitchFamily="34" charset="-122"/>
                              </a:rPr>
                              <m:t>𝑛</m:t>
                            </m:r>
                          </m:e>
                          <m:e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微软雅黑" pitchFamily="34" charset="-122"/>
                              </a:rPr>
                              <m:t>2</m:t>
                            </m:r>
                          </m:e>
                        </m:eqArr>
                      </m:e>
                    </m:d>
                  </m:oMath>
                </a14:m>
                <a:endParaRPr lang="en-US" altLang="zh-CN" sz="1600" dirty="0">
                  <a:latin typeface="微软雅黑" pitchFamily="34" charset="-122"/>
                  <a:ea typeface="微软雅黑" pitchFamily="34" charset="-122"/>
                </a:endParaRPr>
              </a:p>
            </p:txBody>
          </p:sp>
        </mc:Choice>
        <mc:Fallback xmlns="">
          <p:sp>
            <p:nvSpPr>
              <p:cNvPr id="12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67544" y="555526"/>
                <a:ext cx="8001000" cy="1447292"/>
              </a:xfrm>
              <a:prstGeom prst="rect">
                <a:avLst/>
              </a:prstGeom>
              <a:blipFill rotWithShape="0">
                <a:blip r:embed="rId4"/>
                <a:stretch>
                  <a:fillRect l="-228" r="-2892"/>
                </a:stretch>
              </a:blipFill>
              <a:ln w="9525">
                <a:solidFill>
                  <a:schemeClr val="accent5">
                    <a:lumMod val="20000"/>
                    <a:lumOff val="80000"/>
                  </a:schemeClr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3" name="Object 2"/>
          <p:cNvGraphicFramePr>
            <a:graphicFrameLocks noChangeAspect="1"/>
          </p:cNvGraphicFramePr>
          <p:nvPr>
            <p:extLst/>
          </p:nvPr>
        </p:nvGraphicFramePr>
        <p:xfrm>
          <a:off x="4067944" y="987574"/>
          <a:ext cx="1742763" cy="7948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4" name="数式" r:id="rId5" imgW="1002865" imgH="457002" progId="Equation.3">
                  <p:embed/>
                </p:oleObj>
              </mc:Choice>
              <mc:Fallback>
                <p:oleObj name="数式" r:id="rId5" imgW="1002865" imgH="457002" progId="Equation.3">
                  <p:embed/>
                  <p:pic>
                    <p:nvPicPr>
                      <p:cNvPr id="13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67944" y="987574"/>
                        <a:ext cx="1742763" cy="79488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Text Box 5"/>
          <p:cNvSpPr txBox="1">
            <a:spLocks noChangeArrowheads="1"/>
          </p:cNvSpPr>
          <p:nvPr/>
        </p:nvSpPr>
        <p:spPr bwMode="auto">
          <a:xfrm>
            <a:off x="467544" y="2238720"/>
            <a:ext cx="8001000" cy="32008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marL="342900" indent="-342900" algn="just">
              <a:lnSpc>
                <a:spcPct val="130000"/>
              </a:lnSpc>
              <a:spcBef>
                <a:spcPct val="20000"/>
              </a:spcBef>
              <a:buClr>
                <a:schemeClr val="tx1"/>
              </a:buClr>
              <a:buSzPct val="100000"/>
              <a:buFont typeface="Wingdings" pitchFamily="2" charset="2"/>
              <a:buChar char="u"/>
            </a:pPr>
            <a:r>
              <a:rPr lang="zh-CN" altLang="en-US" sz="1600" b="1" dirty="0">
                <a:solidFill>
                  <a:schemeClr val="accent5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自底向上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的顺序进行求解，或者说</a:t>
            </a:r>
            <a:r>
              <a:rPr lang="zh-CN" altLang="en-US" sz="1600" b="1" dirty="0">
                <a:solidFill>
                  <a:srgbClr val="F77A2D"/>
                </a:solidFill>
                <a:latin typeface="微软雅黑" pitchFamily="34" charset="-122"/>
                <a:ea typeface="微软雅黑" pitchFamily="34" charset="-122"/>
              </a:rPr>
              <a:t>从易至难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的顺序求解各个子问题。</a:t>
            </a:r>
            <a:endParaRPr lang="en-US" altLang="zh-CN" sz="1600" dirty="0">
              <a:latin typeface="微软雅黑" pitchFamily="34" charset="-122"/>
              <a:ea typeface="微软雅黑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B8E0933C-EA35-6947-ABF9-8A0DF16F3DF1}"/>
                  </a:ext>
                </a:extLst>
              </p:cNvPr>
              <p:cNvSpPr/>
              <p:nvPr/>
            </p:nvSpPr>
            <p:spPr>
              <a:xfrm>
                <a:off x="482073" y="2763547"/>
                <a:ext cx="6486872" cy="23083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Wingdings" pitchFamily="2" charset="2"/>
                  <a:buChar char="u"/>
                </a:pPr>
                <a:r>
                  <a:rPr lang="zh-CN" altLang="en-US" sz="1600" dirty="0">
                    <a:latin typeface="微软雅黑" pitchFamily="34" charset="-122"/>
                    <a:ea typeface="微软雅黑" pitchFamily="34" charset="-122"/>
                  </a:rPr>
                  <a:t>初始化</a:t>
                </a:r>
                <a:r>
                  <a:rPr lang="en-US" altLang="zh-CN" sz="1600" dirty="0">
                    <a:latin typeface="微软雅黑" pitchFamily="34" charset="-122"/>
                    <a:ea typeface="微软雅黑" pitchFamily="34" charset="-122"/>
                  </a:rPr>
                  <a:t>,</a:t>
                </a:r>
                <a:r>
                  <a:rPr lang="zh-CN" altLang="en-US" sz="1600" dirty="0">
                    <a:latin typeface="微软雅黑" pitchFamily="34" charset="-122"/>
                    <a:ea typeface="微软雅黑" pitchFamily="34" charset="-122"/>
                  </a:rPr>
                  <a:t>令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sz="1600" dirty="0">
                        <a:latin typeface="微软雅黑" pitchFamily="34" charset="-122"/>
                        <a:ea typeface="微软雅黑" pitchFamily="34" charset="-122"/>
                      </a:rPr>
                      <m:t>m</m:t>
                    </m:r>
                    <m:r>
                      <m:rPr>
                        <m:nor/>
                      </m:rPr>
                      <a:rPr lang="en-US" altLang="zh-CN" sz="1600" dirty="0">
                        <a:latin typeface="微软雅黑" pitchFamily="34" charset="-122"/>
                        <a:ea typeface="微软雅黑" pitchFamily="34" charset="-122"/>
                      </a:rPr>
                      <m:t>(</m:t>
                    </m:r>
                    <m:r>
                      <m:rPr>
                        <m:nor/>
                      </m:rPr>
                      <a:rPr lang="en-US" altLang="zh-CN" sz="1600" dirty="0">
                        <a:latin typeface="微软雅黑" pitchFamily="34" charset="-122"/>
                        <a:ea typeface="微软雅黑" pitchFamily="34" charset="-122"/>
                      </a:rPr>
                      <m:t>i</m:t>
                    </m:r>
                    <m:r>
                      <a:rPr lang="en-US" altLang="zh-CN" sz="1600" b="0" i="1" dirty="0" smtClean="0">
                        <a:latin typeface="Cambria Math"/>
                      </a:rPr>
                      <m:t>, </m:t>
                    </m:r>
                    <m:r>
                      <m:rPr>
                        <m:nor/>
                      </m:rPr>
                      <a:rPr lang="en-US" altLang="zh-CN" sz="1600" dirty="0">
                        <a:latin typeface="微软雅黑" pitchFamily="34" charset="-122"/>
                        <a:ea typeface="微软雅黑" pitchFamily="34" charset="-122"/>
                      </a:rPr>
                      <m:t>i</m:t>
                    </m:r>
                    <m:r>
                      <m:rPr>
                        <m:nor/>
                      </m:rPr>
                      <a:rPr lang="en-US" altLang="zh-CN" sz="1600" dirty="0">
                        <a:latin typeface="微软雅黑" pitchFamily="34" charset="-122"/>
                        <a:ea typeface="微软雅黑" pitchFamily="34" charset="-122"/>
                      </a:rPr>
                      <m:t>) = 0, </m:t>
                    </m:r>
                    <m:r>
                      <m:rPr>
                        <m:nor/>
                      </m:rPr>
                      <a:rPr lang="en-US" altLang="zh-CN" sz="1600" dirty="0">
                        <a:latin typeface="微软雅黑" pitchFamily="34" charset="-122"/>
                        <a:ea typeface="微软雅黑" pitchFamily="34" charset="-122"/>
                      </a:rPr>
                      <m:t>i</m:t>
                    </m:r>
                    <m:r>
                      <m:rPr>
                        <m:nor/>
                      </m:rPr>
                      <a:rPr lang="en-US" altLang="zh-CN" sz="1600" b="0" i="0" dirty="0" smtClean="0">
                        <a:latin typeface="微软雅黑" pitchFamily="34" charset="-122"/>
                        <a:ea typeface="微软雅黑" pitchFamily="34" charset="-122"/>
                      </a:rPr>
                      <m:t> </m:t>
                    </m:r>
                    <m:r>
                      <m:rPr>
                        <m:nor/>
                      </m:rPr>
                      <a:rPr lang="en-US" altLang="zh-CN" sz="1600" dirty="0">
                        <a:latin typeface="微软雅黑" pitchFamily="34" charset="-122"/>
                        <a:ea typeface="微软雅黑" pitchFamily="34" charset="-122"/>
                      </a:rPr>
                      <m:t>=</m:t>
                    </m:r>
                    <m:r>
                      <m:rPr>
                        <m:nor/>
                      </m:rPr>
                      <a:rPr lang="en-US" altLang="zh-CN" sz="1600" b="0" i="0" dirty="0" smtClean="0">
                        <a:latin typeface="微软雅黑" pitchFamily="34" charset="-122"/>
                        <a:ea typeface="微软雅黑" pitchFamily="34" charset="-122"/>
                      </a:rPr>
                      <m:t> </m:t>
                    </m:r>
                    <m:r>
                      <m:rPr>
                        <m:nor/>
                      </m:rPr>
                      <a:rPr lang="en-US" altLang="zh-CN" sz="1600" dirty="0">
                        <a:latin typeface="微软雅黑" pitchFamily="34" charset="-122"/>
                        <a:ea typeface="微软雅黑" pitchFamily="34" charset="-122"/>
                      </a:rPr>
                      <m:t>1,</m:t>
                    </m:r>
                    <m:r>
                      <m:rPr>
                        <m:nor/>
                      </m:rPr>
                      <a:rPr lang="en-US" altLang="zh-CN" sz="1600" b="0" i="0" dirty="0" smtClean="0">
                        <a:latin typeface="微软雅黑" pitchFamily="34" charset="-122"/>
                        <a:ea typeface="微软雅黑" pitchFamily="34" charset="-122"/>
                      </a:rPr>
                      <m:t> </m:t>
                    </m:r>
                    <m:r>
                      <m:rPr>
                        <m:nor/>
                      </m:rPr>
                      <a:rPr lang="en-US" altLang="zh-CN" sz="1600" dirty="0">
                        <a:latin typeface="微软雅黑" pitchFamily="34" charset="-122"/>
                        <a:ea typeface="微软雅黑" pitchFamily="34" charset="-122"/>
                      </a:rPr>
                      <m:t>2,</m:t>
                    </m:r>
                    <m:r>
                      <m:rPr>
                        <m:nor/>
                      </m:rPr>
                      <a:rPr lang="en-US" altLang="zh-CN" sz="1600" b="0" i="0" dirty="0" smtClean="0">
                        <a:latin typeface="微软雅黑" pitchFamily="34" charset="-122"/>
                        <a:ea typeface="微软雅黑" pitchFamily="34" charset="-122"/>
                      </a:rPr>
                      <m:t> </m:t>
                    </m:r>
                    <m:r>
                      <m:rPr>
                        <m:nor/>
                      </m:rPr>
                      <a:rPr lang="en-US" altLang="zh-CN" sz="1600" dirty="0" smtClean="0">
                        <a:latin typeface="微软雅黑" pitchFamily="34" charset="-122"/>
                        <a:ea typeface="微软雅黑" pitchFamily="34" charset="-122"/>
                      </a:rPr>
                      <m:t>⋯</m:t>
                    </m:r>
                    <m:r>
                      <m:rPr>
                        <m:nor/>
                      </m:rPr>
                      <a:rPr lang="en-US" altLang="zh-CN" sz="1600" dirty="0">
                        <a:latin typeface="微软雅黑" pitchFamily="34" charset="-122"/>
                        <a:ea typeface="微软雅黑" pitchFamily="34" charset="-122"/>
                      </a:rPr>
                      <m:t>,</m:t>
                    </m:r>
                    <m:r>
                      <m:rPr>
                        <m:nor/>
                      </m:rPr>
                      <a:rPr lang="en-US" altLang="zh-CN" sz="1600" b="0" i="0" dirty="0" smtClean="0">
                        <a:latin typeface="微软雅黑" pitchFamily="34" charset="-122"/>
                        <a:ea typeface="微软雅黑" pitchFamily="34" charset="-122"/>
                      </a:rPr>
                      <m:t>n</m:t>
                    </m:r>
                    <m:r>
                      <m:rPr>
                        <m:nor/>
                      </m:rPr>
                      <a:rPr lang="en-US" altLang="zh-CN" sz="1600" b="0" i="0" dirty="0" smtClean="0">
                        <a:latin typeface="微软雅黑" pitchFamily="34" charset="-122"/>
                        <a:ea typeface="微软雅黑" pitchFamily="34" charset="-122"/>
                      </a:rPr>
                      <m:t> </m:t>
                    </m:r>
                  </m:oMath>
                </a14:m>
                <a:r>
                  <a:rPr lang="zh-CN" altLang="en-US" sz="1600" dirty="0">
                    <a:latin typeface="微软雅黑" pitchFamily="34" charset="-122"/>
                    <a:ea typeface="微软雅黑" pitchFamily="34" charset="-122"/>
                  </a:rPr>
                  <a:t>，对应于状态矩阵</a:t>
                </a:r>
                <a:r>
                  <a:rPr lang="en-US" altLang="zh-CN" sz="1600" dirty="0">
                    <a:latin typeface="微软雅黑" pitchFamily="34" charset="-122"/>
                    <a:ea typeface="微软雅黑" pitchFamily="34" charset="-122"/>
                  </a:rPr>
                  <a:t>m</a:t>
                </a:r>
                <a:r>
                  <a:rPr lang="zh-CN" altLang="en-US" sz="1600" dirty="0">
                    <a:latin typeface="微软雅黑" pitchFamily="34" charset="-122"/>
                    <a:ea typeface="微软雅黑" pitchFamily="34" charset="-122"/>
                  </a:rPr>
                  <a:t>的对角线；</a:t>
                </a:r>
                <a:endParaRPr lang="en-US" altLang="zh-CN" sz="1600" dirty="0">
                  <a:latin typeface="微软雅黑" pitchFamily="34" charset="-122"/>
                  <a:ea typeface="微软雅黑" pitchFamily="34" charset="-122"/>
                </a:endParaRPr>
              </a:p>
              <a:p>
                <a:pPr marL="342900" indent="-342900">
                  <a:buFont typeface="Wingdings" pitchFamily="2" charset="2"/>
                  <a:buChar char="u"/>
                </a:pPr>
                <a:endParaRPr lang="en-US" altLang="zh-CN" sz="1600" dirty="0">
                  <a:latin typeface="微软雅黑" pitchFamily="34" charset="-122"/>
                  <a:ea typeface="微软雅黑" pitchFamily="34" charset="-122"/>
                </a:endParaRPr>
              </a:p>
              <a:p>
                <a:pPr marL="342900" indent="-342900">
                  <a:buFont typeface="Wingdings" pitchFamily="2" charset="2"/>
                  <a:buChar char="u"/>
                </a:pPr>
                <a:r>
                  <a:rPr lang="zh-CN" altLang="en-US" sz="1600" dirty="0">
                    <a:latin typeface="微软雅黑" pitchFamily="34" charset="-122"/>
                    <a:ea typeface="微软雅黑" pitchFamily="34" charset="-122"/>
                  </a:rPr>
                  <a:t>计算所有两个矩阵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 dirty="0" smtClean="0">
                            <a:latin typeface="Cambria Math"/>
                          </a:rPr>
                          <m:t>𝐴</m:t>
                        </m:r>
                      </m:e>
                      <m:sub>
                        <m:r>
                          <a:rPr lang="en-US" altLang="zh-CN" sz="1600" b="0" i="1" dirty="0" smtClean="0">
                            <a:latin typeface="Cambria Math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altLang="zh-CN" sz="16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 dirty="0" smtClean="0">
                            <a:latin typeface="Cambria Math"/>
                          </a:rPr>
                          <m:t>𝐴</m:t>
                        </m:r>
                      </m:e>
                      <m:sub>
                        <m:r>
                          <a:rPr lang="en-US" altLang="zh-CN" sz="1600" b="0" i="1" dirty="0" smtClean="0">
                            <a:latin typeface="Cambria Math"/>
                          </a:rPr>
                          <m:t>𝑖</m:t>
                        </m:r>
                        <m:r>
                          <a:rPr lang="en-US" altLang="zh-CN" sz="1600" b="0" i="1" dirty="0" smtClean="0">
                            <a:latin typeface="Cambria Math"/>
                          </a:rPr>
                          <m:t>+1</m:t>
                        </m:r>
                      </m:sub>
                    </m:sSub>
                  </m:oMath>
                </a14:m>
                <a:r>
                  <a:rPr lang="zh-CN" altLang="en-US" sz="1600" dirty="0">
                    <a:latin typeface="微软雅黑" pitchFamily="34" charset="-122"/>
                    <a:ea typeface="微软雅黑" pitchFamily="34" charset="-122"/>
                  </a:rPr>
                  <a:t> 相乘时的最优值；</a:t>
                </a:r>
                <a:endParaRPr lang="en-US" altLang="zh-CN" sz="1600" dirty="0">
                  <a:latin typeface="微软雅黑" pitchFamily="34" charset="-122"/>
                  <a:ea typeface="微软雅黑" pitchFamily="34" charset="-122"/>
                </a:endParaRPr>
              </a:p>
              <a:p>
                <a:pPr marL="342900" indent="-342900">
                  <a:buFont typeface="Wingdings" pitchFamily="2" charset="2"/>
                  <a:buChar char="u"/>
                </a:pPr>
                <a:endParaRPr lang="en-US" altLang="zh-CN" sz="1600" dirty="0">
                  <a:latin typeface="微软雅黑" pitchFamily="34" charset="-122"/>
                  <a:ea typeface="微软雅黑" pitchFamily="34" charset="-122"/>
                </a:endParaRPr>
              </a:p>
              <a:p>
                <a:pPr marL="342900" indent="-342900">
                  <a:buFont typeface="Wingdings" pitchFamily="2" charset="2"/>
                  <a:buChar char="u"/>
                </a:pPr>
                <a:r>
                  <a:rPr lang="zh-CN" altLang="en-US" sz="1600" dirty="0">
                    <a:latin typeface="微软雅黑" pitchFamily="34" charset="-122"/>
                    <a:ea typeface="微软雅黑" pitchFamily="34" charset="-122"/>
                  </a:rPr>
                  <a:t>依次计算</a:t>
                </a:r>
                <a:r>
                  <a:rPr lang="en-US" altLang="zh-CN" sz="1600" dirty="0">
                    <a:latin typeface="微软雅黑" pitchFamily="34" charset="-122"/>
                    <a:ea typeface="微软雅黑" pitchFamily="34" charset="-122"/>
                  </a:rPr>
                  <a:t>:</a:t>
                </a:r>
              </a:p>
              <a:p>
                <a:pPr lvl="1"/>
                <a:r>
                  <a:rPr lang="en-US" altLang="zh-CN" sz="1600" dirty="0">
                    <a:latin typeface="微软雅黑" pitchFamily="34" charset="-122"/>
                    <a:ea typeface="微软雅黑" pitchFamily="34" charset="-122"/>
                  </a:rPr>
                  <a:t>3</a:t>
                </a:r>
                <a:r>
                  <a:rPr lang="zh-CN" altLang="en-US" sz="1600" dirty="0">
                    <a:latin typeface="微软雅黑" pitchFamily="34" charset="-122"/>
                    <a:ea typeface="微软雅黑" pitchFamily="34" charset="-122"/>
                  </a:rPr>
                  <a:t>个矩阵相乘</a:t>
                </a:r>
                <a:endParaRPr lang="en-US" altLang="zh-CN" sz="1600" dirty="0">
                  <a:latin typeface="微软雅黑" pitchFamily="34" charset="-122"/>
                  <a:ea typeface="微软雅黑" pitchFamily="34" charset="-122"/>
                </a:endParaRPr>
              </a:p>
              <a:p>
                <a:pPr lvl="1"/>
                <a:r>
                  <a:rPr lang="en-US" altLang="zh-CN" sz="1600" dirty="0">
                    <a:latin typeface="微软雅黑" pitchFamily="34" charset="-122"/>
                    <a:ea typeface="微软雅黑" pitchFamily="34" charset="-122"/>
                  </a:rPr>
                  <a:t>……</a:t>
                </a:r>
              </a:p>
              <a:p>
                <a:pPr lvl="1"/>
                <a:r>
                  <a:rPr lang="en-US" altLang="zh-CN" sz="1600" dirty="0">
                    <a:latin typeface="微软雅黑" pitchFamily="34" charset="-122"/>
                    <a:ea typeface="微软雅黑" pitchFamily="34" charset="-122"/>
                  </a:rPr>
                  <a:t>n -1 </a:t>
                </a:r>
                <a:r>
                  <a:rPr lang="zh-CN" altLang="en-US" sz="1600" dirty="0">
                    <a:latin typeface="微软雅黑" pitchFamily="34" charset="-122"/>
                    <a:ea typeface="微软雅黑" pitchFamily="34" charset="-122"/>
                  </a:rPr>
                  <a:t>个矩阵相乘</a:t>
                </a:r>
                <a:endParaRPr lang="en-US" altLang="zh-CN" sz="1600" dirty="0">
                  <a:latin typeface="微软雅黑" pitchFamily="34" charset="-122"/>
                  <a:ea typeface="微软雅黑" pitchFamily="34" charset="-122"/>
                </a:endParaRPr>
              </a:p>
              <a:p>
                <a:pPr lvl="1"/>
                <a:r>
                  <a:rPr lang="en-US" altLang="zh-CN" sz="1600" dirty="0">
                    <a:latin typeface="微软雅黑" pitchFamily="34" charset="-122"/>
                    <a:ea typeface="微软雅黑" pitchFamily="34" charset="-122"/>
                  </a:rPr>
                  <a:t>n </a:t>
                </a:r>
                <a:r>
                  <a:rPr lang="zh-CN" altLang="en-US" sz="1600" dirty="0">
                    <a:latin typeface="微软雅黑" pitchFamily="34" charset="-122"/>
                    <a:ea typeface="微软雅黑" pitchFamily="34" charset="-122"/>
                  </a:rPr>
                  <a:t>个矩阵相乘</a:t>
                </a:r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B8E0933C-EA35-6947-ABF9-8A0DF16F3D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073" y="2763547"/>
                <a:ext cx="6486872" cy="2308324"/>
              </a:xfrm>
              <a:prstGeom prst="rect">
                <a:avLst/>
              </a:prstGeom>
              <a:blipFill>
                <a:blip r:embed="rId7"/>
                <a:stretch>
                  <a:fillRect l="-195" t="-1099" b="-27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组合 4">
            <a:extLst>
              <a:ext uri="{FF2B5EF4-FFF2-40B4-BE49-F238E27FC236}">
                <a16:creationId xmlns:a16="http://schemas.microsoft.com/office/drawing/2014/main" id="{2C9698EB-0DA0-4C43-BDB5-3CD5CD53D097}"/>
              </a:ext>
            </a:extLst>
          </p:cNvPr>
          <p:cNvGrpSpPr/>
          <p:nvPr/>
        </p:nvGrpSpPr>
        <p:grpSpPr>
          <a:xfrm>
            <a:off x="6855575" y="3147814"/>
            <a:ext cx="2036905" cy="1778496"/>
            <a:chOff x="6855575" y="3147814"/>
            <a:chExt cx="2036905" cy="1778496"/>
          </a:xfrm>
        </p:grpSpPr>
        <p:sp>
          <p:nvSpPr>
            <p:cNvPr id="3" name="椭圆 2">
              <a:extLst>
                <a:ext uri="{FF2B5EF4-FFF2-40B4-BE49-F238E27FC236}">
                  <a16:creationId xmlns:a16="http://schemas.microsoft.com/office/drawing/2014/main" id="{6D792007-92F4-0B4A-9EDA-A833CC386943}"/>
                </a:ext>
              </a:extLst>
            </p:cNvPr>
            <p:cNvSpPr/>
            <p:nvPr/>
          </p:nvSpPr>
          <p:spPr>
            <a:xfrm>
              <a:off x="7308304" y="3147814"/>
              <a:ext cx="914400" cy="9144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b="1" dirty="0">
                  <a:solidFill>
                    <a:sysClr val="windowText" lastClr="000000"/>
                  </a:solidFill>
                </a:rPr>
                <a:t>难</a:t>
              </a:r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5C593FDD-875F-5046-B9A4-17C7F81F7E72}"/>
                </a:ext>
              </a:extLst>
            </p:cNvPr>
            <p:cNvSpPr/>
            <p:nvPr/>
          </p:nvSpPr>
          <p:spPr>
            <a:xfrm>
              <a:off x="6855575" y="4410044"/>
              <a:ext cx="452729" cy="482352"/>
            </a:xfrm>
            <a:prstGeom prst="ellipse">
              <a:avLst/>
            </a:prstGeom>
            <a:solidFill>
              <a:srgbClr val="CBEAF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b="1" dirty="0">
                  <a:solidFill>
                    <a:sysClr val="windowText" lastClr="000000"/>
                  </a:solidFill>
                </a:rPr>
                <a:t>易</a:t>
              </a:r>
            </a:p>
          </p:txBody>
        </p:sp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F23DB8AB-32D9-C34C-AC30-F290D501412D}"/>
                </a:ext>
              </a:extLst>
            </p:cNvPr>
            <p:cNvSpPr/>
            <p:nvPr/>
          </p:nvSpPr>
          <p:spPr>
            <a:xfrm>
              <a:off x="7647663" y="4443958"/>
              <a:ext cx="452729" cy="482352"/>
            </a:xfrm>
            <a:prstGeom prst="ellipse">
              <a:avLst/>
            </a:prstGeom>
            <a:solidFill>
              <a:srgbClr val="CBEAF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b="1" dirty="0">
                  <a:solidFill>
                    <a:sysClr val="windowText" lastClr="000000"/>
                  </a:solidFill>
                </a:rPr>
                <a:t>易</a:t>
              </a:r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5C191684-4D68-9542-8B2D-875C059DAE85}"/>
                </a:ext>
              </a:extLst>
            </p:cNvPr>
            <p:cNvSpPr/>
            <p:nvPr/>
          </p:nvSpPr>
          <p:spPr>
            <a:xfrm>
              <a:off x="8439751" y="4393654"/>
              <a:ext cx="452729" cy="482352"/>
            </a:xfrm>
            <a:prstGeom prst="ellipse">
              <a:avLst/>
            </a:prstGeom>
            <a:solidFill>
              <a:srgbClr val="CBEAF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b="1" dirty="0">
                  <a:solidFill>
                    <a:sysClr val="windowText" lastClr="000000"/>
                  </a:solidFill>
                </a:rPr>
                <a:t>易</a:t>
              </a:r>
            </a:p>
          </p:txBody>
        </p:sp>
        <p:sp>
          <p:nvSpPr>
            <p:cNvPr id="4" name="上箭头 3">
              <a:extLst>
                <a:ext uri="{FF2B5EF4-FFF2-40B4-BE49-F238E27FC236}">
                  <a16:creationId xmlns:a16="http://schemas.microsoft.com/office/drawing/2014/main" id="{38FEEE38-0723-C848-887D-52A69BF6917A}"/>
                </a:ext>
              </a:extLst>
            </p:cNvPr>
            <p:cNvSpPr/>
            <p:nvPr/>
          </p:nvSpPr>
          <p:spPr>
            <a:xfrm rot="2214087">
              <a:off x="7196305" y="3950881"/>
              <a:ext cx="267351" cy="470142"/>
            </a:xfrm>
            <a:prstGeom prst="up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4" name="上箭头 13">
              <a:extLst>
                <a:ext uri="{FF2B5EF4-FFF2-40B4-BE49-F238E27FC236}">
                  <a16:creationId xmlns:a16="http://schemas.microsoft.com/office/drawing/2014/main" id="{FFAB5C2C-493C-CD4B-98E6-4A1B02EF379D}"/>
                </a:ext>
              </a:extLst>
            </p:cNvPr>
            <p:cNvSpPr/>
            <p:nvPr/>
          </p:nvSpPr>
          <p:spPr>
            <a:xfrm>
              <a:off x="7740352" y="4011910"/>
              <a:ext cx="267351" cy="470142"/>
            </a:xfrm>
            <a:prstGeom prst="up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5" name="上箭头 14">
              <a:extLst>
                <a:ext uri="{FF2B5EF4-FFF2-40B4-BE49-F238E27FC236}">
                  <a16:creationId xmlns:a16="http://schemas.microsoft.com/office/drawing/2014/main" id="{EFC02AE9-D8F1-D444-8A7B-2DF4A2F9AD6D}"/>
                </a:ext>
              </a:extLst>
            </p:cNvPr>
            <p:cNvSpPr/>
            <p:nvPr/>
          </p:nvSpPr>
          <p:spPr>
            <a:xfrm rot="18631226">
              <a:off x="8232263" y="3950880"/>
              <a:ext cx="267351" cy="470142"/>
            </a:xfrm>
            <a:prstGeom prst="up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303896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 autoUpdateAnimBg="0"/>
      <p:bldP spid="7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244920" y="51470"/>
            <a:ext cx="2159566" cy="3631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80000"/>
              </a:lnSpc>
            </a:pPr>
            <a:r>
              <a:rPr lang="zh-CN" altLang="en-US" sz="22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计算最优值示例</a:t>
            </a:r>
            <a:endParaRPr lang="zh-CN" altLang="en-US" sz="2200" b="1" dirty="0">
              <a:solidFill>
                <a:srgbClr val="F9A46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9" name="Group 33"/>
          <p:cNvGraphicFramePr>
            <a:graphicFrameLocks noGrp="1"/>
          </p:cNvGraphicFramePr>
          <p:nvPr>
            <p:extLst/>
          </p:nvPr>
        </p:nvGraphicFramePr>
        <p:xfrm>
          <a:off x="619472" y="483518"/>
          <a:ext cx="5558580" cy="703095"/>
        </p:xfrm>
        <a:graphic>
          <a:graphicData uri="http://schemas.openxmlformats.org/drawingml/2006/table">
            <a:tbl>
              <a:tblPr/>
              <a:tblGrid>
                <a:gridCol w="9402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88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968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9546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4021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4700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4437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pitchFamily="34" charset="0"/>
                          <a:ea typeface="宋体" pitchFamily="2" charset="-122"/>
                        </a:rPr>
                        <a:t>A1</a:t>
                      </a:r>
                    </a:p>
                  </a:txBody>
                  <a:tcPr marL="79408" marR="79408" marT="39735" marB="397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99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pitchFamily="34" charset="0"/>
                          <a:ea typeface="宋体" pitchFamily="2" charset="-122"/>
                        </a:rPr>
                        <a:t>A2</a:t>
                      </a:r>
                    </a:p>
                  </a:txBody>
                  <a:tcPr marL="79408" marR="79408" marT="39735" marB="397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99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pitchFamily="34" charset="0"/>
                          <a:ea typeface="宋体" pitchFamily="2" charset="-122"/>
                        </a:rPr>
                        <a:t>A3</a:t>
                      </a:r>
                    </a:p>
                  </a:txBody>
                  <a:tcPr marL="79408" marR="79408" marT="39735" marB="397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99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pitchFamily="34" charset="0"/>
                          <a:ea typeface="宋体" pitchFamily="2" charset="-122"/>
                        </a:rPr>
                        <a:t>A4</a:t>
                      </a:r>
                    </a:p>
                  </a:txBody>
                  <a:tcPr marL="79408" marR="79408" marT="39735" marB="397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99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pitchFamily="34" charset="0"/>
                          <a:ea typeface="宋体" pitchFamily="2" charset="-122"/>
                        </a:rPr>
                        <a:t>A5</a:t>
                      </a:r>
                    </a:p>
                  </a:txBody>
                  <a:tcPr marL="79408" marR="79408" marT="39735" marB="397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99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pitchFamily="34" charset="0"/>
                          <a:ea typeface="宋体" pitchFamily="2" charset="-122"/>
                        </a:rPr>
                        <a:t>A6</a:t>
                      </a:r>
                    </a:p>
                  </a:txBody>
                  <a:tcPr marL="79408" marR="79408" marT="39735" marB="397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99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872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宋体" pitchFamily="2" charset="-122"/>
                        </a:rPr>
                        <a:t>30</a:t>
                      </a: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宋体" pitchFamily="2" charset="-122"/>
                          <a:sym typeface="Symbol" pitchFamily="18" charset="2"/>
                        </a:rPr>
                        <a:t>35</a:t>
                      </a:r>
                      <a:endParaRPr kumimoji="0" lang="en-US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ea typeface="宋体" pitchFamily="2" charset="-122"/>
                      </a:endParaRPr>
                    </a:p>
                  </a:txBody>
                  <a:tcPr marL="79408" marR="79408" marT="39735" marB="397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EAF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宋体" pitchFamily="2" charset="-122"/>
                        </a:rPr>
                        <a:t>35</a:t>
                      </a: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宋体" pitchFamily="2" charset="-122"/>
                          <a:sym typeface="Symbol" pitchFamily="18" charset="2"/>
                        </a:rPr>
                        <a:t></a:t>
                      </a: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宋体" pitchFamily="2" charset="-122"/>
                        </a:rPr>
                        <a:t>15</a:t>
                      </a:r>
                    </a:p>
                  </a:txBody>
                  <a:tcPr marL="79408" marR="79408" marT="39735" marB="397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EAF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宋体" pitchFamily="2" charset="-122"/>
                        </a:rPr>
                        <a:t>15</a:t>
                      </a: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宋体" pitchFamily="2" charset="-122"/>
                          <a:sym typeface="Symbol" pitchFamily="18" charset="2"/>
                        </a:rPr>
                        <a:t></a:t>
                      </a: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宋体" pitchFamily="2" charset="-122"/>
                        </a:rPr>
                        <a:t>5</a:t>
                      </a:r>
                    </a:p>
                  </a:txBody>
                  <a:tcPr marL="79408" marR="79408" marT="39735" marB="397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EAF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宋体" pitchFamily="2" charset="-122"/>
                        </a:rPr>
                        <a:t>5</a:t>
                      </a: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宋体" pitchFamily="2" charset="-122"/>
                          <a:sym typeface="Symbol" pitchFamily="18" charset="2"/>
                        </a:rPr>
                        <a:t></a:t>
                      </a: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宋体" pitchFamily="2" charset="-122"/>
                        </a:rPr>
                        <a:t>10</a:t>
                      </a:r>
                    </a:p>
                  </a:txBody>
                  <a:tcPr marL="79408" marR="79408" marT="39735" marB="397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EAF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宋体" pitchFamily="2" charset="-122"/>
                        </a:rPr>
                        <a:t>10</a:t>
                      </a: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宋体" pitchFamily="2" charset="-122"/>
                          <a:sym typeface="Symbol" pitchFamily="18" charset="2"/>
                        </a:rPr>
                        <a:t></a:t>
                      </a: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宋体" pitchFamily="2" charset="-122"/>
                        </a:rPr>
                        <a:t>20</a:t>
                      </a:r>
                    </a:p>
                  </a:txBody>
                  <a:tcPr marL="79408" marR="79408" marT="39735" marB="397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EAF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宋体" pitchFamily="2" charset="-122"/>
                        </a:rPr>
                        <a:t>20</a:t>
                      </a: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宋体" pitchFamily="2" charset="-122"/>
                          <a:sym typeface="Symbol" pitchFamily="18" charset="2"/>
                        </a:rPr>
                        <a:t></a:t>
                      </a: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宋体" pitchFamily="2" charset="-122"/>
                        </a:rPr>
                        <a:t>25</a:t>
                      </a:r>
                    </a:p>
                  </a:txBody>
                  <a:tcPr marL="79408" marR="79408" marT="39735" marB="397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EA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5796136" y="3973795"/>
            <a:ext cx="871868" cy="470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</a:pPr>
            <a:r>
              <a:rPr lang="en-US" altLang="zh-CN" sz="1200" b="1" dirty="0">
                <a:latin typeface="Verdana" pitchFamily="34" charset="0"/>
              </a:rPr>
              <a:t>5000</a:t>
            </a:r>
          </a:p>
        </p:txBody>
      </p:sp>
      <p:sp>
        <p:nvSpPr>
          <p:cNvPr id="17" name="Rectangle 3"/>
          <p:cNvSpPr>
            <a:spLocks noChangeArrowheads="1"/>
          </p:cNvSpPr>
          <p:nvPr/>
        </p:nvSpPr>
        <p:spPr bwMode="auto">
          <a:xfrm>
            <a:off x="5796136" y="3435846"/>
            <a:ext cx="871866" cy="4688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</a:pPr>
            <a:r>
              <a:rPr lang="en-US" altLang="zh-CN" sz="1200" b="1" dirty="0">
                <a:latin typeface="Verdana" pitchFamily="34" charset="0"/>
              </a:rPr>
              <a:t>3500</a:t>
            </a:r>
          </a:p>
        </p:txBody>
      </p:sp>
      <p:sp>
        <p:nvSpPr>
          <p:cNvPr id="18" name="Rectangle 4"/>
          <p:cNvSpPr>
            <a:spLocks noChangeArrowheads="1"/>
          </p:cNvSpPr>
          <p:nvPr/>
        </p:nvSpPr>
        <p:spPr bwMode="auto">
          <a:xfrm>
            <a:off x="4932040" y="3435846"/>
            <a:ext cx="867992" cy="4688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</a:pPr>
            <a:r>
              <a:rPr lang="en-US" altLang="zh-CN" sz="1200" b="1" dirty="0">
                <a:latin typeface="Verdana" pitchFamily="34" charset="0"/>
              </a:rPr>
              <a:t>1000</a:t>
            </a:r>
          </a:p>
        </p:txBody>
      </p:sp>
      <p:sp>
        <p:nvSpPr>
          <p:cNvPr id="19" name="Rectangle 5"/>
          <p:cNvSpPr>
            <a:spLocks noChangeArrowheads="1"/>
          </p:cNvSpPr>
          <p:nvPr/>
        </p:nvSpPr>
        <p:spPr bwMode="auto">
          <a:xfrm>
            <a:off x="5796136" y="2859782"/>
            <a:ext cx="871868" cy="470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</a:pPr>
            <a:r>
              <a:rPr lang="en-US" altLang="zh-CN" sz="1200" b="1" dirty="0">
                <a:latin typeface="Verdana" pitchFamily="34" charset="0"/>
              </a:rPr>
              <a:t>5375</a:t>
            </a:r>
          </a:p>
        </p:txBody>
      </p:sp>
      <p:sp>
        <p:nvSpPr>
          <p:cNvPr id="20" name="Rectangle 6"/>
          <p:cNvSpPr>
            <a:spLocks noChangeArrowheads="1"/>
          </p:cNvSpPr>
          <p:nvPr/>
        </p:nvSpPr>
        <p:spPr bwMode="auto">
          <a:xfrm>
            <a:off x="4932040" y="2859782"/>
            <a:ext cx="867993" cy="470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</a:pPr>
            <a:r>
              <a:rPr lang="en-US" altLang="zh-CN" sz="1200" b="1" dirty="0">
                <a:latin typeface="Verdana" pitchFamily="34" charset="0"/>
              </a:rPr>
              <a:t>2500</a:t>
            </a:r>
          </a:p>
        </p:txBody>
      </p:sp>
      <p:sp>
        <p:nvSpPr>
          <p:cNvPr id="21" name="Rectangle 7"/>
          <p:cNvSpPr>
            <a:spLocks noChangeArrowheads="1"/>
          </p:cNvSpPr>
          <p:nvPr/>
        </p:nvSpPr>
        <p:spPr bwMode="auto">
          <a:xfrm>
            <a:off x="4211960" y="2859782"/>
            <a:ext cx="871869" cy="470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</a:pPr>
            <a:r>
              <a:rPr lang="en-US" altLang="zh-CN" sz="1200" b="1" dirty="0">
                <a:latin typeface="Verdana" pitchFamily="34" charset="0"/>
              </a:rPr>
              <a:t>750</a:t>
            </a:r>
          </a:p>
        </p:txBody>
      </p:sp>
      <p:sp>
        <p:nvSpPr>
          <p:cNvPr id="22" name="Rectangle 8"/>
          <p:cNvSpPr>
            <a:spLocks noChangeArrowheads="1"/>
          </p:cNvSpPr>
          <p:nvPr/>
        </p:nvSpPr>
        <p:spPr bwMode="auto">
          <a:xfrm>
            <a:off x="5860374" y="2355726"/>
            <a:ext cx="871866" cy="4688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</a:pPr>
            <a:r>
              <a:rPr lang="en-US" altLang="zh-CN" sz="1200" b="1" dirty="0">
                <a:latin typeface="Verdana" pitchFamily="34" charset="0"/>
              </a:rPr>
              <a:t>10500</a:t>
            </a:r>
          </a:p>
        </p:txBody>
      </p:sp>
      <p:sp>
        <p:nvSpPr>
          <p:cNvPr id="24" name="Rectangle 10"/>
          <p:cNvSpPr>
            <a:spLocks noChangeArrowheads="1"/>
          </p:cNvSpPr>
          <p:nvPr/>
        </p:nvSpPr>
        <p:spPr bwMode="auto">
          <a:xfrm>
            <a:off x="4067944" y="2355726"/>
            <a:ext cx="871867" cy="4688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</a:pPr>
            <a:r>
              <a:rPr lang="en-US" altLang="zh-CN" sz="1200" b="1" dirty="0">
                <a:latin typeface="Verdana" pitchFamily="34" charset="0"/>
              </a:rPr>
              <a:t>4375</a:t>
            </a:r>
          </a:p>
        </p:txBody>
      </p:sp>
      <p:sp>
        <p:nvSpPr>
          <p:cNvPr id="25" name="Rectangle 11"/>
          <p:cNvSpPr>
            <a:spLocks noChangeArrowheads="1"/>
          </p:cNvSpPr>
          <p:nvPr/>
        </p:nvSpPr>
        <p:spPr bwMode="auto">
          <a:xfrm>
            <a:off x="3275856" y="2355726"/>
            <a:ext cx="870575" cy="4688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</a:pPr>
            <a:r>
              <a:rPr lang="en-US" altLang="zh-CN" sz="1200" b="1" dirty="0">
                <a:latin typeface="Verdana" pitchFamily="34" charset="0"/>
              </a:rPr>
              <a:t>2625</a:t>
            </a:r>
          </a:p>
        </p:txBody>
      </p:sp>
      <p:sp>
        <p:nvSpPr>
          <p:cNvPr id="26" name="Rectangle 12"/>
          <p:cNvSpPr>
            <a:spLocks noChangeArrowheads="1"/>
          </p:cNvSpPr>
          <p:nvPr/>
        </p:nvSpPr>
        <p:spPr bwMode="auto">
          <a:xfrm>
            <a:off x="5845440" y="1813555"/>
            <a:ext cx="871868" cy="470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</a:pPr>
            <a:r>
              <a:rPr lang="en-US" altLang="zh-CN" sz="1200" b="1" dirty="0">
                <a:latin typeface="Verdana" pitchFamily="34" charset="0"/>
              </a:rPr>
              <a:t>15125</a:t>
            </a:r>
          </a:p>
        </p:txBody>
      </p:sp>
      <p:sp>
        <p:nvSpPr>
          <p:cNvPr id="27" name="Rectangle 13"/>
          <p:cNvSpPr>
            <a:spLocks noChangeArrowheads="1"/>
          </p:cNvSpPr>
          <p:nvPr/>
        </p:nvSpPr>
        <p:spPr bwMode="auto">
          <a:xfrm>
            <a:off x="4965106" y="1813555"/>
            <a:ext cx="867993" cy="470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</a:pPr>
            <a:r>
              <a:rPr lang="en-US" altLang="zh-CN" sz="1200" b="1" dirty="0">
                <a:latin typeface="Verdana" pitchFamily="34" charset="0"/>
              </a:rPr>
              <a:t>11875</a:t>
            </a:r>
          </a:p>
        </p:txBody>
      </p:sp>
      <p:sp>
        <p:nvSpPr>
          <p:cNvPr id="28" name="Rectangle 14"/>
          <p:cNvSpPr>
            <a:spLocks noChangeArrowheads="1"/>
          </p:cNvSpPr>
          <p:nvPr/>
        </p:nvSpPr>
        <p:spPr bwMode="auto">
          <a:xfrm>
            <a:off x="4207747" y="1813555"/>
            <a:ext cx="871869" cy="470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</a:pPr>
            <a:r>
              <a:rPr lang="en-US" altLang="zh-CN" sz="1200" b="1" dirty="0">
                <a:latin typeface="Verdana" pitchFamily="34" charset="0"/>
              </a:rPr>
              <a:t>9375</a:t>
            </a:r>
          </a:p>
        </p:txBody>
      </p:sp>
      <p:sp>
        <p:nvSpPr>
          <p:cNvPr id="29" name="Rectangle 15"/>
          <p:cNvSpPr>
            <a:spLocks noChangeArrowheads="1"/>
          </p:cNvSpPr>
          <p:nvPr/>
        </p:nvSpPr>
        <p:spPr bwMode="auto">
          <a:xfrm>
            <a:off x="3232216" y="1813555"/>
            <a:ext cx="870577" cy="470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</a:pPr>
            <a:r>
              <a:rPr lang="en-US" altLang="zh-CN" sz="1200" b="1" dirty="0">
                <a:latin typeface="Verdana" pitchFamily="34" charset="0"/>
              </a:rPr>
              <a:t>7875</a:t>
            </a:r>
          </a:p>
        </p:txBody>
      </p:sp>
      <p:sp>
        <p:nvSpPr>
          <p:cNvPr id="30" name="Rectangle 16"/>
          <p:cNvSpPr>
            <a:spLocks noChangeArrowheads="1"/>
          </p:cNvSpPr>
          <p:nvPr/>
        </p:nvSpPr>
        <p:spPr bwMode="auto">
          <a:xfrm>
            <a:off x="2308469" y="1813555"/>
            <a:ext cx="871868" cy="470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</a:pPr>
            <a:r>
              <a:rPr lang="en-US" altLang="zh-CN" sz="1200" b="1" dirty="0">
                <a:latin typeface="Verdana" pitchFamily="34" charset="0"/>
              </a:rPr>
              <a:t>15750</a:t>
            </a:r>
          </a:p>
        </p:txBody>
      </p:sp>
      <p:sp>
        <p:nvSpPr>
          <p:cNvPr id="32" name="Line 18"/>
          <p:cNvSpPr>
            <a:spLocks noChangeShapeType="1"/>
          </p:cNvSpPr>
          <p:nvPr/>
        </p:nvSpPr>
        <p:spPr bwMode="auto">
          <a:xfrm>
            <a:off x="826590" y="1831826"/>
            <a:ext cx="1" cy="468871"/>
          </a:xfrm>
          <a:prstGeom prst="line">
            <a:avLst/>
          </a:prstGeom>
          <a:noFill/>
          <a:ln w="28575" cap="sq">
            <a:noFill/>
            <a:round/>
            <a:headEnd/>
            <a:tailEnd/>
          </a:ln>
        </p:spPr>
        <p:txBody>
          <a:bodyPr wrap="square">
            <a:spAutoFit/>
          </a:bodyPr>
          <a:lstStyle/>
          <a:p>
            <a:endParaRPr lang="zh-CN" altLang="en-US"/>
          </a:p>
        </p:txBody>
      </p:sp>
      <p:sp>
        <p:nvSpPr>
          <p:cNvPr id="34" name="Line 20"/>
          <p:cNvSpPr>
            <a:spLocks noChangeShapeType="1"/>
          </p:cNvSpPr>
          <p:nvPr/>
        </p:nvSpPr>
        <p:spPr bwMode="auto">
          <a:xfrm>
            <a:off x="826590" y="2408089"/>
            <a:ext cx="1" cy="470163"/>
          </a:xfrm>
          <a:prstGeom prst="line">
            <a:avLst/>
          </a:prstGeom>
          <a:noFill/>
          <a:ln w="28575" cap="sq">
            <a:noFill/>
            <a:round/>
            <a:headEnd/>
            <a:tailEnd/>
          </a:ln>
        </p:spPr>
        <p:txBody>
          <a:bodyPr wrap="square">
            <a:spAutoFit/>
          </a:bodyPr>
          <a:lstStyle/>
          <a:p>
            <a:endParaRPr lang="zh-CN" altLang="en-US"/>
          </a:p>
        </p:txBody>
      </p:sp>
      <p:sp>
        <p:nvSpPr>
          <p:cNvPr id="40" name="Line 26"/>
          <p:cNvSpPr>
            <a:spLocks noChangeShapeType="1"/>
          </p:cNvSpPr>
          <p:nvPr/>
        </p:nvSpPr>
        <p:spPr bwMode="auto">
          <a:xfrm>
            <a:off x="826590" y="2985939"/>
            <a:ext cx="1" cy="468870"/>
          </a:xfrm>
          <a:prstGeom prst="line">
            <a:avLst/>
          </a:prstGeom>
          <a:noFill/>
          <a:ln w="28575" cap="sq">
            <a:noFill/>
            <a:round/>
            <a:headEnd/>
            <a:tailEnd/>
          </a:ln>
        </p:spPr>
        <p:txBody>
          <a:bodyPr wrap="square">
            <a:spAutoFit/>
          </a:bodyPr>
          <a:lstStyle/>
          <a:p>
            <a:endParaRPr lang="zh-CN" altLang="en-US"/>
          </a:p>
        </p:txBody>
      </p:sp>
      <p:sp>
        <p:nvSpPr>
          <p:cNvPr id="41" name="Line 27"/>
          <p:cNvSpPr>
            <a:spLocks noChangeShapeType="1"/>
          </p:cNvSpPr>
          <p:nvPr/>
        </p:nvSpPr>
        <p:spPr bwMode="auto">
          <a:xfrm>
            <a:off x="826590" y="3562201"/>
            <a:ext cx="1" cy="470163"/>
          </a:xfrm>
          <a:prstGeom prst="line">
            <a:avLst/>
          </a:prstGeom>
          <a:noFill/>
          <a:ln w="28575" cap="sq">
            <a:noFill/>
            <a:round/>
            <a:headEnd/>
            <a:tailEnd/>
          </a:ln>
        </p:spPr>
        <p:txBody>
          <a:bodyPr wrap="square">
            <a:spAutoFit/>
          </a:bodyPr>
          <a:lstStyle/>
          <a:p>
            <a:endParaRPr lang="zh-CN" altLang="en-US"/>
          </a:p>
        </p:txBody>
      </p:sp>
      <p:sp>
        <p:nvSpPr>
          <p:cNvPr id="42" name="Line 28"/>
          <p:cNvSpPr>
            <a:spLocks noChangeShapeType="1"/>
          </p:cNvSpPr>
          <p:nvPr/>
        </p:nvSpPr>
        <p:spPr bwMode="auto">
          <a:xfrm>
            <a:off x="826590" y="4140051"/>
            <a:ext cx="1" cy="468871"/>
          </a:xfrm>
          <a:prstGeom prst="line">
            <a:avLst/>
          </a:prstGeom>
          <a:noFill/>
          <a:ln w="28575" cap="sq">
            <a:noFill/>
            <a:round/>
            <a:headEnd/>
            <a:tailEnd/>
          </a:ln>
        </p:spPr>
        <p:txBody>
          <a:bodyPr wrap="square">
            <a:spAutoFit/>
          </a:bodyPr>
          <a:lstStyle/>
          <a:p>
            <a:endParaRPr lang="zh-CN" altLang="en-US"/>
          </a:p>
        </p:txBody>
      </p:sp>
      <p:sp>
        <p:nvSpPr>
          <p:cNvPr id="43" name="Line 29"/>
          <p:cNvSpPr>
            <a:spLocks noChangeShapeType="1"/>
          </p:cNvSpPr>
          <p:nvPr/>
        </p:nvSpPr>
        <p:spPr bwMode="auto">
          <a:xfrm>
            <a:off x="826590" y="4716314"/>
            <a:ext cx="1" cy="470163"/>
          </a:xfrm>
          <a:prstGeom prst="line">
            <a:avLst/>
          </a:prstGeom>
          <a:noFill/>
          <a:ln w="28575" cap="sq">
            <a:noFill/>
            <a:round/>
            <a:headEnd/>
            <a:tailEnd/>
          </a:ln>
        </p:spPr>
        <p:txBody>
          <a:bodyPr wrap="square">
            <a:spAutoFit/>
          </a:bodyPr>
          <a:lstStyle/>
          <a:p>
            <a:endParaRPr lang="zh-CN" altLang="en-US"/>
          </a:p>
        </p:txBody>
      </p:sp>
      <p:sp>
        <p:nvSpPr>
          <p:cNvPr id="44" name="Line 30"/>
          <p:cNvSpPr>
            <a:spLocks noChangeShapeType="1"/>
          </p:cNvSpPr>
          <p:nvPr/>
        </p:nvSpPr>
        <p:spPr bwMode="auto">
          <a:xfrm>
            <a:off x="826590" y="5294164"/>
            <a:ext cx="1" cy="463704"/>
          </a:xfrm>
          <a:prstGeom prst="line">
            <a:avLst/>
          </a:prstGeom>
          <a:noFill/>
          <a:ln w="28575" cap="sq">
            <a:noFill/>
            <a:round/>
            <a:headEnd/>
            <a:tailEnd/>
          </a:ln>
        </p:spPr>
        <p:txBody>
          <a:bodyPr wrap="square">
            <a:spAutoFit/>
          </a:bodyPr>
          <a:lstStyle/>
          <a:p>
            <a:endParaRPr lang="zh-CN" altLang="en-US"/>
          </a:p>
        </p:txBody>
      </p:sp>
      <p:grpSp>
        <p:nvGrpSpPr>
          <p:cNvPr id="45" name="Group 31"/>
          <p:cNvGrpSpPr>
            <a:grpSpLocks/>
          </p:cNvGrpSpPr>
          <p:nvPr/>
        </p:nvGrpSpPr>
        <p:grpSpPr bwMode="auto">
          <a:xfrm>
            <a:off x="610692" y="1255564"/>
            <a:ext cx="6094030" cy="3749675"/>
            <a:chOff x="198" y="1521"/>
            <a:chExt cx="4718" cy="2540"/>
          </a:xfrm>
        </p:grpSpPr>
        <p:sp>
          <p:nvSpPr>
            <p:cNvPr id="46" name="Rectangle 32"/>
            <p:cNvSpPr>
              <a:spLocks noChangeArrowheads="1"/>
            </p:cNvSpPr>
            <p:nvPr/>
          </p:nvSpPr>
          <p:spPr bwMode="auto">
            <a:xfrm>
              <a:off x="4241" y="3702"/>
              <a:ext cx="675" cy="35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None/>
              </a:pPr>
              <a:r>
                <a:rPr lang="en-US" altLang="zh-CN" sz="1700" b="1">
                  <a:latin typeface="Verdana" pitchFamily="34" charset="0"/>
                </a:rPr>
                <a:t>0</a:t>
              </a:r>
            </a:p>
          </p:txBody>
        </p:sp>
        <p:sp>
          <p:nvSpPr>
            <p:cNvPr id="47" name="Rectangle 33"/>
            <p:cNvSpPr>
              <a:spLocks noChangeArrowheads="1"/>
            </p:cNvSpPr>
            <p:nvPr/>
          </p:nvSpPr>
          <p:spPr bwMode="auto">
            <a:xfrm>
              <a:off x="3569" y="3702"/>
              <a:ext cx="672" cy="35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None/>
              </a:pPr>
              <a:endParaRPr lang="zh-CN" altLang="zh-CN" sz="1700" b="1">
                <a:latin typeface="Verdana" pitchFamily="34" charset="0"/>
              </a:endParaRPr>
            </a:p>
          </p:txBody>
        </p:sp>
        <p:sp>
          <p:nvSpPr>
            <p:cNvPr id="48" name="Rectangle 34"/>
            <p:cNvSpPr>
              <a:spLocks noChangeArrowheads="1"/>
            </p:cNvSpPr>
            <p:nvPr/>
          </p:nvSpPr>
          <p:spPr bwMode="auto">
            <a:xfrm>
              <a:off x="2894" y="3702"/>
              <a:ext cx="675" cy="35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None/>
              </a:pPr>
              <a:endParaRPr lang="zh-CN" altLang="zh-CN" sz="1700" b="1">
                <a:latin typeface="Verdana" pitchFamily="34" charset="0"/>
              </a:endParaRPr>
            </a:p>
          </p:txBody>
        </p:sp>
        <p:sp>
          <p:nvSpPr>
            <p:cNvPr id="49" name="Rectangle 35"/>
            <p:cNvSpPr>
              <a:spLocks noChangeArrowheads="1"/>
            </p:cNvSpPr>
            <p:nvPr/>
          </p:nvSpPr>
          <p:spPr bwMode="auto">
            <a:xfrm>
              <a:off x="2220" y="3702"/>
              <a:ext cx="674" cy="35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None/>
              </a:pPr>
              <a:endParaRPr lang="zh-CN" altLang="zh-CN" sz="1700" b="1">
                <a:latin typeface="Verdana" pitchFamily="34" charset="0"/>
              </a:endParaRPr>
            </a:p>
          </p:txBody>
        </p:sp>
        <p:sp>
          <p:nvSpPr>
            <p:cNvPr id="50" name="Rectangle 36"/>
            <p:cNvSpPr>
              <a:spLocks noChangeArrowheads="1"/>
            </p:cNvSpPr>
            <p:nvPr/>
          </p:nvSpPr>
          <p:spPr bwMode="auto">
            <a:xfrm>
              <a:off x="1545" y="3702"/>
              <a:ext cx="675" cy="35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None/>
              </a:pPr>
              <a:endParaRPr lang="zh-CN" altLang="zh-CN" sz="1700" b="1">
                <a:latin typeface="Verdana" pitchFamily="34" charset="0"/>
              </a:endParaRPr>
            </a:p>
          </p:txBody>
        </p:sp>
        <p:sp>
          <p:nvSpPr>
            <p:cNvPr id="51" name="Rectangle 37"/>
            <p:cNvSpPr>
              <a:spLocks noChangeArrowheads="1"/>
            </p:cNvSpPr>
            <p:nvPr/>
          </p:nvSpPr>
          <p:spPr bwMode="auto">
            <a:xfrm>
              <a:off x="873" y="3702"/>
              <a:ext cx="672" cy="35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None/>
              </a:pPr>
              <a:endParaRPr lang="zh-CN" altLang="zh-CN" sz="1700" b="1">
                <a:latin typeface="Verdana" pitchFamily="34" charset="0"/>
              </a:endParaRPr>
            </a:p>
          </p:txBody>
        </p:sp>
        <p:sp>
          <p:nvSpPr>
            <p:cNvPr id="52" name="Rectangle 38"/>
            <p:cNvSpPr>
              <a:spLocks noChangeArrowheads="1"/>
            </p:cNvSpPr>
            <p:nvPr/>
          </p:nvSpPr>
          <p:spPr bwMode="auto">
            <a:xfrm>
              <a:off x="198" y="3702"/>
              <a:ext cx="675" cy="35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None/>
              </a:pPr>
              <a:r>
                <a:rPr lang="en-US" altLang="zh-CN" sz="1700" b="1">
                  <a:latin typeface="Verdana" pitchFamily="34" charset="0"/>
                </a:rPr>
                <a:t>6</a:t>
              </a:r>
            </a:p>
          </p:txBody>
        </p:sp>
        <p:sp>
          <p:nvSpPr>
            <p:cNvPr id="53" name="Rectangle 39"/>
            <p:cNvSpPr>
              <a:spLocks noChangeArrowheads="1"/>
            </p:cNvSpPr>
            <p:nvPr/>
          </p:nvSpPr>
          <p:spPr bwMode="auto">
            <a:xfrm>
              <a:off x="3569" y="3338"/>
              <a:ext cx="672" cy="36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None/>
              </a:pPr>
              <a:r>
                <a:rPr lang="en-US" altLang="zh-CN" sz="1700" b="1">
                  <a:latin typeface="Verdana" pitchFamily="34" charset="0"/>
                </a:rPr>
                <a:t>0</a:t>
              </a:r>
            </a:p>
          </p:txBody>
        </p:sp>
        <p:sp>
          <p:nvSpPr>
            <p:cNvPr id="54" name="Rectangle 40"/>
            <p:cNvSpPr>
              <a:spLocks noChangeArrowheads="1"/>
            </p:cNvSpPr>
            <p:nvPr/>
          </p:nvSpPr>
          <p:spPr bwMode="auto">
            <a:xfrm>
              <a:off x="2894" y="3338"/>
              <a:ext cx="675" cy="36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None/>
              </a:pPr>
              <a:endParaRPr lang="zh-CN" altLang="zh-CN" sz="1700" b="1">
                <a:latin typeface="Verdana" pitchFamily="34" charset="0"/>
              </a:endParaRPr>
            </a:p>
          </p:txBody>
        </p:sp>
        <p:sp>
          <p:nvSpPr>
            <p:cNvPr id="55" name="Rectangle 41"/>
            <p:cNvSpPr>
              <a:spLocks noChangeArrowheads="1"/>
            </p:cNvSpPr>
            <p:nvPr/>
          </p:nvSpPr>
          <p:spPr bwMode="auto">
            <a:xfrm>
              <a:off x="2220" y="3338"/>
              <a:ext cx="674" cy="36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None/>
              </a:pPr>
              <a:endParaRPr lang="zh-CN" altLang="zh-CN" sz="1700" b="1">
                <a:latin typeface="Verdana" pitchFamily="34" charset="0"/>
              </a:endParaRPr>
            </a:p>
          </p:txBody>
        </p:sp>
        <p:sp>
          <p:nvSpPr>
            <p:cNvPr id="56" name="Rectangle 42"/>
            <p:cNvSpPr>
              <a:spLocks noChangeArrowheads="1"/>
            </p:cNvSpPr>
            <p:nvPr/>
          </p:nvSpPr>
          <p:spPr bwMode="auto">
            <a:xfrm>
              <a:off x="1545" y="3338"/>
              <a:ext cx="675" cy="36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None/>
              </a:pPr>
              <a:endParaRPr lang="zh-CN" altLang="zh-CN" sz="1700" b="1">
                <a:latin typeface="Verdana" pitchFamily="34" charset="0"/>
              </a:endParaRPr>
            </a:p>
          </p:txBody>
        </p:sp>
        <p:sp>
          <p:nvSpPr>
            <p:cNvPr id="57" name="Rectangle 43"/>
            <p:cNvSpPr>
              <a:spLocks noChangeArrowheads="1"/>
            </p:cNvSpPr>
            <p:nvPr/>
          </p:nvSpPr>
          <p:spPr bwMode="auto">
            <a:xfrm>
              <a:off x="873" y="3338"/>
              <a:ext cx="672" cy="36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None/>
              </a:pPr>
              <a:endParaRPr lang="zh-CN" altLang="zh-CN" sz="1700" b="1">
                <a:latin typeface="Verdana" pitchFamily="34" charset="0"/>
              </a:endParaRPr>
            </a:p>
          </p:txBody>
        </p:sp>
        <p:sp>
          <p:nvSpPr>
            <p:cNvPr id="58" name="Rectangle 44"/>
            <p:cNvSpPr>
              <a:spLocks noChangeArrowheads="1"/>
            </p:cNvSpPr>
            <p:nvPr/>
          </p:nvSpPr>
          <p:spPr bwMode="auto">
            <a:xfrm>
              <a:off x="198" y="3338"/>
              <a:ext cx="675" cy="36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None/>
              </a:pPr>
              <a:r>
                <a:rPr lang="en-US" altLang="zh-CN" sz="1700" b="1">
                  <a:latin typeface="Verdana" pitchFamily="34" charset="0"/>
                </a:rPr>
                <a:t>5</a:t>
              </a:r>
            </a:p>
          </p:txBody>
        </p:sp>
        <p:sp>
          <p:nvSpPr>
            <p:cNvPr id="59" name="Rectangle 45"/>
            <p:cNvSpPr>
              <a:spLocks noChangeArrowheads="1"/>
            </p:cNvSpPr>
            <p:nvPr/>
          </p:nvSpPr>
          <p:spPr bwMode="auto">
            <a:xfrm>
              <a:off x="2894" y="2975"/>
              <a:ext cx="675" cy="36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None/>
              </a:pPr>
              <a:r>
                <a:rPr lang="en-US" altLang="zh-CN" sz="1700" b="1">
                  <a:latin typeface="Verdana" pitchFamily="34" charset="0"/>
                </a:rPr>
                <a:t>0</a:t>
              </a:r>
            </a:p>
          </p:txBody>
        </p:sp>
        <p:sp>
          <p:nvSpPr>
            <p:cNvPr id="60" name="Rectangle 46"/>
            <p:cNvSpPr>
              <a:spLocks noChangeArrowheads="1"/>
            </p:cNvSpPr>
            <p:nvPr/>
          </p:nvSpPr>
          <p:spPr bwMode="auto">
            <a:xfrm>
              <a:off x="2220" y="2975"/>
              <a:ext cx="674" cy="363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None/>
              </a:pPr>
              <a:endParaRPr lang="zh-CN" altLang="zh-CN" sz="1700" b="1">
                <a:latin typeface="Verdana" pitchFamily="34" charset="0"/>
              </a:endParaRPr>
            </a:p>
          </p:txBody>
        </p:sp>
        <p:sp>
          <p:nvSpPr>
            <p:cNvPr id="61" name="Rectangle 47"/>
            <p:cNvSpPr>
              <a:spLocks noChangeArrowheads="1"/>
            </p:cNvSpPr>
            <p:nvPr/>
          </p:nvSpPr>
          <p:spPr bwMode="auto">
            <a:xfrm>
              <a:off x="1545" y="2975"/>
              <a:ext cx="675" cy="363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None/>
              </a:pPr>
              <a:endParaRPr lang="zh-CN" altLang="zh-CN" sz="1700" b="1">
                <a:latin typeface="Verdana" pitchFamily="34" charset="0"/>
              </a:endParaRPr>
            </a:p>
          </p:txBody>
        </p:sp>
        <p:sp>
          <p:nvSpPr>
            <p:cNvPr id="62" name="Rectangle 48"/>
            <p:cNvSpPr>
              <a:spLocks noChangeArrowheads="1"/>
            </p:cNvSpPr>
            <p:nvPr/>
          </p:nvSpPr>
          <p:spPr bwMode="auto">
            <a:xfrm>
              <a:off x="873" y="2975"/>
              <a:ext cx="672" cy="363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None/>
              </a:pPr>
              <a:endParaRPr lang="zh-CN" altLang="zh-CN" sz="1700" b="1">
                <a:latin typeface="Verdana" pitchFamily="34" charset="0"/>
              </a:endParaRPr>
            </a:p>
          </p:txBody>
        </p:sp>
        <p:sp>
          <p:nvSpPr>
            <p:cNvPr id="63" name="Rectangle 49"/>
            <p:cNvSpPr>
              <a:spLocks noChangeArrowheads="1"/>
            </p:cNvSpPr>
            <p:nvPr/>
          </p:nvSpPr>
          <p:spPr bwMode="auto">
            <a:xfrm>
              <a:off x="198" y="2975"/>
              <a:ext cx="675" cy="363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None/>
              </a:pPr>
              <a:r>
                <a:rPr lang="en-US" altLang="zh-CN" sz="1700" b="1">
                  <a:latin typeface="Verdana" pitchFamily="34" charset="0"/>
                </a:rPr>
                <a:t>4</a:t>
              </a:r>
            </a:p>
          </p:txBody>
        </p:sp>
        <p:sp>
          <p:nvSpPr>
            <p:cNvPr id="64" name="Rectangle 50"/>
            <p:cNvSpPr>
              <a:spLocks noChangeArrowheads="1"/>
            </p:cNvSpPr>
            <p:nvPr/>
          </p:nvSpPr>
          <p:spPr bwMode="auto">
            <a:xfrm>
              <a:off x="2220" y="2611"/>
              <a:ext cx="674" cy="36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None/>
              </a:pPr>
              <a:r>
                <a:rPr lang="en-US" altLang="zh-CN" sz="1700" b="1">
                  <a:latin typeface="Verdana" pitchFamily="34" charset="0"/>
                </a:rPr>
                <a:t>0</a:t>
              </a:r>
            </a:p>
          </p:txBody>
        </p:sp>
        <p:sp>
          <p:nvSpPr>
            <p:cNvPr id="65" name="Rectangle 51"/>
            <p:cNvSpPr>
              <a:spLocks noChangeArrowheads="1"/>
            </p:cNvSpPr>
            <p:nvPr/>
          </p:nvSpPr>
          <p:spPr bwMode="auto">
            <a:xfrm>
              <a:off x="1545" y="2611"/>
              <a:ext cx="675" cy="36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None/>
              </a:pPr>
              <a:endParaRPr lang="zh-CN" altLang="zh-CN" sz="1700" b="1">
                <a:latin typeface="Verdana" pitchFamily="34" charset="0"/>
              </a:endParaRPr>
            </a:p>
          </p:txBody>
        </p:sp>
        <p:sp>
          <p:nvSpPr>
            <p:cNvPr id="66" name="Rectangle 52"/>
            <p:cNvSpPr>
              <a:spLocks noChangeArrowheads="1"/>
            </p:cNvSpPr>
            <p:nvPr/>
          </p:nvSpPr>
          <p:spPr bwMode="auto">
            <a:xfrm>
              <a:off x="873" y="2611"/>
              <a:ext cx="672" cy="36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None/>
              </a:pPr>
              <a:endParaRPr lang="zh-CN" altLang="zh-CN" sz="1700" b="1">
                <a:latin typeface="Verdana" pitchFamily="34" charset="0"/>
              </a:endParaRPr>
            </a:p>
          </p:txBody>
        </p:sp>
        <p:sp>
          <p:nvSpPr>
            <p:cNvPr id="67" name="Rectangle 53"/>
            <p:cNvSpPr>
              <a:spLocks noChangeArrowheads="1"/>
            </p:cNvSpPr>
            <p:nvPr/>
          </p:nvSpPr>
          <p:spPr bwMode="auto">
            <a:xfrm>
              <a:off x="198" y="2611"/>
              <a:ext cx="675" cy="36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None/>
              </a:pPr>
              <a:r>
                <a:rPr lang="en-US" altLang="zh-CN" sz="1700" b="1">
                  <a:latin typeface="Verdana" pitchFamily="34" charset="0"/>
                </a:rPr>
                <a:t>3</a:t>
              </a:r>
            </a:p>
          </p:txBody>
        </p:sp>
        <p:sp>
          <p:nvSpPr>
            <p:cNvPr id="68" name="Rectangle 54"/>
            <p:cNvSpPr>
              <a:spLocks noChangeArrowheads="1"/>
            </p:cNvSpPr>
            <p:nvPr/>
          </p:nvSpPr>
          <p:spPr bwMode="auto">
            <a:xfrm>
              <a:off x="1545" y="2248"/>
              <a:ext cx="675" cy="36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None/>
              </a:pPr>
              <a:r>
                <a:rPr lang="en-US" altLang="zh-CN" sz="1700" b="1">
                  <a:latin typeface="Verdana" pitchFamily="34" charset="0"/>
                </a:rPr>
                <a:t>0</a:t>
              </a:r>
            </a:p>
          </p:txBody>
        </p:sp>
        <p:sp>
          <p:nvSpPr>
            <p:cNvPr id="69" name="Rectangle 55"/>
            <p:cNvSpPr>
              <a:spLocks noChangeArrowheads="1"/>
            </p:cNvSpPr>
            <p:nvPr/>
          </p:nvSpPr>
          <p:spPr bwMode="auto">
            <a:xfrm>
              <a:off x="873" y="2248"/>
              <a:ext cx="672" cy="363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None/>
              </a:pPr>
              <a:endParaRPr lang="zh-CN" altLang="zh-CN" sz="1700" b="1">
                <a:latin typeface="Verdana" pitchFamily="34" charset="0"/>
              </a:endParaRPr>
            </a:p>
          </p:txBody>
        </p:sp>
        <p:sp>
          <p:nvSpPr>
            <p:cNvPr id="70" name="Rectangle 56"/>
            <p:cNvSpPr>
              <a:spLocks noChangeArrowheads="1"/>
            </p:cNvSpPr>
            <p:nvPr/>
          </p:nvSpPr>
          <p:spPr bwMode="auto">
            <a:xfrm>
              <a:off x="198" y="2248"/>
              <a:ext cx="675" cy="363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None/>
              </a:pPr>
              <a:r>
                <a:rPr lang="en-US" altLang="zh-CN" sz="1700" b="1">
                  <a:latin typeface="Verdana" pitchFamily="34" charset="0"/>
                </a:rPr>
                <a:t>2</a:t>
              </a:r>
            </a:p>
          </p:txBody>
        </p:sp>
        <p:sp>
          <p:nvSpPr>
            <p:cNvPr id="71" name="Rectangle 57"/>
            <p:cNvSpPr>
              <a:spLocks noChangeArrowheads="1"/>
            </p:cNvSpPr>
            <p:nvPr/>
          </p:nvSpPr>
          <p:spPr bwMode="auto">
            <a:xfrm>
              <a:off x="873" y="1884"/>
              <a:ext cx="672" cy="36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None/>
              </a:pPr>
              <a:r>
                <a:rPr lang="en-US" altLang="zh-CN" sz="1700" b="1">
                  <a:latin typeface="Verdana" pitchFamily="34" charset="0"/>
                </a:rPr>
                <a:t>0</a:t>
              </a:r>
            </a:p>
          </p:txBody>
        </p:sp>
        <p:sp>
          <p:nvSpPr>
            <p:cNvPr id="72" name="Rectangle 58"/>
            <p:cNvSpPr>
              <a:spLocks noChangeArrowheads="1"/>
            </p:cNvSpPr>
            <p:nvPr/>
          </p:nvSpPr>
          <p:spPr bwMode="auto">
            <a:xfrm>
              <a:off x="198" y="1884"/>
              <a:ext cx="675" cy="36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None/>
              </a:pPr>
              <a:r>
                <a:rPr lang="en-US" altLang="zh-CN" sz="1700" b="1">
                  <a:latin typeface="Verdana" pitchFamily="34" charset="0"/>
                </a:rPr>
                <a:t>1</a:t>
              </a:r>
            </a:p>
          </p:txBody>
        </p:sp>
        <p:sp>
          <p:nvSpPr>
            <p:cNvPr id="73" name="Rectangle 59"/>
            <p:cNvSpPr>
              <a:spLocks noChangeArrowheads="1"/>
            </p:cNvSpPr>
            <p:nvPr/>
          </p:nvSpPr>
          <p:spPr bwMode="auto">
            <a:xfrm>
              <a:off x="4241" y="1521"/>
              <a:ext cx="675" cy="363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None/>
              </a:pPr>
              <a:r>
                <a:rPr lang="en-US" altLang="zh-CN" sz="1700" b="1">
                  <a:latin typeface="Verdana" pitchFamily="34" charset="0"/>
                </a:rPr>
                <a:t>6</a:t>
              </a:r>
            </a:p>
          </p:txBody>
        </p:sp>
        <p:sp>
          <p:nvSpPr>
            <p:cNvPr id="74" name="Rectangle 60"/>
            <p:cNvSpPr>
              <a:spLocks noChangeArrowheads="1"/>
            </p:cNvSpPr>
            <p:nvPr/>
          </p:nvSpPr>
          <p:spPr bwMode="auto">
            <a:xfrm>
              <a:off x="3569" y="1521"/>
              <a:ext cx="672" cy="363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None/>
              </a:pPr>
              <a:r>
                <a:rPr lang="en-US" altLang="zh-CN" sz="1700" b="1">
                  <a:latin typeface="Verdana" pitchFamily="34" charset="0"/>
                </a:rPr>
                <a:t>5</a:t>
              </a:r>
            </a:p>
          </p:txBody>
        </p:sp>
        <p:sp>
          <p:nvSpPr>
            <p:cNvPr id="75" name="Rectangle 61"/>
            <p:cNvSpPr>
              <a:spLocks noChangeArrowheads="1"/>
            </p:cNvSpPr>
            <p:nvPr/>
          </p:nvSpPr>
          <p:spPr bwMode="auto">
            <a:xfrm>
              <a:off x="2894" y="1521"/>
              <a:ext cx="675" cy="363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None/>
              </a:pPr>
              <a:r>
                <a:rPr lang="en-US" altLang="zh-CN" sz="1700" b="1" dirty="0">
                  <a:latin typeface="Verdana" pitchFamily="34" charset="0"/>
                </a:rPr>
                <a:t>4</a:t>
              </a:r>
            </a:p>
          </p:txBody>
        </p:sp>
        <p:sp>
          <p:nvSpPr>
            <p:cNvPr id="76" name="Rectangle 62"/>
            <p:cNvSpPr>
              <a:spLocks noChangeArrowheads="1"/>
            </p:cNvSpPr>
            <p:nvPr/>
          </p:nvSpPr>
          <p:spPr bwMode="auto">
            <a:xfrm>
              <a:off x="2220" y="1521"/>
              <a:ext cx="674" cy="363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None/>
              </a:pPr>
              <a:r>
                <a:rPr lang="en-US" altLang="zh-CN" sz="1700" b="1">
                  <a:latin typeface="Verdana" pitchFamily="34" charset="0"/>
                </a:rPr>
                <a:t>3</a:t>
              </a:r>
            </a:p>
          </p:txBody>
        </p:sp>
        <p:sp>
          <p:nvSpPr>
            <p:cNvPr id="77" name="Rectangle 63"/>
            <p:cNvSpPr>
              <a:spLocks noChangeArrowheads="1"/>
            </p:cNvSpPr>
            <p:nvPr/>
          </p:nvSpPr>
          <p:spPr bwMode="auto">
            <a:xfrm>
              <a:off x="1545" y="1521"/>
              <a:ext cx="675" cy="363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None/>
              </a:pPr>
              <a:r>
                <a:rPr lang="en-US" altLang="zh-CN" sz="1700" b="1">
                  <a:latin typeface="Verdana" pitchFamily="34" charset="0"/>
                </a:rPr>
                <a:t>2</a:t>
              </a:r>
            </a:p>
          </p:txBody>
        </p:sp>
        <p:sp>
          <p:nvSpPr>
            <p:cNvPr id="78" name="Rectangle 64"/>
            <p:cNvSpPr>
              <a:spLocks noChangeArrowheads="1"/>
            </p:cNvSpPr>
            <p:nvPr/>
          </p:nvSpPr>
          <p:spPr bwMode="auto">
            <a:xfrm>
              <a:off x="873" y="1521"/>
              <a:ext cx="672" cy="363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None/>
              </a:pPr>
              <a:r>
                <a:rPr lang="en-US" altLang="zh-CN" sz="1700" b="1">
                  <a:latin typeface="Verdana" pitchFamily="34" charset="0"/>
                </a:rPr>
                <a:t>1</a:t>
              </a:r>
            </a:p>
          </p:txBody>
        </p:sp>
        <p:sp>
          <p:nvSpPr>
            <p:cNvPr id="79" name="Rectangle 65"/>
            <p:cNvSpPr>
              <a:spLocks noChangeArrowheads="1"/>
            </p:cNvSpPr>
            <p:nvPr/>
          </p:nvSpPr>
          <p:spPr bwMode="auto">
            <a:xfrm>
              <a:off x="198" y="1521"/>
              <a:ext cx="675" cy="363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None/>
              </a:pPr>
              <a:endParaRPr lang="zh-CN" altLang="zh-CN" sz="1700" b="1">
                <a:latin typeface="Verdana" pitchFamily="34" charset="0"/>
              </a:endParaRPr>
            </a:p>
          </p:txBody>
        </p:sp>
        <p:sp>
          <p:nvSpPr>
            <p:cNvPr id="80" name="Line 66"/>
            <p:cNvSpPr>
              <a:spLocks noChangeShapeType="1"/>
            </p:cNvSpPr>
            <p:nvPr/>
          </p:nvSpPr>
          <p:spPr bwMode="auto">
            <a:xfrm>
              <a:off x="1545" y="1884"/>
              <a:ext cx="0" cy="217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81" name="Line 67"/>
            <p:cNvSpPr>
              <a:spLocks noChangeShapeType="1"/>
            </p:cNvSpPr>
            <p:nvPr/>
          </p:nvSpPr>
          <p:spPr bwMode="auto">
            <a:xfrm>
              <a:off x="2220" y="1884"/>
              <a:ext cx="0" cy="217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82" name="Line 68"/>
            <p:cNvSpPr>
              <a:spLocks noChangeShapeType="1"/>
            </p:cNvSpPr>
            <p:nvPr/>
          </p:nvSpPr>
          <p:spPr bwMode="auto">
            <a:xfrm>
              <a:off x="2894" y="1884"/>
              <a:ext cx="0" cy="217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83" name="Line 69"/>
            <p:cNvSpPr>
              <a:spLocks noChangeShapeType="1"/>
            </p:cNvSpPr>
            <p:nvPr/>
          </p:nvSpPr>
          <p:spPr bwMode="auto">
            <a:xfrm>
              <a:off x="3569" y="1884"/>
              <a:ext cx="0" cy="217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84" name="Line 70"/>
            <p:cNvSpPr>
              <a:spLocks noChangeShapeType="1"/>
            </p:cNvSpPr>
            <p:nvPr/>
          </p:nvSpPr>
          <p:spPr bwMode="auto">
            <a:xfrm>
              <a:off x="4241" y="1884"/>
              <a:ext cx="0" cy="217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85" name="Line 71"/>
            <p:cNvSpPr>
              <a:spLocks noChangeShapeType="1"/>
            </p:cNvSpPr>
            <p:nvPr/>
          </p:nvSpPr>
          <p:spPr bwMode="auto">
            <a:xfrm>
              <a:off x="4916" y="1884"/>
              <a:ext cx="0" cy="2177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86" name="Line 72"/>
            <p:cNvSpPr>
              <a:spLocks noChangeShapeType="1"/>
            </p:cNvSpPr>
            <p:nvPr/>
          </p:nvSpPr>
          <p:spPr bwMode="auto">
            <a:xfrm>
              <a:off x="873" y="2248"/>
              <a:ext cx="4043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87" name="Line 73"/>
            <p:cNvSpPr>
              <a:spLocks noChangeShapeType="1"/>
            </p:cNvSpPr>
            <p:nvPr/>
          </p:nvSpPr>
          <p:spPr bwMode="auto">
            <a:xfrm>
              <a:off x="873" y="2611"/>
              <a:ext cx="4043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88" name="Line 74"/>
            <p:cNvSpPr>
              <a:spLocks noChangeShapeType="1"/>
            </p:cNvSpPr>
            <p:nvPr/>
          </p:nvSpPr>
          <p:spPr bwMode="auto">
            <a:xfrm>
              <a:off x="873" y="2975"/>
              <a:ext cx="4043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89" name="Line 75"/>
            <p:cNvSpPr>
              <a:spLocks noChangeShapeType="1"/>
            </p:cNvSpPr>
            <p:nvPr/>
          </p:nvSpPr>
          <p:spPr bwMode="auto">
            <a:xfrm>
              <a:off x="873" y="3338"/>
              <a:ext cx="4043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90" name="Line 76"/>
            <p:cNvSpPr>
              <a:spLocks noChangeShapeType="1"/>
            </p:cNvSpPr>
            <p:nvPr/>
          </p:nvSpPr>
          <p:spPr bwMode="auto">
            <a:xfrm>
              <a:off x="873" y="3702"/>
              <a:ext cx="4043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91" name="Line 77"/>
            <p:cNvSpPr>
              <a:spLocks noChangeShapeType="1"/>
            </p:cNvSpPr>
            <p:nvPr/>
          </p:nvSpPr>
          <p:spPr bwMode="auto">
            <a:xfrm>
              <a:off x="873" y="4061"/>
              <a:ext cx="4043" cy="0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92" name="Line 78"/>
            <p:cNvSpPr>
              <a:spLocks noChangeShapeType="1"/>
            </p:cNvSpPr>
            <p:nvPr/>
          </p:nvSpPr>
          <p:spPr bwMode="auto">
            <a:xfrm>
              <a:off x="873" y="1884"/>
              <a:ext cx="4043" cy="0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93" name="Line 79"/>
            <p:cNvSpPr>
              <a:spLocks noChangeShapeType="1"/>
            </p:cNvSpPr>
            <p:nvPr/>
          </p:nvSpPr>
          <p:spPr bwMode="auto">
            <a:xfrm>
              <a:off x="873" y="1884"/>
              <a:ext cx="0" cy="2177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</p:grpSp>
      <p:sp>
        <p:nvSpPr>
          <p:cNvPr id="94" name="Line 80"/>
          <p:cNvSpPr>
            <a:spLocks noChangeShapeType="1"/>
          </p:cNvSpPr>
          <p:nvPr/>
        </p:nvSpPr>
        <p:spPr bwMode="auto">
          <a:xfrm>
            <a:off x="7853605" y="1775278"/>
            <a:ext cx="1" cy="468871"/>
          </a:xfrm>
          <a:prstGeom prst="line">
            <a:avLst/>
          </a:prstGeom>
          <a:noFill/>
          <a:ln w="28575" cap="sq">
            <a:noFill/>
            <a:round/>
            <a:headEnd/>
            <a:tailEnd/>
          </a:ln>
        </p:spPr>
        <p:txBody>
          <a:bodyPr wrap="square">
            <a:spAutoFit/>
          </a:bodyPr>
          <a:lstStyle/>
          <a:p>
            <a:endParaRPr lang="zh-CN" altLang="en-US" sz="1200"/>
          </a:p>
        </p:txBody>
      </p:sp>
      <p:sp>
        <p:nvSpPr>
          <p:cNvPr id="95" name="Line 81"/>
          <p:cNvSpPr>
            <a:spLocks noChangeShapeType="1"/>
          </p:cNvSpPr>
          <p:nvPr/>
        </p:nvSpPr>
        <p:spPr bwMode="auto">
          <a:xfrm>
            <a:off x="1079004" y="5864075"/>
            <a:ext cx="824294" cy="1"/>
          </a:xfrm>
          <a:prstGeom prst="line">
            <a:avLst/>
          </a:prstGeom>
          <a:noFill/>
          <a:ln w="28575" cap="sq">
            <a:noFill/>
            <a:round/>
            <a:headEnd/>
            <a:tailEnd/>
          </a:ln>
        </p:spPr>
        <p:txBody>
          <a:bodyPr wrap="square">
            <a:spAutoFit/>
          </a:bodyPr>
          <a:lstStyle/>
          <a:p>
            <a:endParaRPr lang="zh-CN" altLang="en-US"/>
          </a:p>
        </p:txBody>
      </p:sp>
      <p:sp>
        <p:nvSpPr>
          <p:cNvPr id="96" name="Text Box 83"/>
          <p:cNvSpPr txBox="1">
            <a:spLocks noChangeArrowheads="1"/>
          </p:cNvSpPr>
          <p:nvPr/>
        </p:nvSpPr>
        <p:spPr bwMode="auto">
          <a:xfrm>
            <a:off x="654284" y="1317997"/>
            <a:ext cx="749364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2400" b="1" dirty="0" err="1">
                <a:latin typeface="Courier New" pitchFamily="49" charset="0"/>
                <a:ea typeface="华文新魏" pitchFamily="2" charset="-122"/>
              </a:rPr>
              <a:t>i</a:t>
            </a:r>
            <a:r>
              <a:rPr lang="en-US" altLang="zh-CN" sz="2400" b="1" dirty="0">
                <a:latin typeface="Courier New" pitchFamily="49" charset="0"/>
                <a:ea typeface="华文新魏" pitchFamily="2" charset="-122"/>
              </a:rPr>
              <a:t>\j</a:t>
            </a:r>
          </a:p>
        </p:txBody>
      </p:sp>
      <p:pic>
        <p:nvPicPr>
          <p:cNvPr id="97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8944" y="3831310"/>
            <a:ext cx="3944717" cy="953242"/>
          </a:xfrm>
          <a:prstGeom prst="rect">
            <a:avLst/>
          </a:prstGeom>
          <a:noFill/>
          <a:ln w="9525">
            <a:solidFill>
              <a:srgbClr val="0099CC"/>
            </a:solidFill>
            <a:miter lim="800000"/>
            <a:headEnd/>
            <a:tailEnd/>
          </a:ln>
        </p:spPr>
      </p:pic>
      <p:pic>
        <p:nvPicPr>
          <p:cNvPr id="98" name="Picture 7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38943" y="2770637"/>
            <a:ext cx="3944714" cy="688196"/>
          </a:xfrm>
          <a:prstGeom prst="rect">
            <a:avLst/>
          </a:prstGeom>
          <a:noFill/>
          <a:ln w="9525">
            <a:solidFill>
              <a:srgbClr val="0099CC"/>
            </a:solidFill>
            <a:miter lim="800000"/>
            <a:headEnd/>
            <a:tailEnd/>
          </a:ln>
        </p:spPr>
      </p:pic>
      <p:sp>
        <p:nvSpPr>
          <p:cNvPr id="99" name="Rectangle 9"/>
          <p:cNvSpPr>
            <a:spLocks noChangeArrowheads="1"/>
          </p:cNvSpPr>
          <p:nvPr/>
        </p:nvSpPr>
        <p:spPr bwMode="auto">
          <a:xfrm>
            <a:off x="4968747" y="2329381"/>
            <a:ext cx="860221" cy="53598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</a:pPr>
            <a:endParaRPr lang="en-US" altLang="zh-CN" sz="1200" b="1" dirty="0">
              <a:latin typeface="Verdana" pitchFamily="34" charset="0"/>
            </a:endParaRPr>
          </a:p>
        </p:txBody>
      </p:sp>
      <p:sp>
        <p:nvSpPr>
          <p:cNvPr id="23" name="Rectangle 9"/>
          <p:cNvSpPr>
            <a:spLocks noChangeArrowheads="1"/>
          </p:cNvSpPr>
          <p:nvPr/>
        </p:nvSpPr>
        <p:spPr bwMode="auto">
          <a:xfrm>
            <a:off x="4968892" y="2368879"/>
            <a:ext cx="867992" cy="4688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</a:pPr>
            <a:r>
              <a:rPr lang="en-US" altLang="zh-CN" sz="1200" b="1" dirty="0">
                <a:latin typeface="Verdana" pitchFamily="34" charset="0"/>
              </a:rPr>
              <a:t>7125</a:t>
            </a:r>
          </a:p>
        </p:txBody>
      </p:sp>
    </p:spTree>
    <p:extLst>
      <p:ext uri="{BB962C8B-B14F-4D97-AF65-F5344CB8AC3E}">
        <p14:creationId xmlns:p14="http://schemas.microsoft.com/office/powerpoint/2010/main" val="840971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2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2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3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000"/>
                            </p:stCondLst>
                            <p:childTnLst>
                              <p:par>
                                <p:cTn id="6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500"/>
                            </p:stCondLst>
                            <p:childTnLst>
                              <p:par>
                                <p:cTn id="6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2000"/>
                            </p:stCondLst>
                            <p:childTnLst>
                              <p:par>
                                <p:cTn id="6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utoUpdateAnimBg="0"/>
      <p:bldP spid="17" grpId="0" autoUpdateAnimBg="0"/>
      <p:bldP spid="18" grpId="0" autoUpdateAnimBg="0"/>
      <p:bldP spid="19" grpId="0" autoUpdateAnimBg="0"/>
      <p:bldP spid="20" grpId="0" autoUpdateAnimBg="0"/>
      <p:bldP spid="21" grpId="0" autoUpdateAnimBg="0"/>
      <p:bldP spid="22" grpId="0" autoUpdateAnimBg="0"/>
      <p:bldP spid="24" grpId="0" autoUpdateAnimBg="0"/>
      <p:bldP spid="25" grpId="0" autoUpdateAnimBg="0"/>
      <p:bldP spid="26" grpId="0" autoUpdateAnimBg="0"/>
      <p:bldP spid="27" grpId="0" autoUpdateAnimBg="0"/>
      <p:bldP spid="28" grpId="0" autoUpdateAnimBg="0"/>
      <p:bldP spid="29" grpId="0" autoUpdateAnimBg="0"/>
      <p:bldP spid="30" grpId="0" autoUpdateAnimBg="0"/>
      <p:bldP spid="99" grpId="0" animBg="1"/>
      <p:bldP spid="23" grpId="0" autoUpdateAnimBg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244920" y="51470"/>
            <a:ext cx="2159566" cy="3631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80000"/>
              </a:lnSpc>
            </a:pPr>
            <a:r>
              <a:rPr lang="zh-CN" altLang="en-US" sz="22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计算最优值顺序</a:t>
            </a:r>
            <a:endParaRPr lang="zh-CN" altLang="en-US" sz="2200" b="1" dirty="0">
              <a:solidFill>
                <a:srgbClr val="F9A46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Picture 9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3567" y="555526"/>
            <a:ext cx="6976011" cy="4248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810440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244920" y="51470"/>
            <a:ext cx="1313180" cy="3631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80000"/>
              </a:lnSpc>
            </a:pPr>
            <a:r>
              <a:rPr lang="zh-CN" altLang="en-US" sz="22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算法实现</a:t>
            </a:r>
            <a:endParaRPr lang="zh-CN" altLang="en-US" sz="2200" b="1" dirty="0">
              <a:solidFill>
                <a:srgbClr val="F9A46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Rectangle 29"/>
          <p:cNvSpPr>
            <a:spLocks noChangeArrowheads="1"/>
          </p:cNvSpPr>
          <p:nvPr/>
        </p:nvSpPr>
        <p:spPr bwMode="auto">
          <a:xfrm>
            <a:off x="0" y="3071813"/>
            <a:ext cx="9144000" cy="0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 eaLnBrk="0" hangingPunct="0"/>
            <a:endParaRPr lang="zh-CN" altLang="en-US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/>
          </p:nvPr>
        </p:nvGraphicFramePr>
        <p:xfrm>
          <a:off x="179512" y="483518"/>
          <a:ext cx="8208912" cy="4480560"/>
        </p:xfrm>
        <a:graphic>
          <a:graphicData uri="http://schemas.openxmlformats.org/drawingml/2006/table">
            <a:tbl>
              <a:tblPr/>
              <a:tblGrid>
                <a:gridCol w="82089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79334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kern="0" dirty="0">
                          <a:solidFill>
                            <a:srgbClr val="0070C0"/>
                          </a:solidFill>
                          <a:latin typeface="微软雅黑" pitchFamily="34" charset="-122"/>
                          <a:ea typeface="微软雅黑" pitchFamily="34" charset="-122"/>
                          <a:cs typeface="Times New Roman"/>
                        </a:rPr>
                        <a:t>//</a:t>
                      </a:r>
                      <a:r>
                        <a:rPr lang="zh-CN" sz="1400" kern="0" dirty="0">
                          <a:solidFill>
                            <a:srgbClr val="0070C0"/>
                          </a:solidFill>
                          <a:latin typeface="微软雅黑" pitchFamily="34" charset="-122"/>
                          <a:ea typeface="微软雅黑" pitchFamily="34" charset="-122"/>
                          <a:cs typeface="Times New Roman"/>
                        </a:rPr>
                        <a:t>自底向上地计算最优值，结果保存在全局变量</a:t>
                      </a:r>
                      <a:r>
                        <a:rPr lang="en-US" sz="1400" kern="0" dirty="0" err="1">
                          <a:solidFill>
                            <a:srgbClr val="0070C0"/>
                          </a:solidFill>
                          <a:latin typeface="微软雅黑" pitchFamily="34" charset="-122"/>
                          <a:ea typeface="微软雅黑" pitchFamily="34" charset="-122"/>
                          <a:cs typeface="Times New Roman"/>
                        </a:rPr>
                        <a:t>memoTable</a:t>
                      </a:r>
                      <a:r>
                        <a:rPr lang="zh-CN" sz="1400" kern="0" dirty="0">
                          <a:solidFill>
                            <a:srgbClr val="0070C0"/>
                          </a:solidFill>
                          <a:latin typeface="微软雅黑" pitchFamily="34" charset="-122"/>
                          <a:ea typeface="微软雅黑" pitchFamily="34" charset="-122"/>
                          <a:cs typeface="Times New Roman"/>
                        </a:rPr>
                        <a:t>和</a:t>
                      </a:r>
                      <a:r>
                        <a:rPr lang="en-US" sz="1400" kern="0" dirty="0" err="1">
                          <a:solidFill>
                            <a:srgbClr val="0070C0"/>
                          </a:solidFill>
                          <a:latin typeface="微软雅黑" pitchFamily="34" charset="-122"/>
                          <a:ea typeface="微软雅黑" pitchFamily="34" charset="-122"/>
                          <a:cs typeface="Times New Roman"/>
                        </a:rPr>
                        <a:t>bestK</a:t>
                      </a:r>
                      <a:r>
                        <a:rPr lang="zh-CN" sz="1400" kern="0" dirty="0">
                          <a:solidFill>
                            <a:srgbClr val="0070C0"/>
                          </a:solidFill>
                          <a:latin typeface="微软雅黑" pitchFamily="34" charset="-122"/>
                          <a:ea typeface="微软雅黑" pitchFamily="34" charset="-122"/>
                          <a:cs typeface="Times New Roman"/>
                        </a:rPr>
                        <a:t>中</a:t>
                      </a:r>
                      <a:endParaRPr lang="zh-CN" sz="1400" kern="100" dirty="0">
                        <a:solidFill>
                          <a:srgbClr val="0070C0"/>
                        </a:solidFill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kern="0" dirty="0">
                          <a:solidFill>
                            <a:srgbClr val="0000FF"/>
                          </a:solidFill>
                          <a:latin typeface="微软雅黑" pitchFamily="34" charset="-122"/>
                          <a:ea typeface="微软雅黑" pitchFamily="34" charset="-122"/>
                          <a:cs typeface="Times New Roman"/>
                        </a:rPr>
                        <a:t>long</a:t>
                      </a:r>
                      <a:r>
                        <a:rPr lang="en-US" sz="1400" kern="0" dirty="0">
                          <a:latin typeface="微软雅黑" pitchFamily="34" charset="-122"/>
                          <a:ea typeface="微软雅黑" pitchFamily="34" charset="-122"/>
                          <a:cs typeface="Times New Roman"/>
                        </a:rPr>
                        <a:t> </a:t>
                      </a:r>
                      <a:r>
                        <a:rPr lang="en-US" sz="1400" kern="0" dirty="0" err="1">
                          <a:latin typeface="微软雅黑" pitchFamily="34" charset="-122"/>
                          <a:ea typeface="微软雅黑" pitchFamily="34" charset="-122"/>
                          <a:cs typeface="Times New Roman"/>
                        </a:rPr>
                        <a:t>MatrixChain</a:t>
                      </a:r>
                      <a:r>
                        <a:rPr lang="en-US" sz="1400" kern="0" dirty="0">
                          <a:latin typeface="微软雅黑" pitchFamily="34" charset="-122"/>
                          <a:ea typeface="微软雅黑" pitchFamily="34" charset="-122"/>
                          <a:cs typeface="Times New Roman"/>
                        </a:rPr>
                        <a:t>(</a:t>
                      </a:r>
                      <a:r>
                        <a:rPr lang="en-US" sz="1400" kern="0" dirty="0" err="1">
                          <a:solidFill>
                            <a:srgbClr val="0000FF"/>
                          </a:solidFill>
                          <a:latin typeface="微软雅黑" pitchFamily="34" charset="-122"/>
                          <a:ea typeface="微软雅黑" pitchFamily="34" charset="-122"/>
                          <a:cs typeface="Times New Roman"/>
                        </a:rPr>
                        <a:t>int</a:t>
                      </a:r>
                      <a:r>
                        <a:rPr lang="en-US" sz="1400" kern="0" dirty="0">
                          <a:latin typeface="微软雅黑" pitchFamily="34" charset="-122"/>
                          <a:ea typeface="微软雅黑" pitchFamily="34" charset="-122"/>
                          <a:cs typeface="Times New Roman"/>
                        </a:rPr>
                        <a:t> </a:t>
                      </a:r>
                      <a:r>
                        <a:rPr lang="en-US" sz="1400" kern="0" dirty="0" err="1">
                          <a:latin typeface="微软雅黑" pitchFamily="34" charset="-122"/>
                          <a:ea typeface="微软雅黑" pitchFamily="34" charset="-122"/>
                          <a:cs typeface="Times New Roman"/>
                        </a:rPr>
                        <a:t>matrixNum</a:t>
                      </a:r>
                      <a:r>
                        <a:rPr lang="en-US" sz="1400" kern="0" dirty="0">
                          <a:latin typeface="微软雅黑" pitchFamily="34" charset="-122"/>
                          <a:ea typeface="微软雅黑" pitchFamily="34" charset="-122"/>
                          <a:cs typeface="Times New Roman"/>
                        </a:rPr>
                        <a:t>) {</a:t>
                      </a:r>
                      <a:endParaRPr lang="zh-CN" sz="1400" kern="100" dirty="0"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kern="0" dirty="0">
                          <a:latin typeface="微软雅黑" pitchFamily="34" charset="-122"/>
                          <a:ea typeface="微软雅黑" pitchFamily="34" charset="-122"/>
                          <a:cs typeface="Times New Roman"/>
                        </a:rPr>
                        <a:t>    </a:t>
                      </a:r>
                      <a:r>
                        <a:rPr lang="en-US" sz="1400" kern="0" dirty="0" err="1">
                          <a:solidFill>
                            <a:srgbClr val="0000FF"/>
                          </a:solidFill>
                          <a:latin typeface="微软雅黑" pitchFamily="34" charset="-122"/>
                          <a:ea typeface="微软雅黑" pitchFamily="34" charset="-122"/>
                          <a:cs typeface="Times New Roman"/>
                        </a:rPr>
                        <a:t>int</a:t>
                      </a:r>
                      <a:r>
                        <a:rPr lang="en-US" sz="1400" kern="0" dirty="0">
                          <a:latin typeface="微软雅黑" pitchFamily="34" charset="-122"/>
                          <a:ea typeface="微软雅黑" pitchFamily="34" charset="-122"/>
                          <a:cs typeface="Times New Roman"/>
                        </a:rPr>
                        <a:t> </a:t>
                      </a:r>
                      <a:r>
                        <a:rPr lang="en-US" sz="1400" kern="0" dirty="0" err="1">
                          <a:latin typeface="微软雅黑" pitchFamily="34" charset="-122"/>
                          <a:ea typeface="微软雅黑" pitchFamily="34" charset="-122"/>
                          <a:cs typeface="Times New Roman"/>
                        </a:rPr>
                        <a:t>i,j,len,k</a:t>
                      </a:r>
                      <a:r>
                        <a:rPr lang="en-US" sz="1400" kern="0" dirty="0">
                          <a:latin typeface="微软雅黑" pitchFamily="34" charset="-122"/>
                          <a:ea typeface="微软雅黑" pitchFamily="34" charset="-122"/>
                          <a:cs typeface="Times New Roman"/>
                        </a:rPr>
                        <a:t>;</a:t>
                      </a:r>
                      <a:endParaRPr lang="zh-CN" sz="1400" kern="100" dirty="0"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kern="0" dirty="0">
                          <a:latin typeface="微软雅黑" pitchFamily="34" charset="-122"/>
                          <a:ea typeface="微软雅黑" pitchFamily="34" charset="-122"/>
                          <a:cs typeface="Times New Roman"/>
                        </a:rPr>
                        <a:t>    </a:t>
                      </a:r>
                      <a:r>
                        <a:rPr lang="en-US" sz="1400" kern="0" dirty="0">
                          <a:solidFill>
                            <a:srgbClr val="0000FF"/>
                          </a:solidFill>
                          <a:latin typeface="微软雅黑" pitchFamily="34" charset="-122"/>
                          <a:ea typeface="微软雅黑" pitchFamily="34" charset="-122"/>
                          <a:cs typeface="Times New Roman"/>
                        </a:rPr>
                        <a:t>for</a:t>
                      </a:r>
                      <a:r>
                        <a:rPr lang="en-US" sz="1400" kern="0" dirty="0">
                          <a:latin typeface="微软雅黑" pitchFamily="34" charset="-122"/>
                          <a:ea typeface="微软雅黑" pitchFamily="34" charset="-122"/>
                          <a:cs typeface="Times New Roman"/>
                        </a:rPr>
                        <a:t>(</a:t>
                      </a:r>
                      <a:r>
                        <a:rPr lang="en-US" sz="1400" kern="0" dirty="0" err="1">
                          <a:latin typeface="微软雅黑" pitchFamily="34" charset="-122"/>
                          <a:ea typeface="微软雅黑" pitchFamily="34" charset="-122"/>
                          <a:cs typeface="Times New Roman"/>
                        </a:rPr>
                        <a:t>i</a:t>
                      </a:r>
                      <a:r>
                        <a:rPr lang="en-US" sz="1400" kern="0" dirty="0">
                          <a:latin typeface="微软雅黑" pitchFamily="34" charset="-122"/>
                          <a:ea typeface="微软雅黑" pitchFamily="34" charset="-122"/>
                          <a:cs typeface="Times New Roman"/>
                        </a:rPr>
                        <a:t>=1; </a:t>
                      </a:r>
                      <a:r>
                        <a:rPr lang="en-US" sz="1400" kern="0" dirty="0" err="1">
                          <a:latin typeface="微软雅黑" pitchFamily="34" charset="-122"/>
                          <a:ea typeface="微软雅黑" pitchFamily="34" charset="-122"/>
                          <a:cs typeface="Times New Roman"/>
                        </a:rPr>
                        <a:t>i</a:t>
                      </a:r>
                      <a:r>
                        <a:rPr lang="en-US" sz="1400" kern="0" dirty="0">
                          <a:latin typeface="微软雅黑" pitchFamily="34" charset="-122"/>
                          <a:ea typeface="微软雅黑" pitchFamily="34" charset="-122"/>
                          <a:cs typeface="Times New Roman"/>
                        </a:rPr>
                        <a:t>&lt;=</a:t>
                      </a:r>
                      <a:r>
                        <a:rPr lang="en-US" sz="1400" kern="0" dirty="0" err="1">
                          <a:latin typeface="微软雅黑" pitchFamily="34" charset="-122"/>
                          <a:ea typeface="微软雅黑" pitchFamily="34" charset="-122"/>
                          <a:cs typeface="Times New Roman"/>
                        </a:rPr>
                        <a:t>matrixNum</a:t>
                      </a:r>
                      <a:r>
                        <a:rPr lang="en-US" sz="1400" kern="0" dirty="0">
                          <a:latin typeface="微软雅黑" pitchFamily="34" charset="-122"/>
                          <a:ea typeface="微软雅黑" pitchFamily="34" charset="-122"/>
                          <a:cs typeface="Times New Roman"/>
                        </a:rPr>
                        <a:t>; </a:t>
                      </a:r>
                      <a:r>
                        <a:rPr lang="en-US" sz="1400" kern="0" dirty="0" err="1">
                          <a:latin typeface="微软雅黑" pitchFamily="34" charset="-122"/>
                          <a:ea typeface="微软雅黑" pitchFamily="34" charset="-122"/>
                          <a:cs typeface="Times New Roman"/>
                        </a:rPr>
                        <a:t>i</a:t>
                      </a:r>
                      <a:r>
                        <a:rPr lang="en-US" sz="1400" kern="0" dirty="0">
                          <a:latin typeface="微软雅黑" pitchFamily="34" charset="-122"/>
                          <a:ea typeface="微软雅黑" pitchFamily="34" charset="-122"/>
                          <a:cs typeface="Times New Roman"/>
                        </a:rPr>
                        <a:t>++) </a:t>
                      </a:r>
                      <a:r>
                        <a:rPr lang="en-US" sz="1400" kern="0" dirty="0">
                          <a:solidFill>
                            <a:srgbClr val="008000"/>
                          </a:solidFill>
                          <a:latin typeface="微软雅黑" pitchFamily="34" charset="-122"/>
                          <a:ea typeface="微软雅黑" pitchFamily="34" charset="-122"/>
                          <a:cs typeface="Times New Roman"/>
                        </a:rPr>
                        <a:t>//</a:t>
                      </a:r>
                      <a:r>
                        <a:rPr lang="zh-CN" sz="1400" kern="0" dirty="0">
                          <a:solidFill>
                            <a:srgbClr val="008000"/>
                          </a:solidFill>
                          <a:latin typeface="微软雅黑" pitchFamily="34" charset="-122"/>
                          <a:ea typeface="微软雅黑" pitchFamily="34" charset="-122"/>
                          <a:cs typeface="Times New Roman"/>
                        </a:rPr>
                        <a:t>单个矩阵的情形，定义数乘次数为</a:t>
                      </a:r>
                      <a:r>
                        <a:rPr lang="en-US" sz="1400" kern="0" dirty="0">
                          <a:solidFill>
                            <a:srgbClr val="008000"/>
                          </a:solidFill>
                          <a:latin typeface="微软雅黑" pitchFamily="34" charset="-122"/>
                          <a:ea typeface="微软雅黑" pitchFamily="34" charset="-122"/>
                          <a:cs typeface="Times New Roman"/>
                        </a:rPr>
                        <a:t>0</a:t>
                      </a:r>
                      <a:endParaRPr lang="zh-CN" sz="1400" kern="100" dirty="0"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kern="0" dirty="0">
                          <a:latin typeface="微软雅黑" pitchFamily="34" charset="-122"/>
                          <a:ea typeface="微软雅黑" pitchFamily="34" charset="-122"/>
                          <a:cs typeface="Times New Roman"/>
                        </a:rPr>
                        <a:t>        </a:t>
                      </a:r>
                      <a:r>
                        <a:rPr lang="en-US" sz="1400" kern="0" dirty="0" err="1">
                          <a:latin typeface="微软雅黑" pitchFamily="34" charset="-122"/>
                          <a:ea typeface="微软雅黑" pitchFamily="34" charset="-122"/>
                          <a:cs typeface="Times New Roman"/>
                        </a:rPr>
                        <a:t>memoTable</a:t>
                      </a:r>
                      <a:r>
                        <a:rPr lang="en-US" sz="1400" kern="0" dirty="0">
                          <a:latin typeface="微软雅黑" pitchFamily="34" charset="-122"/>
                          <a:ea typeface="微软雅黑" pitchFamily="34" charset="-122"/>
                          <a:cs typeface="Times New Roman"/>
                        </a:rPr>
                        <a:t>[</a:t>
                      </a:r>
                      <a:r>
                        <a:rPr lang="en-US" sz="1400" kern="0" dirty="0" err="1">
                          <a:latin typeface="微软雅黑" pitchFamily="34" charset="-122"/>
                          <a:ea typeface="微软雅黑" pitchFamily="34" charset="-122"/>
                          <a:cs typeface="Times New Roman"/>
                        </a:rPr>
                        <a:t>i</a:t>
                      </a:r>
                      <a:r>
                        <a:rPr lang="en-US" sz="1400" kern="0" dirty="0">
                          <a:latin typeface="微软雅黑" pitchFamily="34" charset="-122"/>
                          <a:ea typeface="微软雅黑" pitchFamily="34" charset="-122"/>
                          <a:cs typeface="Times New Roman"/>
                        </a:rPr>
                        <a:t>][</a:t>
                      </a:r>
                      <a:r>
                        <a:rPr lang="en-US" sz="1400" kern="0" dirty="0" err="1">
                          <a:latin typeface="微软雅黑" pitchFamily="34" charset="-122"/>
                          <a:ea typeface="微软雅黑" pitchFamily="34" charset="-122"/>
                          <a:cs typeface="Times New Roman"/>
                        </a:rPr>
                        <a:t>i</a:t>
                      </a:r>
                      <a:r>
                        <a:rPr lang="en-US" sz="1400" kern="0" dirty="0">
                          <a:latin typeface="微软雅黑" pitchFamily="34" charset="-122"/>
                          <a:ea typeface="微软雅黑" pitchFamily="34" charset="-122"/>
                          <a:cs typeface="Times New Roman"/>
                        </a:rPr>
                        <a:t>] = 0;  </a:t>
                      </a:r>
                      <a:endParaRPr lang="zh-CN" sz="1400" kern="100" dirty="0"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kern="0" dirty="0">
                          <a:latin typeface="微软雅黑" pitchFamily="34" charset="-122"/>
                          <a:ea typeface="微软雅黑" pitchFamily="34" charset="-122"/>
                          <a:cs typeface="Times New Roman"/>
                        </a:rPr>
                        <a:t>    </a:t>
                      </a:r>
                      <a:r>
                        <a:rPr lang="en-US" sz="1400" kern="0" dirty="0">
                          <a:solidFill>
                            <a:srgbClr val="0000FF"/>
                          </a:solidFill>
                          <a:latin typeface="微软雅黑" pitchFamily="34" charset="-122"/>
                          <a:ea typeface="微软雅黑" pitchFamily="34" charset="-122"/>
                          <a:cs typeface="Times New Roman"/>
                        </a:rPr>
                        <a:t>for</a:t>
                      </a:r>
                      <a:r>
                        <a:rPr lang="en-US" sz="1400" kern="0" dirty="0">
                          <a:latin typeface="微软雅黑" pitchFamily="34" charset="-122"/>
                          <a:ea typeface="微软雅黑" pitchFamily="34" charset="-122"/>
                          <a:cs typeface="Times New Roman"/>
                        </a:rPr>
                        <a:t>(</a:t>
                      </a:r>
                      <a:r>
                        <a:rPr lang="en-US" sz="1400" kern="0" dirty="0" err="1">
                          <a:latin typeface="微软雅黑" pitchFamily="34" charset="-122"/>
                          <a:ea typeface="微软雅黑" pitchFamily="34" charset="-122"/>
                          <a:cs typeface="Times New Roman"/>
                        </a:rPr>
                        <a:t>len</a:t>
                      </a:r>
                      <a:r>
                        <a:rPr lang="en-US" sz="1400" kern="0" dirty="0">
                          <a:latin typeface="微软雅黑" pitchFamily="34" charset="-122"/>
                          <a:ea typeface="微软雅黑" pitchFamily="34" charset="-122"/>
                          <a:cs typeface="Times New Roman"/>
                        </a:rPr>
                        <a:t>=2; </a:t>
                      </a:r>
                      <a:r>
                        <a:rPr lang="en-US" sz="1400" kern="0" dirty="0" err="1">
                          <a:latin typeface="微软雅黑" pitchFamily="34" charset="-122"/>
                          <a:ea typeface="微软雅黑" pitchFamily="34" charset="-122"/>
                          <a:cs typeface="Times New Roman"/>
                        </a:rPr>
                        <a:t>len</a:t>
                      </a:r>
                      <a:r>
                        <a:rPr lang="en-US" sz="1400" kern="0" dirty="0">
                          <a:latin typeface="微软雅黑" pitchFamily="34" charset="-122"/>
                          <a:ea typeface="微软雅黑" pitchFamily="34" charset="-122"/>
                          <a:cs typeface="Times New Roman"/>
                        </a:rPr>
                        <a:t>&lt;=</a:t>
                      </a:r>
                      <a:r>
                        <a:rPr lang="en-US" sz="1400" kern="0" dirty="0" err="1">
                          <a:latin typeface="微软雅黑" pitchFamily="34" charset="-122"/>
                          <a:ea typeface="微软雅黑" pitchFamily="34" charset="-122"/>
                          <a:cs typeface="Times New Roman"/>
                        </a:rPr>
                        <a:t>matrixNum</a:t>
                      </a:r>
                      <a:r>
                        <a:rPr lang="en-US" sz="1400" kern="0" dirty="0">
                          <a:latin typeface="微软雅黑" pitchFamily="34" charset="-122"/>
                          <a:ea typeface="微软雅黑" pitchFamily="34" charset="-122"/>
                          <a:cs typeface="Times New Roman"/>
                        </a:rPr>
                        <a:t>; </a:t>
                      </a:r>
                      <a:r>
                        <a:rPr lang="en-US" sz="1400" kern="0" dirty="0" err="1">
                          <a:latin typeface="微软雅黑" pitchFamily="34" charset="-122"/>
                          <a:ea typeface="微软雅黑" pitchFamily="34" charset="-122"/>
                          <a:cs typeface="Times New Roman"/>
                        </a:rPr>
                        <a:t>len</a:t>
                      </a:r>
                      <a:r>
                        <a:rPr lang="en-US" sz="1400" kern="0" dirty="0">
                          <a:latin typeface="微软雅黑" pitchFamily="34" charset="-122"/>
                          <a:ea typeface="微软雅黑" pitchFamily="34" charset="-122"/>
                          <a:cs typeface="Times New Roman"/>
                        </a:rPr>
                        <a:t>++){ </a:t>
                      </a:r>
                      <a:r>
                        <a:rPr lang="en-US" sz="1400" kern="0" dirty="0">
                          <a:solidFill>
                            <a:srgbClr val="008000"/>
                          </a:solidFill>
                          <a:latin typeface="微软雅黑" pitchFamily="34" charset="-122"/>
                          <a:ea typeface="微软雅黑" pitchFamily="34" charset="-122"/>
                          <a:cs typeface="Times New Roman"/>
                        </a:rPr>
                        <a:t>//</a:t>
                      </a:r>
                      <a:r>
                        <a:rPr lang="zh-CN" sz="1400" kern="0" dirty="0">
                          <a:solidFill>
                            <a:srgbClr val="008000"/>
                          </a:solidFill>
                          <a:latin typeface="微软雅黑" pitchFamily="34" charset="-122"/>
                          <a:ea typeface="微软雅黑" pitchFamily="34" charset="-122"/>
                          <a:cs typeface="Times New Roman"/>
                        </a:rPr>
                        <a:t>计算长度为</a:t>
                      </a:r>
                      <a:r>
                        <a:rPr lang="en-US" sz="1400" kern="0" dirty="0" err="1">
                          <a:solidFill>
                            <a:srgbClr val="008000"/>
                          </a:solidFill>
                          <a:latin typeface="微软雅黑" pitchFamily="34" charset="-122"/>
                          <a:ea typeface="微软雅黑" pitchFamily="34" charset="-122"/>
                          <a:cs typeface="Times New Roman"/>
                        </a:rPr>
                        <a:t>len</a:t>
                      </a:r>
                      <a:r>
                        <a:rPr lang="zh-CN" sz="1400" kern="0" dirty="0">
                          <a:solidFill>
                            <a:srgbClr val="008000"/>
                          </a:solidFill>
                          <a:latin typeface="微软雅黑" pitchFamily="34" charset="-122"/>
                          <a:ea typeface="微软雅黑" pitchFamily="34" charset="-122"/>
                          <a:cs typeface="Times New Roman"/>
                        </a:rPr>
                        <a:t>的矩阵链最优值</a:t>
                      </a:r>
                      <a:endParaRPr lang="zh-CN" sz="1400" kern="100" dirty="0"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kern="0" dirty="0">
                          <a:latin typeface="微软雅黑" pitchFamily="34" charset="-122"/>
                          <a:ea typeface="微软雅黑" pitchFamily="34" charset="-122"/>
                          <a:cs typeface="Times New Roman"/>
                        </a:rPr>
                        <a:t>        </a:t>
                      </a:r>
                      <a:r>
                        <a:rPr lang="en-US" sz="1400" kern="0" dirty="0">
                          <a:solidFill>
                            <a:srgbClr val="0000FF"/>
                          </a:solidFill>
                          <a:latin typeface="微软雅黑" pitchFamily="34" charset="-122"/>
                          <a:ea typeface="微软雅黑" pitchFamily="34" charset="-122"/>
                          <a:cs typeface="Times New Roman"/>
                        </a:rPr>
                        <a:t>for</a:t>
                      </a:r>
                      <a:r>
                        <a:rPr lang="en-US" sz="1400" kern="0" dirty="0">
                          <a:latin typeface="微软雅黑" pitchFamily="34" charset="-122"/>
                          <a:ea typeface="微软雅黑" pitchFamily="34" charset="-122"/>
                          <a:cs typeface="Times New Roman"/>
                        </a:rPr>
                        <a:t>(</a:t>
                      </a:r>
                      <a:r>
                        <a:rPr lang="en-US" sz="1400" kern="0" dirty="0" err="1">
                          <a:latin typeface="微软雅黑" pitchFamily="34" charset="-122"/>
                          <a:ea typeface="微软雅黑" pitchFamily="34" charset="-122"/>
                          <a:cs typeface="Times New Roman"/>
                        </a:rPr>
                        <a:t>i</a:t>
                      </a:r>
                      <a:r>
                        <a:rPr lang="en-US" sz="1400" kern="0" dirty="0">
                          <a:latin typeface="微软雅黑" pitchFamily="34" charset="-122"/>
                          <a:ea typeface="微软雅黑" pitchFamily="34" charset="-122"/>
                          <a:cs typeface="Times New Roman"/>
                        </a:rPr>
                        <a:t>=1; </a:t>
                      </a:r>
                      <a:r>
                        <a:rPr lang="en-US" sz="1400" kern="0" dirty="0" err="1">
                          <a:latin typeface="微软雅黑" pitchFamily="34" charset="-122"/>
                          <a:ea typeface="微软雅黑" pitchFamily="34" charset="-122"/>
                          <a:cs typeface="Times New Roman"/>
                        </a:rPr>
                        <a:t>i</a:t>
                      </a:r>
                      <a:r>
                        <a:rPr lang="en-US" sz="1400" kern="0" dirty="0">
                          <a:latin typeface="微软雅黑" pitchFamily="34" charset="-122"/>
                          <a:ea typeface="微软雅黑" pitchFamily="34" charset="-122"/>
                          <a:cs typeface="Times New Roman"/>
                        </a:rPr>
                        <a:t>&lt;=matrixNum-len+1; </a:t>
                      </a:r>
                      <a:r>
                        <a:rPr lang="en-US" sz="1400" kern="0" dirty="0" err="1">
                          <a:latin typeface="微软雅黑" pitchFamily="34" charset="-122"/>
                          <a:ea typeface="微软雅黑" pitchFamily="34" charset="-122"/>
                          <a:cs typeface="Times New Roman"/>
                        </a:rPr>
                        <a:t>i</a:t>
                      </a:r>
                      <a:r>
                        <a:rPr lang="en-US" sz="1400" kern="0" dirty="0">
                          <a:latin typeface="微软雅黑" pitchFamily="34" charset="-122"/>
                          <a:ea typeface="微软雅黑" pitchFamily="34" charset="-122"/>
                          <a:cs typeface="Times New Roman"/>
                        </a:rPr>
                        <a:t>++) { </a:t>
                      </a:r>
                      <a:r>
                        <a:rPr lang="en-US" sz="1400" kern="0" dirty="0">
                          <a:solidFill>
                            <a:srgbClr val="008000"/>
                          </a:solidFill>
                          <a:latin typeface="微软雅黑" pitchFamily="34" charset="-122"/>
                          <a:ea typeface="微软雅黑" pitchFamily="34" charset="-122"/>
                          <a:cs typeface="Times New Roman"/>
                        </a:rPr>
                        <a:t>//</a:t>
                      </a:r>
                      <a:r>
                        <a:rPr lang="zh-CN" sz="1400" kern="0" dirty="0">
                          <a:solidFill>
                            <a:srgbClr val="008000"/>
                          </a:solidFill>
                          <a:latin typeface="微软雅黑" pitchFamily="34" charset="-122"/>
                          <a:ea typeface="微软雅黑" pitchFamily="34" charset="-122"/>
                          <a:cs typeface="Times New Roman"/>
                        </a:rPr>
                        <a:t>矩阵链的开始矩阵下标</a:t>
                      </a:r>
                      <a:endParaRPr lang="zh-CN" sz="1400" kern="100" dirty="0"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kern="0" dirty="0">
                          <a:latin typeface="微软雅黑" pitchFamily="34" charset="-122"/>
                          <a:ea typeface="微软雅黑" pitchFamily="34" charset="-122"/>
                          <a:cs typeface="Times New Roman"/>
                        </a:rPr>
                        <a:t>            j = i+len-1;                    </a:t>
                      </a:r>
                      <a:r>
                        <a:rPr lang="en-US" sz="1400" kern="0" dirty="0">
                          <a:solidFill>
                            <a:srgbClr val="008000"/>
                          </a:solidFill>
                          <a:latin typeface="微软雅黑" pitchFamily="34" charset="-122"/>
                          <a:ea typeface="微软雅黑" pitchFamily="34" charset="-122"/>
                          <a:cs typeface="Times New Roman"/>
                        </a:rPr>
                        <a:t>//</a:t>
                      </a:r>
                      <a:r>
                        <a:rPr lang="zh-CN" sz="1400" kern="0" dirty="0">
                          <a:solidFill>
                            <a:srgbClr val="008000"/>
                          </a:solidFill>
                          <a:latin typeface="微软雅黑" pitchFamily="34" charset="-122"/>
                          <a:ea typeface="微软雅黑" pitchFamily="34" charset="-122"/>
                          <a:cs typeface="Times New Roman"/>
                        </a:rPr>
                        <a:t>矩阵链的结束矩阵下标</a:t>
                      </a:r>
                      <a:endParaRPr lang="zh-CN" sz="1400" kern="100" dirty="0"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kern="0" dirty="0">
                          <a:latin typeface="微软雅黑" pitchFamily="34" charset="-122"/>
                          <a:ea typeface="微软雅黑" pitchFamily="34" charset="-122"/>
                          <a:cs typeface="Times New Roman"/>
                        </a:rPr>
                        <a:t>            </a:t>
                      </a:r>
                      <a:r>
                        <a:rPr lang="en-US" sz="1400" kern="0" dirty="0" err="1">
                          <a:latin typeface="微软雅黑" pitchFamily="34" charset="-122"/>
                          <a:ea typeface="微软雅黑" pitchFamily="34" charset="-122"/>
                          <a:cs typeface="Times New Roman"/>
                        </a:rPr>
                        <a:t>memoTable</a:t>
                      </a:r>
                      <a:r>
                        <a:rPr lang="en-US" sz="1400" kern="0" dirty="0">
                          <a:latin typeface="微软雅黑" pitchFamily="34" charset="-122"/>
                          <a:ea typeface="微软雅黑" pitchFamily="34" charset="-122"/>
                          <a:cs typeface="Times New Roman"/>
                        </a:rPr>
                        <a:t>[</a:t>
                      </a:r>
                      <a:r>
                        <a:rPr lang="en-US" sz="1400" kern="0" dirty="0" err="1">
                          <a:latin typeface="微软雅黑" pitchFamily="34" charset="-122"/>
                          <a:ea typeface="微软雅黑" pitchFamily="34" charset="-122"/>
                          <a:cs typeface="Times New Roman"/>
                        </a:rPr>
                        <a:t>i</a:t>
                      </a:r>
                      <a:r>
                        <a:rPr lang="en-US" sz="1400" kern="0" dirty="0">
                          <a:latin typeface="微软雅黑" pitchFamily="34" charset="-122"/>
                          <a:ea typeface="微软雅黑" pitchFamily="34" charset="-122"/>
                          <a:cs typeface="Times New Roman"/>
                        </a:rPr>
                        <a:t>][j] = 100000000;    </a:t>
                      </a:r>
                      <a:r>
                        <a:rPr lang="en-US" sz="1400" kern="0" dirty="0">
                          <a:solidFill>
                            <a:srgbClr val="008000"/>
                          </a:solidFill>
                          <a:latin typeface="微软雅黑" pitchFamily="34" charset="-122"/>
                          <a:ea typeface="微软雅黑" pitchFamily="34" charset="-122"/>
                          <a:cs typeface="Times New Roman"/>
                        </a:rPr>
                        <a:t>//</a:t>
                      </a:r>
                      <a:r>
                        <a:rPr lang="zh-CN" sz="1400" kern="0" dirty="0">
                          <a:solidFill>
                            <a:srgbClr val="008000"/>
                          </a:solidFill>
                          <a:latin typeface="微软雅黑" pitchFamily="34" charset="-122"/>
                          <a:ea typeface="微软雅黑" pitchFamily="34" charset="-122"/>
                          <a:cs typeface="Times New Roman"/>
                        </a:rPr>
                        <a:t>预定义的一个充分大数</a:t>
                      </a:r>
                      <a:endParaRPr lang="zh-CN" sz="1400" kern="100" dirty="0"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kern="0" dirty="0">
                          <a:latin typeface="微软雅黑" pitchFamily="34" charset="-122"/>
                          <a:ea typeface="微软雅黑" pitchFamily="34" charset="-122"/>
                          <a:cs typeface="Times New Roman"/>
                        </a:rPr>
                        <a:t>            </a:t>
                      </a:r>
                      <a:r>
                        <a:rPr lang="en-US" sz="1400" kern="0" dirty="0">
                          <a:solidFill>
                            <a:srgbClr val="0000FF"/>
                          </a:solidFill>
                          <a:latin typeface="微软雅黑" pitchFamily="34" charset="-122"/>
                          <a:ea typeface="微软雅黑" pitchFamily="34" charset="-122"/>
                          <a:cs typeface="Times New Roman"/>
                        </a:rPr>
                        <a:t>for</a:t>
                      </a:r>
                      <a:r>
                        <a:rPr lang="en-US" sz="1400" kern="0" dirty="0">
                          <a:latin typeface="微软雅黑" pitchFamily="34" charset="-122"/>
                          <a:ea typeface="微软雅黑" pitchFamily="34" charset="-122"/>
                          <a:cs typeface="Times New Roman"/>
                        </a:rPr>
                        <a:t>(k=</a:t>
                      </a:r>
                      <a:r>
                        <a:rPr lang="en-US" sz="1400" kern="0" dirty="0" err="1">
                          <a:latin typeface="微软雅黑" pitchFamily="34" charset="-122"/>
                          <a:ea typeface="微软雅黑" pitchFamily="34" charset="-122"/>
                          <a:cs typeface="Times New Roman"/>
                        </a:rPr>
                        <a:t>i</a:t>
                      </a:r>
                      <a:r>
                        <a:rPr lang="en-US" sz="1400" kern="0" dirty="0">
                          <a:latin typeface="微软雅黑" pitchFamily="34" charset="-122"/>
                          <a:ea typeface="微软雅黑" pitchFamily="34" charset="-122"/>
                          <a:cs typeface="Times New Roman"/>
                        </a:rPr>
                        <a:t>; k&lt;j; k++) {  </a:t>
                      </a:r>
                      <a:r>
                        <a:rPr lang="en-US" sz="1400" kern="0" dirty="0">
                          <a:solidFill>
                            <a:srgbClr val="008000"/>
                          </a:solidFill>
                          <a:latin typeface="微软雅黑" pitchFamily="34" charset="-122"/>
                          <a:ea typeface="微软雅黑" pitchFamily="34" charset="-122"/>
                          <a:cs typeface="Times New Roman"/>
                        </a:rPr>
                        <a:t>//</a:t>
                      </a:r>
                      <a:r>
                        <a:rPr lang="zh-CN" sz="1400" kern="0" dirty="0">
                          <a:solidFill>
                            <a:srgbClr val="008000"/>
                          </a:solidFill>
                          <a:latin typeface="微软雅黑" pitchFamily="34" charset="-122"/>
                          <a:ea typeface="微软雅黑" pitchFamily="34" charset="-122"/>
                          <a:cs typeface="Times New Roman"/>
                        </a:rPr>
                        <a:t>枚举划分位置</a:t>
                      </a:r>
                      <a:endParaRPr lang="zh-CN" sz="1400" kern="100" dirty="0"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kern="0" dirty="0">
                          <a:latin typeface="微软雅黑" pitchFamily="34" charset="-122"/>
                          <a:ea typeface="微软雅黑" pitchFamily="34" charset="-122"/>
                          <a:cs typeface="Times New Roman"/>
                        </a:rPr>
                        <a:t>                </a:t>
                      </a:r>
                      <a:r>
                        <a:rPr lang="en-US" sz="1400" kern="0" dirty="0">
                          <a:solidFill>
                            <a:srgbClr val="0000FF"/>
                          </a:solidFill>
                          <a:latin typeface="微软雅黑" pitchFamily="34" charset="-122"/>
                          <a:ea typeface="微软雅黑" pitchFamily="34" charset="-122"/>
                          <a:cs typeface="Times New Roman"/>
                        </a:rPr>
                        <a:t>long</a:t>
                      </a:r>
                      <a:r>
                        <a:rPr lang="en-US" sz="1400" kern="0" dirty="0">
                          <a:latin typeface="微软雅黑" pitchFamily="34" charset="-122"/>
                          <a:ea typeface="微软雅黑" pitchFamily="34" charset="-122"/>
                          <a:cs typeface="Times New Roman"/>
                        </a:rPr>
                        <a:t> </a:t>
                      </a:r>
                      <a:r>
                        <a:rPr lang="en-US" sz="1400" kern="0" dirty="0" err="1">
                          <a:latin typeface="微软雅黑" pitchFamily="34" charset="-122"/>
                          <a:ea typeface="微软雅黑" pitchFamily="34" charset="-122"/>
                          <a:cs typeface="Times New Roman"/>
                        </a:rPr>
                        <a:t>ans</a:t>
                      </a:r>
                      <a:r>
                        <a:rPr lang="en-US" sz="1400" kern="0" dirty="0">
                          <a:latin typeface="微软雅黑" pitchFamily="34" charset="-122"/>
                          <a:ea typeface="微软雅黑" pitchFamily="34" charset="-122"/>
                          <a:cs typeface="Times New Roman"/>
                        </a:rPr>
                        <a:t> = </a:t>
                      </a:r>
                      <a:r>
                        <a:rPr lang="en-US" sz="1400" kern="0" dirty="0" err="1">
                          <a:latin typeface="微软雅黑" pitchFamily="34" charset="-122"/>
                          <a:ea typeface="微软雅黑" pitchFamily="34" charset="-122"/>
                          <a:cs typeface="Times New Roman"/>
                        </a:rPr>
                        <a:t>memoTable</a:t>
                      </a:r>
                      <a:r>
                        <a:rPr lang="en-US" sz="1400" kern="0" dirty="0">
                          <a:latin typeface="微软雅黑" pitchFamily="34" charset="-122"/>
                          <a:ea typeface="微软雅黑" pitchFamily="34" charset="-122"/>
                          <a:cs typeface="Times New Roman"/>
                        </a:rPr>
                        <a:t>[</a:t>
                      </a:r>
                      <a:r>
                        <a:rPr lang="en-US" sz="1400" kern="0" dirty="0" err="1">
                          <a:latin typeface="微软雅黑" pitchFamily="34" charset="-122"/>
                          <a:ea typeface="微软雅黑" pitchFamily="34" charset="-122"/>
                          <a:cs typeface="Times New Roman"/>
                        </a:rPr>
                        <a:t>i</a:t>
                      </a:r>
                      <a:r>
                        <a:rPr lang="en-US" sz="1400" kern="0" dirty="0">
                          <a:latin typeface="微软雅黑" pitchFamily="34" charset="-122"/>
                          <a:ea typeface="微软雅黑" pitchFamily="34" charset="-122"/>
                          <a:cs typeface="Times New Roman"/>
                        </a:rPr>
                        <a:t>][k] + </a:t>
                      </a:r>
                      <a:r>
                        <a:rPr lang="en-US" sz="1400" kern="0" dirty="0" err="1">
                          <a:latin typeface="微软雅黑" pitchFamily="34" charset="-122"/>
                          <a:ea typeface="微软雅黑" pitchFamily="34" charset="-122"/>
                          <a:cs typeface="Times New Roman"/>
                        </a:rPr>
                        <a:t>memoTable</a:t>
                      </a:r>
                      <a:r>
                        <a:rPr lang="en-US" sz="1400" kern="0" dirty="0">
                          <a:latin typeface="微软雅黑" pitchFamily="34" charset="-122"/>
                          <a:ea typeface="微软雅黑" pitchFamily="34" charset="-122"/>
                          <a:cs typeface="Times New Roman"/>
                        </a:rPr>
                        <a:t>[k+1][j] + </a:t>
                      </a:r>
                      <a:endParaRPr lang="zh-CN" sz="1400" kern="100" dirty="0"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  <a:p>
                      <a:pPr indent="2209800" algn="just">
                        <a:spcAft>
                          <a:spcPts val="0"/>
                        </a:spcAft>
                      </a:pPr>
                      <a:r>
                        <a:rPr lang="en-US" sz="1400" kern="0" dirty="0">
                          <a:latin typeface="微软雅黑" pitchFamily="34" charset="-122"/>
                          <a:ea typeface="微软雅黑" pitchFamily="34" charset="-122"/>
                          <a:cs typeface="Times New Roman"/>
                        </a:rPr>
                        <a:t>dim[i-1]*dim[k]*dim[j];</a:t>
                      </a:r>
                      <a:endParaRPr lang="zh-CN" sz="1400" kern="100" dirty="0"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kern="0" dirty="0">
                          <a:latin typeface="微软雅黑" pitchFamily="34" charset="-122"/>
                          <a:ea typeface="微软雅黑" pitchFamily="34" charset="-122"/>
                          <a:cs typeface="Times New Roman"/>
                        </a:rPr>
                        <a:t>                </a:t>
                      </a:r>
                      <a:r>
                        <a:rPr lang="en-US" sz="1400" kern="0" dirty="0">
                          <a:solidFill>
                            <a:srgbClr val="0000FF"/>
                          </a:solidFill>
                          <a:latin typeface="微软雅黑" pitchFamily="34" charset="-122"/>
                          <a:ea typeface="微软雅黑" pitchFamily="34" charset="-122"/>
                          <a:cs typeface="Times New Roman"/>
                        </a:rPr>
                        <a:t>if</a:t>
                      </a:r>
                      <a:r>
                        <a:rPr lang="en-US" sz="1400" kern="0" dirty="0">
                          <a:latin typeface="微软雅黑" pitchFamily="34" charset="-122"/>
                          <a:ea typeface="微软雅黑" pitchFamily="34" charset="-122"/>
                          <a:cs typeface="Times New Roman"/>
                        </a:rPr>
                        <a:t> (</a:t>
                      </a:r>
                      <a:r>
                        <a:rPr lang="en-US" sz="1400" kern="0" dirty="0" err="1">
                          <a:latin typeface="微软雅黑" pitchFamily="34" charset="-122"/>
                          <a:ea typeface="微软雅黑" pitchFamily="34" charset="-122"/>
                          <a:cs typeface="Times New Roman"/>
                        </a:rPr>
                        <a:t>ans</a:t>
                      </a:r>
                      <a:r>
                        <a:rPr lang="en-US" sz="1400" kern="0" dirty="0">
                          <a:latin typeface="微软雅黑" pitchFamily="34" charset="-122"/>
                          <a:ea typeface="微软雅黑" pitchFamily="34" charset="-122"/>
                          <a:cs typeface="Times New Roman"/>
                        </a:rPr>
                        <a:t> &lt; </a:t>
                      </a:r>
                      <a:r>
                        <a:rPr lang="en-US" sz="1400" kern="0" dirty="0" err="1">
                          <a:latin typeface="微软雅黑" pitchFamily="34" charset="-122"/>
                          <a:ea typeface="微软雅黑" pitchFamily="34" charset="-122"/>
                          <a:cs typeface="Times New Roman"/>
                        </a:rPr>
                        <a:t>memoTable</a:t>
                      </a:r>
                      <a:r>
                        <a:rPr lang="en-US" sz="1400" kern="0" dirty="0">
                          <a:latin typeface="微软雅黑" pitchFamily="34" charset="-122"/>
                          <a:ea typeface="微软雅黑" pitchFamily="34" charset="-122"/>
                          <a:cs typeface="Times New Roman"/>
                        </a:rPr>
                        <a:t>[</a:t>
                      </a:r>
                      <a:r>
                        <a:rPr lang="en-US" sz="1400" kern="0" dirty="0" err="1">
                          <a:latin typeface="微软雅黑" pitchFamily="34" charset="-122"/>
                          <a:ea typeface="微软雅黑" pitchFamily="34" charset="-122"/>
                          <a:cs typeface="Times New Roman"/>
                        </a:rPr>
                        <a:t>i</a:t>
                      </a:r>
                      <a:r>
                        <a:rPr lang="en-US" sz="1400" kern="0" dirty="0">
                          <a:latin typeface="微软雅黑" pitchFamily="34" charset="-122"/>
                          <a:ea typeface="微软雅黑" pitchFamily="34" charset="-122"/>
                          <a:cs typeface="Times New Roman"/>
                        </a:rPr>
                        <a:t>][j]){ </a:t>
                      </a:r>
                      <a:r>
                        <a:rPr lang="en-US" sz="1400" kern="0" dirty="0">
                          <a:solidFill>
                            <a:srgbClr val="008000"/>
                          </a:solidFill>
                          <a:latin typeface="微软雅黑" pitchFamily="34" charset="-122"/>
                          <a:ea typeface="微软雅黑" pitchFamily="34" charset="-122"/>
                          <a:cs typeface="Times New Roman"/>
                        </a:rPr>
                        <a:t>//</a:t>
                      </a:r>
                      <a:r>
                        <a:rPr lang="zh-CN" sz="1400" kern="0" dirty="0">
                          <a:solidFill>
                            <a:srgbClr val="008000"/>
                          </a:solidFill>
                          <a:latin typeface="微软雅黑" pitchFamily="34" charset="-122"/>
                          <a:ea typeface="微软雅黑" pitchFamily="34" charset="-122"/>
                          <a:cs typeface="Times New Roman"/>
                        </a:rPr>
                        <a:t>更新最优信息</a:t>
                      </a:r>
                      <a:endParaRPr lang="zh-CN" sz="1400" kern="100" dirty="0"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kern="0" dirty="0">
                          <a:latin typeface="微软雅黑" pitchFamily="34" charset="-122"/>
                          <a:ea typeface="微软雅黑" pitchFamily="34" charset="-122"/>
                          <a:cs typeface="Times New Roman"/>
                        </a:rPr>
                        <a:t>                    </a:t>
                      </a:r>
                      <a:r>
                        <a:rPr lang="en-US" sz="1400" kern="0" dirty="0" err="1">
                          <a:latin typeface="微软雅黑" pitchFamily="34" charset="-122"/>
                          <a:ea typeface="微软雅黑" pitchFamily="34" charset="-122"/>
                          <a:cs typeface="Times New Roman"/>
                        </a:rPr>
                        <a:t>bestK</a:t>
                      </a:r>
                      <a:r>
                        <a:rPr lang="en-US" sz="1400" kern="0" dirty="0">
                          <a:latin typeface="微软雅黑" pitchFamily="34" charset="-122"/>
                          <a:ea typeface="微软雅黑" pitchFamily="34" charset="-122"/>
                          <a:cs typeface="Times New Roman"/>
                        </a:rPr>
                        <a:t>[</a:t>
                      </a:r>
                      <a:r>
                        <a:rPr lang="en-US" sz="1400" kern="0" dirty="0" err="1">
                          <a:latin typeface="微软雅黑" pitchFamily="34" charset="-122"/>
                          <a:ea typeface="微软雅黑" pitchFamily="34" charset="-122"/>
                          <a:cs typeface="Times New Roman"/>
                        </a:rPr>
                        <a:t>i</a:t>
                      </a:r>
                      <a:r>
                        <a:rPr lang="en-US" sz="1400" kern="0" dirty="0">
                          <a:latin typeface="微软雅黑" pitchFamily="34" charset="-122"/>
                          <a:ea typeface="微软雅黑" pitchFamily="34" charset="-122"/>
                          <a:cs typeface="Times New Roman"/>
                        </a:rPr>
                        <a:t>][j] = k;   </a:t>
                      </a:r>
                      <a:endParaRPr lang="zh-CN" sz="1400" kern="100" dirty="0"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kern="0" dirty="0">
                          <a:latin typeface="微软雅黑" pitchFamily="34" charset="-122"/>
                          <a:ea typeface="微软雅黑" pitchFamily="34" charset="-122"/>
                          <a:cs typeface="Times New Roman"/>
                        </a:rPr>
                        <a:t>                    </a:t>
                      </a:r>
                      <a:r>
                        <a:rPr lang="en-US" sz="1400" kern="0" dirty="0" err="1">
                          <a:latin typeface="微软雅黑" pitchFamily="34" charset="-122"/>
                          <a:ea typeface="微软雅黑" pitchFamily="34" charset="-122"/>
                          <a:cs typeface="Times New Roman"/>
                        </a:rPr>
                        <a:t>memoTable</a:t>
                      </a:r>
                      <a:r>
                        <a:rPr lang="en-US" sz="1400" kern="0" dirty="0">
                          <a:latin typeface="微软雅黑" pitchFamily="34" charset="-122"/>
                          <a:ea typeface="微软雅黑" pitchFamily="34" charset="-122"/>
                          <a:cs typeface="Times New Roman"/>
                        </a:rPr>
                        <a:t>[</a:t>
                      </a:r>
                      <a:r>
                        <a:rPr lang="en-US" sz="1400" kern="0" dirty="0" err="1">
                          <a:latin typeface="微软雅黑" pitchFamily="34" charset="-122"/>
                          <a:ea typeface="微软雅黑" pitchFamily="34" charset="-122"/>
                          <a:cs typeface="Times New Roman"/>
                        </a:rPr>
                        <a:t>i</a:t>
                      </a:r>
                      <a:r>
                        <a:rPr lang="en-US" sz="1400" kern="0" dirty="0">
                          <a:latin typeface="微软雅黑" pitchFamily="34" charset="-122"/>
                          <a:ea typeface="微软雅黑" pitchFamily="34" charset="-122"/>
                          <a:cs typeface="Times New Roman"/>
                        </a:rPr>
                        <a:t>][j] = </a:t>
                      </a:r>
                      <a:r>
                        <a:rPr lang="en-US" sz="1400" kern="0" dirty="0" err="1">
                          <a:latin typeface="微软雅黑" pitchFamily="34" charset="-122"/>
                          <a:ea typeface="微软雅黑" pitchFamily="34" charset="-122"/>
                          <a:cs typeface="Times New Roman"/>
                        </a:rPr>
                        <a:t>ans</a:t>
                      </a:r>
                      <a:r>
                        <a:rPr lang="en-US" sz="1400" kern="0" dirty="0">
                          <a:latin typeface="微软雅黑" pitchFamily="34" charset="-122"/>
                          <a:ea typeface="微软雅黑" pitchFamily="34" charset="-122"/>
                          <a:cs typeface="Times New Roman"/>
                        </a:rPr>
                        <a:t>;</a:t>
                      </a:r>
                      <a:endParaRPr lang="zh-CN" sz="1400" kern="100" dirty="0"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kern="0" dirty="0">
                          <a:latin typeface="微软雅黑" pitchFamily="34" charset="-122"/>
                          <a:ea typeface="微软雅黑" pitchFamily="34" charset="-122"/>
                          <a:cs typeface="Times New Roman"/>
                        </a:rPr>
                        <a:t>                }</a:t>
                      </a:r>
                      <a:endParaRPr lang="zh-CN" sz="1400" kern="100" dirty="0"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kern="0" dirty="0">
                          <a:latin typeface="微软雅黑" pitchFamily="34" charset="-122"/>
                          <a:ea typeface="微软雅黑" pitchFamily="34" charset="-122"/>
                          <a:cs typeface="Times New Roman"/>
                        </a:rPr>
                        <a:t>            }//end of for k</a:t>
                      </a:r>
                      <a:endParaRPr lang="zh-CN" sz="1400" kern="100" dirty="0"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kern="0" dirty="0">
                          <a:latin typeface="微软雅黑" pitchFamily="34" charset="-122"/>
                          <a:ea typeface="微软雅黑" pitchFamily="34" charset="-122"/>
                          <a:cs typeface="Times New Roman"/>
                        </a:rPr>
                        <a:t>        }//end of for </a:t>
                      </a:r>
                      <a:r>
                        <a:rPr lang="en-US" sz="1400" kern="0" dirty="0" err="1">
                          <a:latin typeface="微软雅黑" pitchFamily="34" charset="-122"/>
                          <a:ea typeface="微软雅黑" pitchFamily="34" charset="-122"/>
                          <a:cs typeface="Times New Roman"/>
                        </a:rPr>
                        <a:t>i</a:t>
                      </a:r>
                      <a:endParaRPr lang="zh-CN" sz="1400" kern="100" dirty="0"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kern="0" dirty="0">
                          <a:latin typeface="微软雅黑" pitchFamily="34" charset="-122"/>
                          <a:ea typeface="微软雅黑" pitchFamily="34" charset="-122"/>
                          <a:cs typeface="Times New Roman"/>
                        </a:rPr>
                        <a:t>    }//end of for </a:t>
                      </a:r>
                      <a:r>
                        <a:rPr lang="en-US" sz="1400" kern="0" dirty="0" err="1">
                          <a:latin typeface="微软雅黑" pitchFamily="34" charset="-122"/>
                          <a:ea typeface="微软雅黑" pitchFamily="34" charset="-122"/>
                          <a:cs typeface="Times New Roman"/>
                        </a:rPr>
                        <a:t>len</a:t>
                      </a:r>
                      <a:endParaRPr lang="zh-CN" sz="1400" kern="100" dirty="0"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kern="0" dirty="0">
                          <a:latin typeface="微软雅黑" pitchFamily="34" charset="-122"/>
                          <a:ea typeface="微软雅黑" pitchFamily="34" charset="-122"/>
                          <a:cs typeface="Times New Roman"/>
                        </a:rPr>
                        <a:t>    </a:t>
                      </a:r>
                      <a:r>
                        <a:rPr lang="en-US" sz="1400" kern="0" dirty="0">
                          <a:solidFill>
                            <a:srgbClr val="0000FF"/>
                          </a:solidFill>
                          <a:latin typeface="微软雅黑" pitchFamily="34" charset="-122"/>
                          <a:ea typeface="微软雅黑" pitchFamily="34" charset="-122"/>
                          <a:cs typeface="Times New Roman"/>
                        </a:rPr>
                        <a:t>return</a:t>
                      </a:r>
                      <a:r>
                        <a:rPr lang="en-US" sz="1400" kern="0" dirty="0">
                          <a:latin typeface="微软雅黑" pitchFamily="34" charset="-122"/>
                          <a:ea typeface="微软雅黑" pitchFamily="34" charset="-122"/>
                          <a:cs typeface="Times New Roman"/>
                        </a:rPr>
                        <a:t> </a:t>
                      </a:r>
                      <a:r>
                        <a:rPr lang="en-US" sz="1400" kern="0" dirty="0" err="1">
                          <a:latin typeface="微软雅黑" pitchFamily="34" charset="-122"/>
                          <a:ea typeface="微软雅黑" pitchFamily="34" charset="-122"/>
                          <a:cs typeface="Times New Roman"/>
                        </a:rPr>
                        <a:t>memoTable</a:t>
                      </a:r>
                      <a:r>
                        <a:rPr lang="en-US" sz="1400" kern="0" dirty="0">
                          <a:latin typeface="微软雅黑" pitchFamily="34" charset="-122"/>
                          <a:ea typeface="微软雅黑" pitchFamily="34" charset="-122"/>
                          <a:cs typeface="Times New Roman"/>
                        </a:rPr>
                        <a:t>[1][</a:t>
                      </a:r>
                      <a:r>
                        <a:rPr lang="en-US" sz="1400" kern="0" dirty="0" err="1">
                          <a:latin typeface="微软雅黑" pitchFamily="34" charset="-122"/>
                          <a:ea typeface="微软雅黑" pitchFamily="34" charset="-122"/>
                          <a:cs typeface="Times New Roman"/>
                        </a:rPr>
                        <a:t>matrixNum</a:t>
                      </a:r>
                      <a:r>
                        <a:rPr lang="en-US" sz="1400" kern="0" dirty="0">
                          <a:latin typeface="微软雅黑" pitchFamily="34" charset="-122"/>
                          <a:ea typeface="微软雅黑" pitchFamily="34" charset="-122"/>
                          <a:cs typeface="Times New Roman"/>
                        </a:rPr>
                        <a:t>];</a:t>
                      </a:r>
                      <a:endParaRPr lang="zh-CN" sz="1400" kern="100" dirty="0"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kern="0" dirty="0">
                          <a:latin typeface="微软雅黑" pitchFamily="34" charset="-122"/>
                          <a:ea typeface="微软雅黑" pitchFamily="34" charset="-122"/>
                          <a:cs typeface="Times New Roman"/>
                        </a:rPr>
                        <a:t>}</a:t>
                      </a:r>
                      <a:endParaRPr lang="zh-CN" sz="1400" kern="100" dirty="0"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39077" marR="39077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EA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" name="Text Box 32"/>
          <p:cNvSpPr txBox="1">
            <a:spLocks noChangeArrowheads="1"/>
          </p:cNvSpPr>
          <p:nvPr/>
        </p:nvSpPr>
        <p:spPr bwMode="auto">
          <a:xfrm>
            <a:off x="4932040" y="3435846"/>
            <a:ext cx="3456384" cy="87440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0800">
            <a:solidFill>
              <a:srgbClr val="FF0000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算法的计算时间上界为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O(n</a:t>
            </a:r>
            <a:r>
              <a:rPr lang="en-US" altLang="zh-CN" baseline="30000" dirty="0">
                <a:latin typeface="微软雅黑" pitchFamily="34" charset="-122"/>
                <a:ea typeface="微软雅黑" pitchFamily="34" charset="-122"/>
              </a:rPr>
              <a:t>3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算法所占用的空间显然为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O(n</a:t>
            </a:r>
            <a:r>
              <a:rPr lang="en-US" altLang="zh-CN" baseline="30000" dirty="0">
                <a:latin typeface="微软雅黑" pitchFamily="34" charset="-122"/>
                <a:ea typeface="微软雅黑" pitchFamily="34" charset="-122"/>
              </a:rPr>
              <a:t>2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)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395536" y="1563638"/>
            <a:ext cx="3096344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611560" y="1779662"/>
            <a:ext cx="3059832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755576" y="2406132"/>
            <a:ext cx="1584176" cy="2376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4261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 autoUpdateAnimBg="0"/>
      <p:bldP spid="9" grpId="0" animBg="1"/>
      <p:bldP spid="10" grpId="0" animBg="1"/>
      <p:bldP spid="1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79512" y="33946"/>
            <a:ext cx="1595309" cy="3631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lnSpc>
                <a:spcPct val="80000"/>
              </a:lnSpc>
            </a:pPr>
            <a:r>
              <a:rPr lang="zh-CN" altLang="en-US" sz="2200" b="1" kern="12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构造最优解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579" name="Text Box 4"/>
              <p:cNvSpPr txBox="1">
                <a:spLocks noChangeArrowheads="1"/>
              </p:cNvSpPr>
              <p:nvPr/>
            </p:nvSpPr>
            <p:spPr bwMode="auto">
              <a:xfrm>
                <a:off x="395536" y="771550"/>
                <a:ext cx="7416824" cy="720197"/>
              </a:xfrm>
              <a:prstGeom prst="rect">
                <a:avLst/>
              </a:prstGeom>
              <a:ln>
                <a:noFill/>
                <a:headEnd/>
                <a:tailEnd/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wrap="square" lIns="0" tIns="0" rIns="0" bIns="0">
                <a:spAutoFit/>
              </a:bodyPr>
              <a:lstStyle/>
              <a:p>
                <a:pPr algn="just" eaLnBrk="0" hangingPunct="0">
                  <a:lnSpc>
                    <a:spcPct val="130000"/>
                  </a:lnSpc>
                </a:pP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只是计算了最优值，但是</a:t>
                </a:r>
                <a:r>
                  <a:rPr lang="zh-CN" altLang="en-US" b="1" dirty="0">
                    <a:solidFill>
                      <a:srgbClr val="F77A2D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没有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给出</a:t>
                </a:r>
                <a:r>
                  <a:rPr lang="zh-CN" altLang="en-US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最优解</a:t>
                </a:r>
                <a:r>
                  <a:rPr lang="zh-CN" altLang="en-US" dirty="0"/>
                  <a:t>，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也就是说还不知道</a:t>
                </a:r>
                <a:r>
                  <a:rPr lang="zh-CN" altLang="en-US" b="1" dirty="0">
                    <a:solidFill>
                      <a:schemeClr val="accent5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完全 加括号方案</a:t>
                </a:r>
                <a:r>
                  <a:rPr lang="zh-CN" altLang="en-US" dirty="0">
                    <a:solidFill>
                      <a:schemeClr val="accent5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？</a:t>
                </a:r>
              </a:p>
            </p:txBody>
          </p:sp>
        </mc:Choice>
        <mc:Fallback xmlns="">
          <p:sp>
            <p:nvSpPr>
              <p:cNvPr id="24579" name="Text 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95536" y="771550"/>
                <a:ext cx="7416824" cy="720197"/>
              </a:xfrm>
              <a:prstGeom prst="rect">
                <a:avLst/>
              </a:prstGeom>
              <a:blipFill rotWithShape="0">
                <a:blip r:embed="rId2"/>
                <a:stretch>
                  <a:fillRect l="-1972" t="-6780" r="-1890" b="-13559"/>
                </a:stretch>
              </a:blipFill>
              <a:ln>
                <a:noFill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2037" name="Text Box 5"/>
              <p:cNvSpPr txBox="1">
                <a:spLocks noChangeArrowheads="1"/>
              </p:cNvSpPr>
              <p:nvPr/>
            </p:nvSpPr>
            <p:spPr bwMode="auto">
              <a:xfrm>
                <a:off x="1115616" y="1707654"/>
                <a:ext cx="5865019" cy="600164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lIns="0" tIns="0" rIns="0" bIns="0">
                <a:spAutoFit/>
              </a:bodyPr>
              <a:lstStyle/>
              <a:p>
                <a:pPr algn="just" eaLnBrk="0" hangingPunct="0">
                  <a:lnSpc>
                    <a:spcPct val="130000"/>
                  </a:lnSpc>
                </a:pPr>
                <a14:m>
                  <m:oMath xmlns:m="http://schemas.openxmlformats.org/officeDocument/2006/math">
                    <m:r>
                      <a:rPr lang="en-US" altLang="zh-CN" sz="1500" i="1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ctrlPr>
                          <a:rPr lang="en-US" altLang="zh-CN" sz="15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5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15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500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altLang="zh-CN" sz="15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500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zh-CN" altLang="en-US" sz="15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表示计算矩阵链</a:t>
                </a:r>
                <a:r>
                  <a:rPr lang="en-US" altLang="zh-CN" sz="15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A[i:j]</a:t>
                </a:r>
                <a:r>
                  <a:rPr lang="zh-CN" altLang="en-US" sz="15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的最佳方式应该放在矩阵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5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5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CN" sz="15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zh-CN" altLang="en-US" sz="15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5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5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CN" sz="15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sz="1500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zh-CN" altLang="en-US" sz="15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之间断开，即最优加括号方式为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15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altLang="zh-CN" sz="1500" i="1" smtClean="0">
                                <a:solidFill>
                                  <a:srgbClr val="F77A2D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500" i="1">
                                <a:solidFill>
                                  <a:srgbClr val="F77A2D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US" altLang="zh-CN" sz="1500" i="1">
                                <a:solidFill>
                                  <a:srgbClr val="F77A2D"/>
                                </a:solidFill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US" altLang="zh-CN" sz="1500" i="1">
                                <a:solidFill>
                                  <a:srgbClr val="F77A2D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sz="1500" i="1">
                                <a:solidFill>
                                  <a:srgbClr val="F77A2D"/>
                                </a:solidFill>
                                <a:latin typeface="Cambria Math" panose="02040503050406030204" pitchFamily="18" charset="0"/>
                              </a:rPr>
                              <m:t>:</m:t>
                            </m:r>
                            <m:r>
                              <a:rPr lang="en-US" altLang="zh-CN" sz="1500" i="1">
                                <a:solidFill>
                                  <a:srgbClr val="F77A2D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CN" sz="1500" i="1">
                                <a:solidFill>
                                  <a:srgbClr val="F77A2D"/>
                                </a:solidFill>
                                <a:latin typeface="Cambria Math" panose="02040503050406030204" pitchFamily="18" charset="0"/>
                              </a:rPr>
                              <m:t>]</m:t>
                            </m:r>
                          </m:e>
                        </m:d>
                        <m:d>
                          <m:dPr>
                            <m:ctrlPr>
                              <a:rPr lang="en-US" altLang="zh-CN" sz="1500" i="1">
                                <a:solidFill>
                                  <a:srgbClr val="F77A2D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500" i="1">
                                <a:solidFill>
                                  <a:srgbClr val="F77A2D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US" altLang="zh-CN" sz="1500" i="1">
                                <a:solidFill>
                                  <a:srgbClr val="F77A2D"/>
                                </a:solidFill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US" altLang="zh-CN" sz="1500" i="1">
                                <a:solidFill>
                                  <a:srgbClr val="F77A2D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CN" sz="1500" i="1">
                                <a:solidFill>
                                  <a:srgbClr val="F77A2D"/>
                                </a:solidFill>
                                <a:latin typeface="Cambria Math" panose="02040503050406030204" pitchFamily="18" charset="0"/>
                              </a:rPr>
                              <m:t>+1:</m:t>
                            </m:r>
                            <m:r>
                              <a:rPr lang="en-US" altLang="zh-CN" sz="1500" i="1">
                                <a:solidFill>
                                  <a:srgbClr val="F77A2D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altLang="zh-CN" sz="1500" i="1">
                                <a:solidFill>
                                  <a:srgbClr val="F77A2D"/>
                                </a:solidFill>
                                <a:latin typeface="Cambria Math" panose="02040503050406030204" pitchFamily="18" charset="0"/>
                              </a:rPr>
                              <m:t>]</m:t>
                            </m:r>
                          </m:e>
                        </m:d>
                      </m:e>
                    </m:d>
                  </m:oMath>
                </a14:m>
                <a:r>
                  <a:rPr lang="zh-CN" altLang="en-US" sz="1500" dirty="0"/>
                  <a:t>。</a:t>
                </a:r>
                <a:endParaRPr lang="en-US" altLang="zh-CN" sz="1500" dirty="0"/>
              </a:p>
            </p:txBody>
          </p:sp>
        </mc:Choice>
        <mc:Fallback xmlns="">
          <p:sp>
            <p:nvSpPr>
              <p:cNvPr id="172037" name="Text 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115616" y="1707654"/>
                <a:ext cx="5865019" cy="600164"/>
              </a:xfrm>
              <a:prstGeom prst="rect">
                <a:avLst/>
              </a:prstGeom>
              <a:blipFill rotWithShape="0">
                <a:blip r:embed="rId3"/>
                <a:stretch>
                  <a:fillRect l="-1975" t="-3030" r="-624" b="-12121"/>
                </a:stretch>
              </a:blipFill>
              <a:ln w="19050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2038" name="Text Box 6"/>
              <p:cNvSpPr txBox="1">
                <a:spLocks noChangeArrowheads="1"/>
              </p:cNvSpPr>
              <p:nvPr/>
            </p:nvSpPr>
            <p:spPr bwMode="auto">
              <a:xfrm>
                <a:off x="1259632" y="2523725"/>
                <a:ext cx="6017772" cy="2354491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square" lIns="0" tIns="0" rIns="0" bIns="0">
                <a:spAutoFit/>
              </a:bodyPr>
              <a:lstStyle/>
              <a:p>
                <a:pPr algn="just" eaLnBrk="0" hangingPunct="0"/>
                <a14:m>
                  <m:oMath xmlns:m="http://schemas.openxmlformats.org/officeDocument/2006/math">
                    <m:r>
                      <a:rPr lang="en-US" altLang="zh-CN" sz="1500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CN" sz="1500" i="1">
                        <a:latin typeface="Cambria Math" panose="02040503050406030204" pitchFamily="18" charset="0"/>
                      </a:rPr>
                      <m:t>(1,</m:t>
                    </m:r>
                    <m:r>
                      <a:rPr lang="en-US" altLang="zh-CN" sz="15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15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1500" dirty="0"/>
                  <a:t>  </a:t>
                </a:r>
                <a:r>
                  <a:rPr lang="zh-CN" altLang="en-US" sz="15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可以推导出</a:t>
                </a:r>
                <a:r>
                  <a:rPr lang="zh-CN" altLang="en-US" sz="1500" b="1" dirty="0">
                    <a:solidFill>
                      <a:srgbClr val="F77A2D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最外层括号</a:t>
                </a:r>
                <a:r>
                  <a:rPr lang="zh-CN" altLang="en-US" sz="1500" dirty="0"/>
                  <a:t>：</a:t>
                </a:r>
                <a:endParaRPr lang="en-US" altLang="zh-CN" sz="1500" dirty="0"/>
              </a:p>
              <a:p>
                <a:pPr algn="just" eaLnBrk="0" hangingPunct="0"/>
                <a:r>
                  <a:rPr lang="en-US" altLang="zh-CN" sz="1500" dirty="0"/>
                  <a:t>     A[1:n]</a:t>
                </a:r>
                <a:r>
                  <a:rPr lang="zh-CN" altLang="en-US" sz="15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的最优加括号方式为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15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altLang="zh-CN" sz="15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5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US" altLang="zh-CN" sz="1500" i="1">
                                <a:latin typeface="Cambria Math" panose="02040503050406030204" pitchFamily="18" charset="0"/>
                              </a:rPr>
                              <m:t>[1:</m:t>
                            </m:r>
                            <m:r>
                              <a:rPr lang="en-US" altLang="zh-CN" sz="15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altLang="zh-CN" sz="1500" i="1">
                                <a:latin typeface="Cambria Math" panose="02040503050406030204" pitchFamily="18" charset="0"/>
                              </a:rPr>
                              <m:t>(1,</m:t>
                            </m:r>
                            <m:r>
                              <a:rPr lang="en-US" altLang="zh-CN" sz="15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sz="1500" i="1">
                                <a:latin typeface="Cambria Math" panose="02040503050406030204" pitchFamily="18" charset="0"/>
                              </a:rPr>
                              <m:t>)]</m:t>
                            </m:r>
                          </m:e>
                        </m:d>
                        <m:d>
                          <m:dPr>
                            <m:ctrlPr>
                              <a:rPr lang="en-US" altLang="zh-CN" sz="15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5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US" altLang="zh-CN" sz="1500" i="1"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US" altLang="zh-CN" sz="15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d>
                              <m:dPr>
                                <m:ctrlPr>
                                  <a:rPr lang="en-US" altLang="zh-CN" sz="15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1500" i="1">
                                    <a:latin typeface="Cambria Math" panose="02040503050406030204" pitchFamily="18" charset="0"/>
                                  </a:rPr>
                                  <m:t>1,</m:t>
                                </m:r>
                                <m:r>
                                  <a:rPr lang="en-US" altLang="zh-CN" sz="15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  <m:r>
                              <a:rPr lang="en-US" altLang="zh-CN" sz="1500" i="1">
                                <a:latin typeface="Cambria Math" panose="02040503050406030204" pitchFamily="18" charset="0"/>
                              </a:rPr>
                              <m:t>+1:</m:t>
                            </m:r>
                            <m:r>
                              <a:rPr lang="en-US" altLang="zh-CN" sz="15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sz="1500" i="1">
                                <a:latin typeface="Cambria Math" panose="02040503050406030204" pitchFamily="18" charset="0"/>
                              </a:rPr>
                              <m:t>]</m:t>
                            </m:r>
                          </m:e>
                        </m:d>
                      </m:e>
                    </m:d>
                  </m:oMath>
                </a14:m>
                <a:r>
                  <a:rPr lang="zh-CN" altLang="en-US" sz="1500" dirty="0"/>
                  <a:t>；</a:t>
                </a:r>
                <a:endParaRPr lang="en-US" altLang="zh-CN" sz="1500" dirty="0"/>
              </a:p>
              <a:p>
                <a:pPr algn="just" eaLnBrk="0" hangingPunct="0"/>
                <a:endParaRPr lang="en-US" altLang="zh-CN" sz="1500" dirty="0"/>
              </a:p>
              <a:p>
                <a:pPr algn="just" eaLnBrk="0" hangingPunct="0"/>
                <a14:m>
                  <m:oMath xmlns:m="http://schemas.openxmlformats.org/officeDocument/2006/math">
                    <m:r>
                      <a:rPr lang="en-US" altLang="zh-CN" sz="1500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CN" sz="1500" i="1">
                        <a:latin typeface="Cambria Math" panose="02040503050406030204" pitchFamily="18" charset="0"/>
                      </a:rPr>
                      <m:t>(1,</m:t>
                    </m:r>
                    <m:r>
                      <a:rPr lang="en-US" altLang="zh-CN" sz="1500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CN" sz="1500" i="1">
                        <a:latin typeface="Cambria Math" panose="02040503050406030204" pitchFamily="18" charset="0"/>
                      </a:rPr>
                      <m:t>(1,</m:t>
                    </m:r>
                    <m:r>
                      <a:rPr lang="en-US" altLang="zh-CN" sz="15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1500" i="1"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r>
                  <a:rPr lang="zh-CN" altLang="en-US" sz="15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可以推导出</a:t>
                </a:r>
                <a14:m>
                  <m:oMath xmlns:m="http://schemas.openxmlformats.org/officeDocument/2006/math">
                    <m:r>
                      <a:rPr lang="en-US" altLang="zh-CN" sz="1500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sz="1500" i="1">
                        <a:latin typeface="Cambria Math" panose="02040503050406030204" pitchFamily="18" charset="0"/>
                      </a:rPr>
                      <m:t>[1:</m:t>
                    </m:r>
                    <m:r>
                      <a:rPr lang="en-US" altLang="zh-CN" sz="1500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CN" sz="1500" i="1">
                        <a:latin typeface="Cambria Math" panose="02040503050406030204" pitchFamily="18" charset="0"/>
                      </a:rPr>
                      <m:t>(1,</m:t>
                    </m:r>
                    <m:r>
                      <a:rPr lang="en-US" altLang="zh-CN" sz="15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1500" i="1">
                        <a:latin typeface="Cambria Math" panose="02040503050406030204" pitchFamily="18" charset="0"/>
                      </a:rPr>
                      <m:t>)]</m:t>
                    </m:r>
                  </m:oMath>
                </a14:m>
                <a:r>
                  <a:rPr lang="zh-CN" altLang="en-US" sz="1500" dirty="0"/>
                  <a:t>的</a:t>
                </a:r>
                <a:r>
                  <a:rPr lang="zh-CN" altLang="en-US" sz="1500" b="1" dirty="0">
                    <a:solidFill>
                      <a:srgbClr val="F77A2D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最外层括号：</a:t>
                </a:r>
                <a:endParaRPr lang="en-US" altLang="zh-CN" sz="1500" b="1" dirty="0">
                  <a:solidFill>
                    <a:srgbClr val="F77A2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just" eaLnBrk="0" hangingPunct="0"/>
                <a:r>
                  <a:rPr lang="en-US" altLang="zh-CN" sz="1500" dirty="0"/>
                  <a:t>     A[1: </a:t>
                </a:r>
                <a:r>
                  <a:rPr lang="en-US" altLang="zh-CN" sz="1500" dirty="0">
                    <a:solidFill>
                      <a:schemeClr val="accent5">
                        <a:lumMod val="50000"/>
                      </a:schemeClr>
                    </a:solidFill>
                  </a:rPr>
                  <a:t>k</a:t>
                </a:r>
                <a:r>
                  <a:rPr lang="en-US" altLang="zh-CN" sz="1500" dirty="0"/>
                  <a:t>]</a:t>
                </a:r>
                <a:r>
                  <a:rPr lang="zh-CN" altLang="en-US" sz="1500" dirty="0"/>
                  <a:t> </a:t>
                </a:r>
                <a:r>
                  <a:rPr lang="zh-CN" altLang="en-US" sz="15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的最优加括号方式为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15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altLang="zh-CN" sz="15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5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US" altLang="zh-CN" sz="1500" i="1">
                                <a:latin typeface="Cambria Math" panose="02040503050406030204" pitchFamily="18" charset="0"/>
                              </a:rPr>
                              <m:t>[1:</m:t>
                            </m:r>
                            <m:r>
                              <a:rPr lang="en-US" altLang="zh-CN" sz="15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altLang="zh-CN" sz="1500" i="1">
                                <a:latin typeface="Cambria Math" panose="02040503050406030204" pitchFamily="18" charset="0"/>
                              </a:rPr>
                              <m:t>(1,</m:t>
                            </m:r>
                            <m:r>
                              <a:rPr lang="en-US" altLang="zh-CN" sz="15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CN" sz="1500" i="1">
                                <a:latin typeface="Cambria Math" panose="02040503050406030204" pitchFamily="18" charset="0"/>
                              </a:rPr>
                              <m:t>)]</m:t>
                            </m:r>
                          </m:e>
                        </m:d>
                        <m:d>
                          <m:dPr>
                            <m:ctrlPr>
                              <a:rPr lang="en-US" altLang="zh-CN" sz="15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5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US" altLang="zh-CN" sz="1500" i="1"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US" altLang="zh-CN" sz="15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d>
                              <m:dPr>
                                <m:ctrlPr>
                                  <a:rPr lang="en-US" altLang="zh-CN" sz="15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1500" i="1">
                                    <a:latin typeface="Cambria Math" panose="02040503050406030204" pitchFamily="18" charset="0"/>
                                  </a:rPr>
                                  <m:t>1,</m:t>
                                </m:r>
                                <m:r>
                                  <a:rPr lang="en-US" altLang="zh-CN" sz="15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d>
                            <m:r>
                              <a:rPr lang="en-US" altLang="zh-CN" sz="1500" i="1">
                                <a:latin typeface="Cambria Math" panose="02040503050406030204" pitchFamily="18" charset="0"/>
                              </a:rPr>
                              <m:t>+1:</m:t>
                            </m:r>
                            <m:r>
                              <a:rPr lang="en-US" altLang="zh-CN" sz="15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CN" sz="1500" i="1">
                                <a:latin typeface="Cambria Math" panose="02040503050406030204" pitchFamily="18" charset="0"/>
                              </a:rPr>
                              <m:t>]</m:t>
                            </m:r>
                          </m:e>
                        </m:d>
                      </m:e>
                    </m:d>
                    <m:r>
                      <a:rPr lang="zh-CN" altLang="en-US" sz="1500" i="1">
                        <a:latin typeface="Cambria Math" panose="02040503050406030204" pitchFamily="18" charset="0"/>
                      </a:rPr>
                      <m:t>，</m:t>
                    </m:r>
                  </m:oMath>
                </a14:m>
                <a:endParaRPr lang="en-US" altLang="zh-CN" sz="1500" dirty="0"/>
              </a:p>
              <a:p>
                <a:pPr algn="just" eaLnBrk="0" hangingPunct="0"/>
                <a:r>
                  <a:rPr lang="en-US" altLang="zh-CN" sz="1500" dirty="0"/>
                  <a:t>    </a:t>
                </a:r>
                <a:r>
                  <a:rPr lang="zh-CN" altLang="en-US" sz="15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其中</a:t>
                </a:r>
                <a14:m>
                  <m:oMath xmlns:m="http://schemas.openxmlformats.org/officeDocument/2006/math">
                    <m:r>
                      <a:rPr lang="en-US" altLang="zh-CN" sz="1500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sz="15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500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CN" sz="1500" i="1">
                        <a:latin typeface="Cambria Math" panose="02040503050406030204" pitchFamily="18" charset="0"/>
                      </a:rPr>
                      <m:t>(1,</m:t>
                    </m:r>
                    <m:r>
                      <a:rPr lang="en-US" altLang="zh-CN" sz="15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15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1500" dirty="0"/>
              </a:p>
              <a:p>
                <a:pPr algn="just" eaLnBrk="0" hangingPunct="0"/>
                <a:endParaRPr lang="en-US" altLang="zh-CN" sz="1500" dirty="0"/>
              </a:p>
              <a:p>
                <a:pPr algn="just" eaLnBrk="0" hangingPunct="0"/>
                <a:r>
                  <a:rPr lang="en-US" altLang="zh-CN" sz="1500" dirty="0"/>
                  <a:t>…</a:t>
                </a:r>
                <a:r>
                  <a:rPr lang="en-US" altLang="zh-CN" sz="15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15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照此递推，</a:t>
                </a:r>
                <a:r>
                  <a:rPr lang="zh-CN" altLang="en-US" sz="1500" b="1" dirty="0">
                    <a:solidFill>
                      <a:schemeClr val="accent5">
                        <a:lumMod val="50000"/>
                      </a:schemeClr>
                    </a:solidFill>
                  </a:rPr>
                  <a:t>自顶向下</a:t>
                </a:r>
                <a:r>
                  <a:rPr lang="zh-CN" altLang="en-US" sz="15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构造矩阵链的完全加括号方案。</a:t>
                </a:r>
              </a:p>
            </p:txBody>
          </p:sp>
        </mc:Choice>
        <mc:Fallback xmlns="">
          <p:sp>
            <p:nvSpPr>
              <p:cNvPr id="172038" name="Text 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259632" y="2523725"/>
                <a:ext cx="6017772" cy="2354491"/>
              </a:xfrm>
              <a:prstGeom prst="rect">
                <a:avLst/>
              </a:prstGeom>
              <a:blipFill rotWithShape="0">
                <a:blip r:embed="rId4"/>
                <a:stretch>
                  <a:fillRect l="-1925" t="-3109" r="-1013" b="-2073"/>
                </a:stretch>
              </a:blipFill>
              <a:ln w="19050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08246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000"/>
    </mc:Choice>
    <mc:Fallback xmlns="">
      <p:transition advTm="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20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20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20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720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2037" grpId="0" autoUpdateAnimBg="0"/>
      <p:bldP spid="172038" grpId="0" autoUpdateAnimBg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50" name="Rectangle 2"/>
          <p:cNvSpPr>
            <a:spLocks noChangeArrowheads="1"/>
          </p:cNvSpPr>
          <p:nvPr/>
        </p:nvSpPr>
        <p:spPr bwMode="auto">
          <a:xfrm>
            <a:off x="5657949" y="3812381"/>
            <a:ext cx="803672" cy="433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</a:pPr>
            <a:r>
              <a:rPr lang="en-US" altLang="zh-CN" sz="1275" dirty="0">
                <a:latin typeface="Verdana" pitchFamily="34" charset="0"/>
              </a:rPr>
              <a:t>5000</a:t>
            </a:r>
          </a:p>
          <a:p>
            <a:pPr algn="ctr"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1275" b="1" dirty="0">
                <a:solidFill>
                  <a:srgbClr val="F77A2D"/>
                </a:solidFill>
                <a:latin typeface="Verdana" pitchFamily="34" charset="0"/>
              </a:rPr>
              <a:t>s=5</a:t>
            </a:r>
          </a:p>
        </p:txBody>
      </p:sp>
      <p:sp>
        <p:nvSpPr>
          <p:cNvPr id="181251" name="Rectangle 3"/>
          <p:cNvSpPr>
            <a:spLocks noChangeArrowheads="1"/>
          </p:cNvSpPr>
          <p:nvPr/>
        </p:nvSpPr>
        <p:spPr bwMode="auto">
          <a:xfrm>
            <a:off x="5657949" y="3326607"/>
            <a:ext cx="803672" cy="4321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</a:pPr>
            <a:r>
              <a:rPr lang="en-US" altLang="zh-CN" sz="1275" dirty="0">
                <a:latin typeface="Verdana" pitchFamily="34" charset="0"/>
              </a:rPr>
              <a:t>3500</a:t>
            </a:r>
          </a:p>
          <a:p>
            <a:pPr algn="ctr"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1275" b="1" dirty="0">
                <a:solidFill>
                  <a:srgbClr val="FF0000"/>
                </a:solidFill>
                <a:latin typeface="Verdana" pitchFamily="34" charset="0"/>
              </a:rPr>
              <a:t>s=5</a:t>
            </a:r>
          </a:p>
        </p:txBody>
      </p:sp>
      <p:sp>
        <p:nvSpPr>
          <p:cNvPr id="181252" name="Rectangle 4"/>
          <p:cNvSpPr>
            <a:spLocks noChangeArrowheads="1"/>
          </p:cNvSpPr>
          <p:nvPr/>
        </p:nvSpPr>
        <p:spPr bwMode="auto">
          <a:xfrm>
            <a:off x="4857849" y="3326607"/>
            <a:ext cx="800100" cy="4321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</a:pPr>
            <a:r>
              <a:rPr lang="en-US" altLang="zh-CN" sz="1275" dirty="0">
                <a:latin typeface="Verdana" pitchFamily="34" charset="0"/>
              </a:rPr>
              <a:t>1000</a:t>
            </a:r>
          </a:p>
          <a:p>
            <a:pPr algn="ctr"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1275" b="1" dirty="0">
                <a:solidFill>
                  <a:srgbClr val="F77A2D"/>
                </a:solidFill>
                <a:latin typeface="Verdana" pitchFamily="34" charset="0"/>
              </a:rPr>
              <a:t>s=4</a:t>
            </a:r>
          </a:p>
        </p:txBody>
      </p:sp>
      <p:sp>
        <p:nvSpPr>
          <p:cNvPr id="181253" name="Rectangle 5"/>
          <p:cNvSpPr>
            <a:spLocks noChangeArrowheads="1"/>
          </p:cNvSpPr>
          <p:nvPr/>
        </p:nvSpPr>
        <p:spPr bwMode="auto">
          <a:xfrm>
            <a:off x="5657949" y="2784872"/>
            <a:ext cx="803672" cy="433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</a:pPr>
            <a:r>
              <a:rPr lang="en-US" altLang="zh-CN" sz="1275" dirty="0">
                <a:latin typeface="Verdana" pitchFamily="34" charset="0"/>
              </a:rPr>
              <a:t>5375</a:t>
            </a:r>
          </a:p>
          <a:p>
            <a:pPr algn="ctr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</a:pPr>
            <a:r>
              <a:rPr lang="en-US" altLang="zh-CN" sz="1275" b="1" dirty="0">
                <a:solidFill>
                  <a:srgbClr val="F77A2D"/>
                </a:solidFill>
                <a:latin typeface="Verdana" pitchFamily="34" charset="0"/>
              </a:rPr>
              <a:t>s=3</a:t>
            </a:r>
          </a:p>
        </p:txBody>
      </p:sp>
      <p:sp>
        <p:nvSpPr>
          <p:cNvPr id="181254" name="Rectangle 6"/>
          <p:cNvSpPr>
            <a:spLocks noChangeArrowheads="1"/>
          </p:cNvSpPr>
          <p:nvPr/>
        </p:nvSpPr>
        <p:spPr bwMode="auto">
          <a:xfrm>
            <a:off x="4857849" y="2784872"/>
            <a:ext cx="800100" cy="433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</a:pPr>
            <a:r>
              <a:rPr lang="en-US" altLang="zh-CN" sz="1275" dirty="0">
                <a:latin typeface="Verdana" pitchFamily="34" charset="0"/>
              </a:rPr>
              <a:t>2500</a:t>
            </a:r>
          </a:p>
          <a:p>
            <a:pPr algn="ctr"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1275" b="1" dirty="0">
                <a:solidFill>
                  <a:srgbClr val="F77A2D"/>
                </a:solidFill>
                <a:latin typeface="Verdana" pitchFamily="34" charset="0"/>
              </a:rPr>
              <a:t>s=3</a:t>
            </a:r>
          </a:p>
        </p:txBody>
      </p:sp>
      <p:sp>
        <p:nvSpPr>
          <p:cNvPr id="181255" name="Rectangle 7"/>
          <p:cNvSpPr>
            <a:spLocks noChangeArrowheads="1"/>
          </p:cNvSpPr>
          <p:nvPr/>
        </p:nvSpPr>
        <p:spPr bwMode="auto">
          <a:xfrm>
            <a:off x="4054178" y="2784872"/>
            <a:ext cx="803672" cy="433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</a:pPr>
            <a:r>
              <a:rPr lang="en-US" altLang="zh-CN" sz="1275" dirty="0">
                <a:latin typeface="Verdana" pitchFamily="34" charset="0"/>
              </a:rPr>
              <a:t>750</a:t>
            </a:r>
          </a:p>
          <a:p>
            <a:pPr algn="ctr"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1275" b="1" dirty="0">
                <a:solidFill>
                  <a:srgbClr val="F77A2D"/>
                </a:solidFill>
                <a:latin typeface="Verdana" pitchFamily="34" charset="0"/>
              </a:rPr>
              <a:t>s=3</a:t>
            </a:r>
          </a:p>
        </p:txBody>
      </p:sp>
      <p:sp>
        <p:nvSpPr>
          <p:cNvPr id="181256" name="Rectangle 8"/>
          <p:cNvSpPr>
            <a:spLocks noChangeArrowheads="1"/>
          </p:cNvSpPr>
          <p:nvPr/>
        </p:nvSpPr>
        <p:spPr bwMode="auto">
          <a:xfrm>
            <a:off x="5657949" y="2297907"/>
            <a:ext cx="803672" cy="4321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</a:pPr>
            <a:r>
              <a:rPr lang="en-US" altLang="zh-CN" sz="1275" dirty="0">
                <a:latin typeface="Verdana" pitchFamily="34" charset="0"/>
              </a:rPr>
              <a:t>10500</a:t>
            </a:r>
          </a:p>
          <a:p>
            <a:pPr algn="ctr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</a:pPr>
            <a:r>
              <a:rPr lang="en-US" altLang="zh-CN" sz="1275" b="1" dirty="0">
                <a:solidFill>
                  <a:srgbClr val="F77A2D"/>
                </a:solidFill>
                <a:latin typeface="Verdana" pitchFamily="34" charset="0"/>
              </a:rPr>
              <a:t>s=3</a:t>
            </a:r>
          </a:p>
        </p:txBody>
      </p:sp>
      <p:sp>
        <p:nvSpPr>
          <p:cNvPr id="181257" name="Rectangle 9"/>
          <p:cNvSpPr>
            <a:spLocks noChangeArrowheads="1"/>
          </p:cNvSpPr>
          <p:nvPr/>
        </p:nvSpPr>
        <p:spPr bwMode="auto">
          <a:xfrm>
            <a:off x="4857849" y="2297907"/>
            <a:ext cx="800100" cy="4321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</a:pPr>
            <a:r>
              <a:rPr lang="en-US" altLang="zh-CN" sz="1275" dirty="0">
                <a:latin typeface="Verdana" pitchFamily="34" charset="0"/>
              </a:rPr>
              <a:t>7125</a:t>
            </a:r>
          </a:p>
          <a:p>
            <a:pPr algn="ctr"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1275" b="1" dirty="0">
                <a:solidFill>
                  <a:srgbClr val="F77A2D"/>
                </a:solidFill>
                <a:latin typeface="Verdana" pitchFamily="34" charset="0"/>
              </a:rPr>
              <a:t>s=3</a:t>
            </a:r>
          </a:p>
        </p:txBody>
      </p:sp>
      <p:sp>
        <p:nvSpPr>
          <p:cNvPr id="181258" name="Rectangle 10"/>
          <p:cNvSpPr>
            <a:spLocks noChangeArrowheads="1"/>
          </p:cNvSpPr>
          <p:nvPr/>
        </p:nvSpPr>
        <p:spPr bwMode="auto">
          <a:xfrm>
            <a:off x="4054178" y="2297907"/>
            <a:ext cx="803672" cy="4321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</a:pPr>
            <a:r>
              <a:rPr lang="en-US" altLang="zh-CN" sz="1275" dirty="0">
                <a:latin typeface="Verdana" pitchFamily="34" charset="0"/>
              </a:rPr>
              <a:t>4375</a:t>
            </a:r>
          </a:p>
          <a:p>
            <a:pPr algn="ctr"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1275" b="1" dirty="0">
                <a:solidFill>
                  <a:srgbClr val="F77A2D"/>
                </a:solidFill>
                <a:latin typeface="Verdana" pitchFamily="34" charset="0"/>
              </a:rPr>
              <a:t>s=3</a:t>
            </a:r>
          </a:p>
        </p:txBody>
      </p:sp>
      <p:sp>
        <p:nvSpPr>
          <p:cNvPr id="181259" name="Rectangle 11"/>
          <p:cNvSpPr>
            <a:spLocks noChangeArrowheads="1"/>
          </p:cNvSpPr>
          <p:nvPr/>
        </p:nvSpPr>
        <p:spPr bwMode="auto">
          <a:xfrm>
            <a:off x="3251696" y="2297907"/>
            <a:ext cx="802481" cy="4321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</a:pPr>
            <a:r>
              <a:rPr lang="en-US" altLang="zh-CN" sz="1275" dirty="0">
                <a:latin typeface="Verdana" pitchFamily="34" charset="0"/>
              </a:rPr>
              <a:t>2625</a:t>
            </a:r>
          </a:p>
          <a:p>
            <a:pPr algn="ctr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</a:pPr>
            <a:r>
              <a:rPr lang="en-US" altLang="zh-CN" sz="1275" b="1" dirty="0">
                <a:solidFill>
                  <a:srgbClr val="F77A2D"/>
                </a:solidFill>
                <a:latin typeface="Verdana" pitchFamily="34" charset="0"/>
              </a:rPr>
              <a:t>s=2</a:t>
            </a:r>
          </a:p>
        </p:txBody>
      </p:sp>
      <p:sp>
        <p:nvSpPr>
          <p:cNvPr id="181260" name="Rectangle 12"/>
          <p:cNvSpPr>
            <a:spLocks noChangeArrowheads="1"/>
          </p:cNvSpPr>
          <p:nvPr/>
        </p:nvSpPr>
        <p:spPr bwMode="auto">
          <a:xfrm>
            <a:off x="5657949" y="1810941"/>
            <a:ext cx="803672" cy="433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</a:pPr>
            <a:r>
              <a:rPr lang="en-US" altLang="zh-CN" sz="1275" dirty="0">
                <a:latin typeface="Verdana" pitchFamily="34" charset="0"/>
              </a:rPr>
              <a:t>15125</a:t>
            </a:r>
          </a:p>
          <a:p>
            <a:pPr algn="ctr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</a:pPr>
            <a:r>
              <a:rPr lang="en-US" altLang="zh-CN" sz="1275" b="1" dirty="0">
                <a:solidFill>
                  <a:srgbClr val="FF0000"/>
                </a:solidFill>
                <a:latin typeface="Verdana" pitchFamily="34" charset="0"/>
              </a:rPr>
              <a:t>s=3</a:t>
            </a:r>
          </a:p>
        </p:txBody>
      </p:sp>
      <p:sp>
        <p:nvSpPr>
          <p:cNvPr id="181261" name="Rectangle 13"/>
          <p:cNvSpPr>
            <a:spLocks noChangeArrowheads="1"/>
          </p:cNvSpPr>
          <p:nvPr/>
        </p:nvSpPr>
        <p:spPr bwMode="auto">
          <a:xfrm>
            <a:off x="4857849" y="1810941"/>
            <a:ext cx="800100" cy="433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</a:pPr>
            <a:r>
              <a:rPr lang="en-US" altLang="zh-CN" sz="1275" dirty="0">
                <a:latin typeface="Verdana" pitchFamily="34" charset="0"/>
              </a:rPr>
              <a:t>11875</a:t>
            </a:r>
          </a:p>
          <a:p>
            <a:pPr algn="ctr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</a:pPr>
            <a:r>
              <a:rPr lang="en-US" altLang="zh-CN" sz="1275" b="1" dirty="0">
                <a:solidFill>
                  <a:srgbClr val="F77A2D"/>
                </a:solidFill>
                <a:latin typeface="Verdana" pitchFamily="34" charset="0"/>
              </a:rPr>
              <a:t>s=3</a:t>
            </a:r>
          </a:p>
        </p:txBody>
      </p:sp>
      <p:sp>
        <p:nvSpPr>
          <p:cNvPr id="181262" name="Rectangle 14"/>
          <p:cNvSpPr>
            <a:spLocks noChangeArrowheads="1"/>
          </p:cNvSpPr>
          <p:nvPr/>
        </p:nvSpPr>
        <p:spPr bwMode="auto">
          <a:xfrm>
            <a:off x="4054178" y="1810941"/>
            <a:ext cx="803672" cy="433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</a:pPr>
            <a:r>
              <a:rPr lang="en-US" altLang="zh-CN" sz="1275" dirty="0">
                <a:latin typeface="Verdana" pitchFamily="34" charset="0"/>
              </a:rPr>
              <a:t>9375</a:t>
            </a:r>
          </a:p>
          <a:p>
            <a:pPr algn="ctr"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1275" b="1" dirty="0">
                <a:solidFill>
                  <a:srgbClr val="F77A2D"/>
                </a:solidFill>
                <a:latin typeface="Verdana" pitchFamily="34" charset="0"/>
              </a:rPr>
              <a:t>s=3</a:t>
            </a:r>
          </a:p>
        </p:txBody>
      </p:sp>
      <p:sp>
        <p:nvSpPr>
          <p:cNvPr id="181263" name="Rectangle 15"/>
          <p:cNvSpPr>
            <a:spLocks noChangeArrowheads="1"/>
          </p:cNvSpPr>
          <p:nvPr/>
        </p:nvSpPr>
        <p:spPr bwMode="auto">
          <a:xfrm>
            <a:off x="3251696" y="1810941"/>
            <a:ext cx="802481" cy="433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</a:pPr>
            <a:r>
              <a:rPr lang="en-US" altLang="zh-CN" sz="1275" dirty="0">
                <a:latin typeface="Verdana" pitchFamily="34" charset="0"/>
              </a:rPr>
              <a:t>7875</a:t>
            </a:r>
          </a:p>
          <a:p>
            <a:pPr algn="ctr"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1275" b="1" dirty="0">
                <a:solidFill>
                  <a:srgbClr val="FF0000"/>
                </a:solidFill>
                <a:latin typeface="Verdana" pitchFamily="34" charset="0"/>
              </a:rPr>
              <a:t>s=1</a:t>
            </a:r>
          </a:p>
        </p:txBody>
      </p:sp>
      <p:sp>
        <p:nvSpPr>
          <p:cNvPr id="181264" name="Rectangle 16"/>
          <p:cNvSpPr>
            <a:spLocks noChangeArrowheads="1"/>
          </p:cNvSpPr>
          <p:nvPr/>
        </p:nvSpPr>
        <p:spPr bwMode="auto">
          <a:xfrm>
            <a:off x="2448024" y="1810941"/>
            <a:ext cx="803672" cy="433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</a:pPr>
            <a:r>
              <a:rPr lang="en-US" altLang="zh-CN" sz="1275" dirty="0">
                <a:latin typeface="Verdana" pitchFamily="34" charset="0"/>
              </a:rPr>
              <a:t>15750</a:t>
            </a:r>
          </a:p>
          <a:p>
            <a:pPr algn="ctr"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1275" b="1" dirty="0">
                <a:solidFill>
                  <a:srgbClr val="F77A2D"/>
                </a:solidFill>
                <a:latin typeface="Verdana" pitchFamily="34" charset="0"/>
              </a:rPr>
              <a:t>s=1</a:t>
            </a:r>
          </a:p>
        </p:txBody>
      </p:sp>
      <p:sp>
        <p:nvSpPr>
          <p:cNvPr id="25617" name="Line 17"/>
          <p:cNvSpPr>
            <a:spLocks noChangeShapeType="1"/>
          </p:cNvSpPr>
          <p:nvPr/>
        </p:nvSpPr>
        <p:spPr bwMode="auto">
          <a:xfrm>
            <a:off x="989509" y="1707356"/>
            <a:ext cx="803672" cy="0"/>
          </a:xfrm>
          <a:prstGeom prst="line">
            <a:avLst/>
          </a:prstGeom>
          <a:noFill/>
          <a:ln w="28575" cap="sq">
            <a:noFill/>
            <a:round/>
            <a:headEnd/>
            <a:tailEnd/>
          </a:ln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25618" name="Line 18"/>
          <p:cNvSpPr>
            <a:spLocks noChangeShapeType="1"/>
          </p:cNvSpPr>
          <p:nvPr/>
        </p:nvSpPr>
        <p:spPr bwMode="auto">
          <a:xfrm>
            <a:off x="989508" y="1707357"/>
            <a:ext cx="0" cy="432197"/>
          </a:xfrm>
          <a:prstGeom prst="line">
            <a:avLst/>
          </a:prstGeom>
          <a:noFill/>
          <a:ln w="28575" cap="sq">
            <a:noFill/>
            <a:round/>
            <a:headEnd/>
            <a:tailEnd/>
          </a:ln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25619" name="Line 19"/>
          <p:cNvSpPr>
            <a:spLocks noChangeShapeType="1"/>
          </p:cNvSpPr>
          <p:nvPr/>
        </p:nvSpPr>
        <p:spPr bwMode="auto">
          <a:xfrm>
            <a:off x="1793181" y="1707356"/>
            <a:ext cx="800100" cy="0"/>
          </a:xfrm>
          <a:prstGeom prst="line">
            <a:avLst/>
          </a:prstGeom>
          <a:noFill/>
          <a:ln w="28575" cap="sq">
            <a:noFill/>
            <a:round/>
            <a:headEnd/>
            <a:tailEnd/>
          </a:ln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25620" name="Line 20"/>
          <p:cNvSpPr>
            <a:spLocks noChangeShapeType="1"/>
          </p:cNvSpPr>
          <p:nvPr/>
        </p:nvSpPr>
        <p:spPr bwMode="auto">
          <a:xfrm>
            <a:off x="989508" y="2139553"/>
            <a:ext cx="0" cy="433388"/>
          </a:xfrm>
          <a:prstGeom prst="line">
            <a:avLst/>
          </a:prstGeom>
          <a:noFill/>
          <a:ln w="28575" cap="sq">
            <a:noFill/>
            <a:round/>
            <a:headEnd/>
            <a:tailEnd/>
          </a:ln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25621" name="Line 21"/>
          <p:cNvSpPr>
            <a:spLocks noChangeShapeType="1"/>
          </p:cNvSpPr>
          <p:nvPr/>
        </p:nvSpPr>
        <p:spPr bwMode="auto">
          <a:xfrm>
            <a:off x="2593280" y="1707356"/>
            <a:ext cx="803672" cy="0"/>
          </a:xfrm>
          <a:prstGeom prst="line">
            <a:avLst/>
          </a:prstGeom>
          <a:noFill/>
          <a:ln w="28575" cap="sq">
            <a:noFill/>
            <a:round/>
            <a:headEnd/>
            <a:tailEnd/>
          </a:ln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25622" name="Line 22"/>
          <p:cNvSpPr>
            <a:spLocks noChangeShapeType="1"/>
          </p:cNvSpPr>
          <p:nvPr/>
        </p:nvSpPr>
        <p:spPr bwMode="auto">
          <a:xfrm>
            <a:off x="3396953" y="1707356"/>
            <a:ext cx="802481" cy="0"/>
          </a:xfrm>
          <a:prstGeom prst="line">
            <a:avLst/>
          </a:prstGeom>
          <a:noFill/>
          <a:ln w="28575" cap="sq">
            <a:noFill/>
            <a:round/>
            <a:headEnd/>
            <a:tailEnd/>
          </a:ln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25623" name="Line 23"/>
          <p:cNvSpPr>
            <a:spLocks noChangeShapeType="1"/>
          </p:cNvSpPr>
          <p:nvPr/>
        </p:nvSpPr>
        <p:spPr bwMode="auto">
          <a:xfrm>
            <a:off x="4199434" y="1707356"/>
            <a:ext cx="803672" cy="0"/>
          </a:xfrm>
          <a:prstGeom prst="line">
            <a:avLst/>
          </a:prstGeom>
          <a:noFill/>
          <a:ln w="28575" cap="sq">
            <a:noFill/>
            <a:round/>
            <a:headEnd/>
            <a:tailEnd/>
          </a:ln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25624" name="Line 24"/>
          <p:cNvSpPr>
            <a:spLocks noChangeShapeType="1"/>
          </p:cNvSpPr>
          <p:nvPr/>
        </p:nvSpPr>
        <p:spPr bwMode="auto">
          <a:xfrm>
            <a:off x="5003106" y="1707356"/>
            <a:ext cx="800100" cy="0"/>
          </a:xfrm>
          <a:prstGeom prst="line">
            <a:avLst/>
          </a:prstGeom>
          <a:noFill/>
          <a:ln w="28575" cap="sq">
            <a:noFill/>
            <a:round/>
            <a:headEnd/>
            <a:tailEnd/>
          </a:ln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25625" name="Line 25"/>
          <p:cNvSpPr>
            <a:spLocks noChangeShapeType="1"/>
          </p:cNvSpPr>
          <p:nvPr/>
        </p:nvSpPr>
        <p:spPr bwMode="auto">
          <a:xfrm>
            <a:off x="5803205" y="1707356"/>
            <a:ext cx="803672" cy="0"/>
          </a:xfrm>
          <a:prstGeom prst="line">
            <a:avLst/>
          </a:prstGeom>
          <a:noFill/>
          <a:ln w="28575" cap="sq">
            <a:noFill/>
            <a:round/>
            <a:headEnd/>
            <a:tailEnd/>
          </a:ln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25626" name="Line 26"/>
          <p:cNvSpPr>
            <a:spLocks noChangeShapeType="1"/>
          </p:cNvSpPr>
          <p:nvPr/>
        </p:nvSpPr>
        <p:spPr bwMode="auto">
          <a:xfrm>
            <a:off x="989508" y="2572941"/>
            <a:ext cx="0" cy="432197"/>
          </a:xfrm>
          <a:prstGeom prst="line">
            <a:avLst/>
          </a:prstGeom>
          <a:noFill/>
          <a:ln w="28575" cap="sq">
            <a:noFill/>
            <a:round/>
            <a:headEnd/>
            <a:tailEnd/>
          </a:ln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25627" name="Line 27"/>
          <p:cNvSpPr>
            <a:spLocks noChangeShapeType="1"/>
          </p:cNvSpPr>
          <p:nvPr/>
        </p:nvSpPr>
        <p:spPr bwMode="auto">
          <a:xfrm>
            <a:off x="989508" y="3005137"/>
            <a:ext cx="0" cy="433388"/>
          </a:xfrm>
          <a:prstGeom prst="line">
            <a:avLst/>
          </a:prstGeom>
          <a:noFill/>
          <a:ln w="28575" cap="sq">
            <a:noFill/>
            <a:round/>
            <a:headEnd/>
            <a:tailEnd/>
          </a:ln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25628" name="Line 28"/>
          <p:cNvSpPr>
            <a:spLocks noChangeShapeType="1"/>
          </p:cNvSpPr>
          <p:nvPr/>
        </p:nvSpPr>
        <p:spPr bwMode="auto">
          <a:xfrm>
            <a:off x="989508" y="3438526"/>
            <a:ext cx="0" cy="432197"/>
          </a:xfrm>
          <a:prstGeom prst="line">
            <a:avLst/>
          </a:prstGeom>
          <a:noFill/>
          <a:ln w="28575" cap="sq">
            <a:noFill/>
            <a:round/>
            <a:headEnd/>
            <a:tailEnd/>
          </a:ln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25629" name="Line 29"/>
          <p:cNvSpPr>
            <a:spLocks noChangeShapeType="1"/>
          </p:cNvSpPr>
          <p:nvPr/>
        </p:nvSpPr>
        <p:spPr bwMode="auto">
          <a:xfrm>
            <a:off x="989508" y="3870722"/>
            <a:ext cx="0" cy="433388"/>
          </a:xfrm>
          <a:prstGeom prst="line">
            <a:avLst/>
          </a:prstGeom>
          <a:noFill/>
          <a:ln w="28575" cap="sq">
            <a:noFill/>
            <a:round/>
            <a:headEnd/>
            <a:tailEnd/>
          </a:ln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25630" name="Line 30"/>
          <p:cNvSpPr>
            <a:spLocks noChangeShapeType="1"/>
          </p:cNvSpPr>
          <p:nvPr/>
        </p:nvSpPr>
        <p:spPr bwMode="auto">
          <a:xfrm>
            <a:off x="989508" y="4304110"/>
            <a:ext cx="0" cy="427434"/>
          </a:xfrm>
          <a:prstGeom prst="line">
            <a:avLst/>
          </a:prstGeom>
          <a:noFill/>
          <a:ln w="28575" cap="sq">
            <a:noFill/>
            <a:round/>
            <a:headEnd/>
            <a:tailEnd/>
          </a:ln>
        </p:spPr>
        <p:txBody>
          <a:bodyPr>
            <a:spAutoFit/>
          </a:bodyPr>
          <a:lstStyle/>
          <a:p>
            <a:endParaRPr lang="zh-CN" altLang="en-US"/>
          </a:p>
        </p:txBody>
      </p:sp>
      <p:grpSp>
        <p:nvGrpSpPr>
          <p:cNvPr id="2" name="Group 31"/>
          <p:cNvGrpSpPr>
            <a:grpSpLocks/>
          </p:cNvGrpSpPr>
          <p:nvPr/>
        </p:nvGrpSpPr>
        <p:grpSpPr bwMode="auto">
          <a:xfrm>
            <a:off x="827584" y="1275160"/>
            <a:ext cx="5617369" cy="3456384"/>
            <a:chOff x="198" y="1521"/>
            <a:chExt cx="4718" cy="2540"/>
          </a:xfrm>
        </p:grpSpPr>
        <p:sp>
          <p:nvSpPr>
            <p:cNvPr id="25638" name="Rectangle 32"/>
            <p:cNvSpPr>
              <a:spLocks noChangeArrowheads="1"/>
            </p:cNvSpPr>
            <p:nvPr/>
          </p:nvSpPr>
          <p:spPr bwMode="auto">
            <a:xfrm>
              <a:off x="4241" y="3702"/>
              <a:ext cx="675" cy="35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None/>
              </a:pPr>
              <a:r>
                <a:rPr lang="en-US" altLang="zh-CN" sz="1275">
                  <a:latin typeface="Verdana" pitchFamily="34" charset="0"/>
                </a:rPr>
                <a:t>0</a:t>
              </a:r>
            </a:p>
          </p:txBody>
        </p:sp>
        <p:sp>
          <p:nvSpPr>
            <p:cNvPr id="25639" name="Rectangle 33"/>
            <p:cNvSpPr>
              <a:spLocks noChangeArrowheads="1"/>
            </p:cNvSpPr>
            <p:nvPr/>
          </p:nvSpPr>
          <p:spPr bwMode="auto">
            <a:xfrm>
              <a:off x="3569" y="3702"/>
              <a:ext cx="672" cy="359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None/>
              </a:pPr>
              <a:endParaRPr lang="zh-CN" altLang="zh-CN" sz="1275">
                <a:latin typeface="Verdana" pitchFamily="34" charset="0"/>
              </a:endParaRPr>
            </a:p>
          </p:txBody>
        </p:sp>
        <p:sp>
          <p:nvSpPr>
            <p:cNvPr id="25640" name="Rectangle 34"/>
            <p:cNvSpPr>
              <a:spLocks noChangeArrowheads="1"/>
            </p:cNvSpPr>
            <p:nvPr/>
          </p:nvSpPr>
          <p:spPr bwMode="auto">
            <a:xfrm>
              <a:off x="2894" y="3702"/>
              <a:ext cx="675" cy="359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None/>
              </a:pPr>
              <a:endParaRPr lang="zh-CN" altLang="zh-CN" sz="1275">
                <a:latin typeface="Verdana" pitchFamily="34" charset="0"/>
              </a:endParaRPr>
            </a:p>
          </p:txBody>
        </p:sp>
        <p:sp>
          <p:nvSpPr>
            <p:cNvPr id="25641" name="Rectangle 35"/>
            <p:cNvSpPr>
              <a:spLocks noChangeArrowheads="1"/>
            </p:cNvSpPr>
            <p:nvPr/>
          </p:nvSpPr>
          <p:spPr bwMode="auto">
            <a:xfrm>
              <a:off x="2220" y="3702"/>
              <a:ext cx="674" cy="359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None/>
              </a:pPr>
              <a:endParaRPr lang="zh-CN" altLang="zh-CN" sz="1275">
                <a:latin typeface="Verdana" pitchFamily="34" charset="0"/>
              </a:endParaRPr>
            </a:p>
          </p:txBody>
        </p:sp>
        <p:sp>
          <p:nvSpPr>
            <p:cNvPr id="25642" name="Rectangle 36"/>
            <p:cNvSpPr>
              <a:spLocks noChangeArrowheads="1"/>
            </p:cNvSpPr>
            <p:nvPr/>
          </p:nvSpPr>
          <p:spPr bwMode="auto">
            <a:xfrm>
              <a:off x="1545" y="3702"/>
              <a:ext cx="675" cy="359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None/>
              </a:pPr>
              <a:endParaRPr lang="zh-CN" altLang="zh-CN" sz="1275">
                <a:latin typeface="Verdana" pitchFamily="34" charset="0"/>
              </a:endParaRPr>
            </a:p>
          </p:txBody>
        </p:sp>
        <p:sp>
          <p:nvSpPr>
            <p:cNvPr id="25643" name="Rectangle 37"/>
            <p:cNvSpPr>
              <a:spLocks noChangeArrowheads="1"/>
            </p:cNvSpPr>
            <p:nvPr/>
          </p:nvSpPr>
          <p:spPr bwMode="auto">
            <a:xfrm>
              <a:off x="873" y="3702"/>
              <a:ext cx="672" cy="359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None/>
              </a:pPr>
              <a:endParaRPr lang="zh-CN" altLang="zh-CN" sz="1275">
                <a:latin typeface="Verdana" pitchFamily="34" charset="0"/>
              </a:endParaRPr>
            </a:p>
          </p:txBody>
        </p:sp>
        <p:sp>
          <p:nvSpPr>
            <p:cNvPr id="25644" name="Rectangle 38"/>
            <p:cNvSpPr>
              <a:spLocks noChangeArrowheads="1"/>
            </p:cNvSpPr>
            <p:nvPr/>
          </p:nvSpPr>
          <p:spPr bwMode="auto">
            <a:xfrm>
              <a:off x="198" y="3702"/>
              <a:ext cx="675" cy="359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None/>
              </a:pPr>
              <a:r>
                <a:rPr lang="en-US" altLang="zh-CN" sz="1275">
                  <a:latin typeface="Verdana" pitchFamily="34" charset="0"/>
                </a:rPr>
                <a:t>6</a:t>
              </a:r>
            </a:p>
          </p:txBody>
        </p:sp>
        <p:sp>
          <p:nvSpPr>
            <p:cNvPr id="25645" name="Rectangle 39"/>
            <p:cNvSpPr>
              <a:spLocks noChangeArrowheads="1"/>
            </p:cNvSpPr>
            <p:nvPr/>
          </p:nvSpPr>
          <p:spPr bwMode="auto">
            <a:xfrm>
              <a:off x="3569" y="3338"/>
              <a:ext cx="672" cy="36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None/>
              </a:pPr>
              <a:r>
                <a:rPr lang="en-US" altLang="zh-CN" sz="1275">
                  <a:latin typeface="Verdana" pitchFamily="34" charset="0"/>
                </a:rPr>
                <a:t>0</a:t>
              </a:r>
            </a:p>
          </p:txBody>
        </p:sp>
        <p:sp>
          <p:nvSpPr>
            <p:cNvPr id="25646" name="Rectangle 40"/>
            <p:cNvSpPr>
              <a:spLocks noChangeArrowheads="1"/>
            </p:cNvSpPr>
            <p:nvPr/>
          </p:nvSpPr>
          <p:spPr bwMode="auto">
            <a:xfrm>
              <a:off x="2894" y="3338"/>
              <a:ext cx="675" cy="364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None/>
              </a:pPr>
              <a:endParaRPr lang="zh-CN" altLang="zh-CN" sz="1275">
                <a:latin typeface="Verdana" pitchFamily="34" charset="0"/>
              </a:endParaRPr>
            </a:p>
          </p:txBody>
        </p:sp>
        <p:sp>
          <p:nvSpPr>
            <p:cNvPr id="25647" name="Rectangle 41"/>
            <p:cNvSpPr>
              <a:spLocks noChangeArrowheads="1"/>
            </p:cNvSpPr>
            <p:nvPr/>
          </p:nvSpPr>
          <p:spPr bwMode="auto">
            <a:xfrm>
              <a:off x="2220" y="3338"/>
              <a:ext cx="674" cy="364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None/>
              </a:pPr>
              <a:endParaRPr lang="zh-CN" altLang="zh-CN" sz="1275">
                <a:latin typeface="Verdana" pitchFamily="34" charset="0"/>
              </a:endParaRPr>
            </a:p>
          </p:txBody>
        </p:sp>
        <p:sp>
          <p:nvSpPr>
            <p:cNvPr id="25648" name="Rectangle 42"/>
            <p:cNvSpPr>
              <a:spLocks noChangeArrowheads="1"/>
            </p:cNvSpPr>
            <p:nvPr/>
          </p:nvSpPr>
          <p:spPr bwMode="auto">
            <a:xfrm>
              <a:off x="1545" y="3338"/>
              <a:ext cx="675" cy="364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None/>
              </a:pPr>
              <a:endParaRPr lang="zh-CN" altLang="zh-CN" sz="1275">
                <a:latin typeface="Verdana" pitchFamily="34" charset="0"/>
              </a:endParaRPr>
            </a:p>
          </p:txBody>
        </p:sp>
        <p:sp>
          <p:nvSpPr>
            <p:cNvPr id="25649" name="Rectangle 43"/>
            <p:cNvSpPr>
              <a:spLocks noChangeArrowheads="1"/>
            </p:cNvSpPr>
            <p:nvPr/>
          </p:nvSpPr>
          <p:spPr bwMode="auto">
            <a:xfrm>
              <a:off x="873" y="3338"/>
              <a:ext cx="672" cy="364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None/>
              </a:pPr>
              <a:endParaRPr lang="zh-CN" altLang="zh-CN" sz="1275">
                <a:latin typeface="Verdana" pitchFamily="34" charset="0"/>
              </a:endParaRPr>
            </a:p>
          </p:txBody>
        </p:sp>
        <p:sp>
          <p:nvSpPr>
            <p:cNvPr id="25650" name="Rectangle 44"/>
            <p:cNvSpPr>
              <a:spLocks noChangeArrowheads="1"/>
            </p:cNvSpPr>
            <p:nvPr/>
          </p:nvSpPr>
          <p:spPr bwMode="auto">
            <a:xfrm>
              <a:off x="198" y="3338"/>
              <a:ext cx="675" cy="364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None/>
              </a:pPr>
              <a:r>
                <a:rPr lang="en-US" altLang="zh-CN" sz="1275">
                  <a:latin typeface="Verdana" pitchFamily="34" charset="0"/>
                </a:rPr>
                <a:t>5</a:t>
              </a:r>
            </a:p>
          </p:txBody>
        </p:sp>
        <p:sp>
          <p:nvSpPr>
            <p:cNvPr id="25651" name="Rectangle 45"/>
            <p:cNvSpPr>
              <a:spLocks noChangeArrowheads="1"/>
            </p:cNvSpPr>
            <p:nvPr/>
          </p:nvSpPr>
          <p:spPr bwMode="auto">
            <a:xfrm>
              <a:off x="2894" y="2975"/>
              <a:ext cx="675" cy="36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None/>
              </a:pPr>
              <a:r>
                <a:rPr lang="en-US" altLang="zh-CN" sz="1275">
                  <a:latin typeface="Verdana" pitchFamily="34" charset="0"/>
                </a:rPr>
                <a:t>0</a:t>
              </a:r>
            </a:p>
          </p:txBody>
        </p:sp>
        <p:sp>
          <p:nvSpPr>
            <p:cNvPr id="25652" name="Rectangle 46"/>
            <p:cNvSpPr>
              <a:spLocks noChangeArrowheads="1"/>
            </p:cNvSpPr>
            <p:nvPr/>
          </p:nvSpPr>
          <p:spPr bwMode="auto">
            <a:xfrm>
              <a:off x="2220" y="2975"/>
              <a:ext cx="674" cy="363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None/>
              </a:pPr>
              <a:endParaRPr lang="zh-CN" altLang="zh-CN" sz="1275">
                <a:latin typeface="Verdana" pitchFamily="34" charset="0"/>
              </a:endParaRPr>
            </a:p>
          </p:txBody>
        </p:sp>
        <p:sp>
          <p:nvSpPr>
            <p:cNvPr id="25653" name="Rectangle 47"/>
            <p:cNvSpPr>
              <a:spLocks noChangeArrowheads="1"/>
            </p:cNvSpPr>
            <p:nvPr/>
          </p:nvSpPr>
          <p:spPr bwMode="auto">
            <a:xfrm>
              <a:off x="1545" y="2975"/>
              <a:ext cx="675" cy="363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None/>
              </a:pPr>
              <a:endParaRPr lang="zh-CN" altLang="zh-CN" sz="1275">
                <a:latin typeface="Verdana" pitchFamily="34" charset="0"/>
              </a:endParaRPr>
            </a:p>
          </p:txBody>
        </p:sp>
        <p:sp>
          <p:nvSpPr>
            <p:cNvPr id="25654" name="Rectangle 48"/>
            <p:cNvSpPr>
              <a:spLocks noChangeArrowheads="1"/>
            </p:cNvSpPr>
            <p:nvPr/>
          </p:nvSpPr>
          <p:spPr bwMode="auto">
            <a:xfrm>
              <a:off x="873" y="2975"/>
              <a:ext cx="672" cy="363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None/>
              </a:pPr>
              <a:endParaRPr lang="zh-CN" altLang="zh-CN" sz="1275">
                <a:latin typeface="Verdana" pitchFamily="34" charset="0"/>
              </a:endParaRPr>
            </a:p>
          </p:txBody>
        </p:sp>
        <p:sp>
          <p:nvSpPr>
            <p:cNvPr id="25655" name="Rectangle 49"/>
            <p:cNvSpPr>
              <a:spLocks noChangeArrowheads="1"/>
            </p:cNvSpPr>
            <p:nvPr/>
          </p:nvSpPr>
          <p:spPr bwMode="auto">
            <a:xfrm>
              <a:off x="198" y="2975"/>
              <a:ext cx="675" cy="363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None/>
              </a:pPr>
              <a:r>
                <a:rPr lang="en-US" altLang="zh-CN" sz="1275">
                  <a:latin typeface="Verdana" pitchFamily="34" charset="0"/>
                </a:rPr>
                <a:t>4</a:t>
              </a:r>
            </a:p>
          </p:txBody>
        </p:sp>
        <p:sp>
          <p:nvSpPr>
            <p:cNvPr id="25656" name="Rectangle 50"/>
            <p:cNvSpPr>
              <a:spLocks noChangeArrowheads="1"/>
            </p:cNvSpPr>
            <p:nvPr/>
          </p:nvSpPr>
          <p:spPr bwMode="auto">
            <a:xfrm>
              <a:off x="2220" y="2611"/>
              <a:ext cx="674" cy="36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None/>
              </a:pPr>
              <a:r>
                <a:rPr lang="en-US" altLang="zh-CN" sz="1275">
                  <a:latin typeface="Verdana" pitchFamily="34" charset="0"/>
                </a:rPr>
                <a:t>0</a:t>
              </a:r>
            </a:p>
          </p:txBody>
        </p:sp>
        <p:sp>
          <p:nvSpPr>
            <p:cNvPr id="25657" name="Rectangle 51"/>
            <p:cNvSpPr>
              <a:spLocks noChangeArrowheads="1"/>
            </p:cNvSpPr>
            <p:nvPr/>
          </p:nvSpPr>
          <p:spPr bwMode="auto">
            <a:xfrm>
              <a:off x="1545" y="2611"/>
              <a:ext cx="675" cy="364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None/>
              </a:pPr>
              <a:endParaRPr lang="zh-CN" altLang="zh-CN" sz="1275">
                <a:latin typeface="Verdana" pitchFamily="34" charset="0"/>
              </a:endParaRPr>
            </a:p>
          </p:txBody>
        </p:sp>
        <p:sp>
          <p:nvSpPr>
            <p:cNvPr id="25658" name="Rectangle 52"/>
            <p:cNvSpPr>
              <a:spLocks noChangeArrowheads="1"/>
            </p:cNvSpPr>
            <p:nvPr/>
          </p:nvSpPr>
          <p:spPr bwMode="auto">
            <a:xfrm>
              <a:off x="873" y="2611"/>
              <a:ext cx="672" cy="364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None/>
              </a:pPr>
              <a:endParaRPr lang="zh-CN" altLang="zh-CN" sz="1275">
                <a:latin typeface="Verdana" pitchFamily="34" charset="0"/>
              </a:endParaRPr>
            </a:p>
          </p:txBody>
        </p:sp>
        <p:sp>
          <p:nvSpPr>
            <p:cNvPr id="25659" name="Rectangle 53"/>
            <p:cNvSpPr>
              <a:spLocks noChangeArrowheads="1"/>
            </p:cNvSpPr>
            <p:nvPr/>
          </p:nvSpPr>
          <p:spPr bwMode="auto">
            <a:xfrm>
              <a:off x="198" y="2611"/>
              <a:ext cx="675" cy="364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None/>
              </a:pPr>
              <a:r>
                <a:rPr lang="en-US" altLang="zh-CN" sz="1275">
                  <a:latin typeface="Verdana" pitchFamily="34" charset="0"/>
                </a:rPr>
                <a:t>3</a:t>
              </a:r>
            </a:p>
          </p:txBody>
        </p:sp>
        <p:sp>
          <p:nvSpPr>
            <p:cNvPr id="25660" name="Rectangle 54"/>
            <p:cNvSpPr>
              <a:spLocks noChangeArrowheads="1"/>
            </p:cNvSpPr>
            <p:nvPr/>
          </p:nvSpPr>
          <p:spPr bwMode="auto">
            <a:xfrm>
              <a:off x="1545" y="2248"/>
              <a:ext cx="675" cy="36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None/>
              </a:pPr>
              <a:r>
                <a:rPr lang="en-US" altLang="zh-CN" sz="1275">
                  <a:latin typeface="Verdana" pitchFamily="34" charset="0"/>
                </a:rPr>
                <a:t>0</a:t>
              </a:r>
            </a:p>
          </p:txBody>
        </p:sp>
        <p:sp>
          <p:nvSpPr>
            <p:cNvPr id="25661" name="Rectangle 55"/>
            <p:cNvSpPr>
              <a:spLocks noChangeArrowheads="1"/>
            </p:cNvSpPr>
            <p:nvPr/>
          </p:nvSpPr>
          <p:spPr bwMode="auto">
            <a:xfrm>
              <a:off x="873" y="2248"/>
              <a:ext cx="672" cy="363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None/>
              </a:pPr>
              <a:endParaRPr lang="zh-CN" altLang="zh-CN" sz="1275">
                <a:latin typeface="Verdana" pitchFamily="34" charset="0"/>
              </a:endParaRPr>
            </a:p>
          </p:txBody>
        </p:sp>
        <p:sp>
          <p:nvSpPr>
            <p:cNvPr id="25662" name="Rectangle 56"/>
            <p:cNvSpPr>
              <a:spLocks noChangeArrowheads="1"/>
            </p:cNvSpPr>
            <p:nvPr/>
          </p:nvSpPr>
          <p:spPr bwMode="auto">
            <a:xfrm>
              <a:off x="198" y="2248"/>
              <a:ext cx="675" cy="363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None/>
              </a:pPr>
              <a:r>
                <a:rPr lang="en-US" altLang="zh-CN" sz="1275">
                  <a:latin typeface="Verdana" pitchFamily="34" charset="0"/>
                </a:rPr>
                <a:t>2</a:t>
              </a:r>
            </a:p>
          </p:txBody>
        </p:sp>
        <p:sp>
          <p:nvSpPr>
            <p:cNvPr id="25663" name="Rectangle 57"/>
            <p:cNvSpPr>
              <a:spLocks noChangeArrowheads="1"/>
            </p:cNvSpPr>
            <p:nvPr/>
          </p:nvSpPr>
          <p:spPr bwMode="auto">
            <a:xfrm>
              <a:off x="873" y="1884"/>
              <a:ext cx="672" cy="36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None/>
              </a:pPr>
              <a:r>
                <a:rPr lang="en-US" altLang="zh-CN" sz="1275">
                  <a:latin typeface="Verdana" pitchFamily="34" charset="0"/>
                </a:rPr>
                <a:t>0</a:t>
              </a:r>
            </a:p>
          </p:txBody>
        </p:sp>
        <p:sp>
          <p:nvSpPr>
            <p:cNvPr id="25664" name="Rectangle 58"/>
            <p:cNvSpPr>
              <a:spLocks noChangeArrowheads="1"/>
            </p:cNvSpPr>
            <p:nvPr/>
          </p:nvSpPr>
          <p:spPr bwMode="auto">
            <a:xfrm>
              <a:off x="198" y="1884"/>
              <a:ext cx="675" cy="364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None/>
              </a:pPr>
              <a:r>
                <a:rPr lang="en-US" altLang="zh-CN" sz="1275">
                  <a:latin typeface="Verdana" pitchFamily="34" charset="0"/>
                </a:rPr>
                <a:t>1</a:t>
              </a:r>
            </a:p>
          </p:txBody>
        </p:sp>
        <p:sp>
          <p:nvSpPr>
            <p:cNvPr id="25665" name="Rectangle 59"/>
            <p:cNvSpPr>
              <a:spLocks noChangeArrowheads="1"/>
            </p:cNvSpPr>
            <p:nvPr/>
          </p:nvSpPr>
          <p:spPr bwMode="auto">
            <a:xfrm>
              <a:off x="4241" y="1521"/>
              <a:ext cx="675" cy="363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None/>
              </a:pPr>
              <a:r>
                <a:rPr lang="en-US" altLang="zh-CN" sz="1275">
                  <a:latin typeface="Verdana" pitchFamily="34" charset="0"/>
                </a:rPr>
                <a:t>6</a:t>
              </a:r>
            </a:p>
          </p:txBody>
        </p:sp>
        <p:sp>
          <p:nvSpPr>
            <p:cNvPr id="25666" name="Rectangle 60"/>
            <p:cNvSpPr>
              <a:spLocks noChangeArrowheads="1"/>
            </p:cNvSpPr>
            <p:nvPr/>
          </p:nvSpPr>
          <p:spPr bwMode="auto">
            <a:xfrm>
              <a:off x="3569" y="1521"/>
              <a:ext cx="672" cy="363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None/>
              </a:pPr>
              <a:r>
                <a:rPr lang="en-US" altLang="zh-CN" sz="1275">
                  <a:latin typeface="Verdana" pitchFamily="34" charset="0"/>
                </a:rPr>
                <a:t>5</a:t>
              </a:r>
            </a:p>
          </p:txBody>
        </p:sp>
        <p:sp>
          <p:nvSpPr>
            <p:cNvPr id="25667" name="Rectangle 61"/>
            <p:cNvSpPr>
              <a:spLocks noChangeArrowheads="1"/>
            </p:cNvSpPr>
            <p:nvPr/>
          </p:nvSpPr>
          <p:spPr bwMode="auto">
            <a:xfrm>
              <a:off x="2894" y="1521"/>
              <a:ext cx="675" cy="363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None/>
              </a:pPr>
              <a:r>
                <a:rPr lang="en-US" altLang="zh-CN" sz="1275" dirty="0">
                  <a:latin typeface="Verdana" pitchFamily="34" charset="0"/>
                </a:rPr>
                <a:t>4</a:t>
              </a:r>
            </a:p>
          </p:txBody>
        </p:sp>
        <p:sp>
          <p:nvSpPr>
            <p:cNvPr id="25668" name="Rectangle 62"/>
            <p:cNvSpPr>
              <a:spLocks noChangeArrowheads="1"/>
            </p:cNvSpPr>
            <p:nvPr/>
          </p:nvSpPr>
          <p:spPr bwMode="auto">
            <a:xfrm>
              <a:off x="2220" y="1521"/>
              <a:ext cx="674" cy="363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None/>
              </a:pPr>
              <a:r>
                <a:rPr lang="en-US" altLang="zh-CN" sz="1275">
                  <a:latin typeface="Verdana" pitchFamily="34" charset="0"/>
                </a:rPr>
                <a:t>3</a:t>
              </a:r>
            </a:p>
          </p:txBody>
        </p:sp>
        <p:sp>
          <p:nvSpPr>
            <p:cNvPr id="25669" name="Rectangle 63"/>
            <p:cNvSpPr>
              <a:spLocks noChangeArrowheads="1"/>
            </p:cNvSpPr>
            <p:nvPr/>
          </p:nvSpPr>
          <p:spPr bwMode="auto">
            <a:xfrm>
              <a:off x="1545" y="1521"/>
              <a:ext cx="675" cy="363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None/>
              </a:pPr>
              <a:r>
                <a:rPr lang="en-US" altLang="zh-CN" sz="1275">
                  <a:latin typeface="Verdana" pitchFamily="34" charset="0"/>
                </a:rPr>
                <a:t>2</a:t>
              </a:r>
            </a:p>
          </p:txBody>
        </p:sp>
        <p:sp>
          <p:nvSpPr>
            <p:cNvPr id="25670" name="Rectangle 64"/>
            <p:cNvSpPr>
              <a:spLocks noChangeArrowheads="1"/>
            </p:cNvSpPr>
            <p:nvPr/>
          </p:nvSpPr>
          <p:spPr bwMode="auto">
            <a:xfrm>
              <a:off x="873" y="1521"/>
              <a:ext cx="672" cy="363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None/>
              </a:pPr>
              <a:r>
                <a:rPr lang="en-US" altLang="zh-CN" sz="1275">
                  <a:latin typeface="Verdana" pitchFamily="34" charset="0"/>
                </a:rPr>
                <a:t>1</a:t>
              </a:r>
            </a:p>
          </p:txBody>
        </p:sp>
        <p:sp>
          <p:nvSpPr>
            <p:cNvPr id="25671" name="Rectangle 65"/>
            <p:cNvSpPr>
              <a:spLocks noChangeArrowheads="1"/>
            </p:cNvSpPr>
            <p:nvPr/>
          </p:nvSpPr>
          <p:spPr bwMode="auto">
            <a:xfrm>
              <a:off x="198" y="1521"/>
              <a:ext cx="675" cy="363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None/>
              </a:pPr>
              <a:endParaRPr lang="zh-CN" altLang="zh-CN" sz="1275">
                <a:latin typeface="Verdana" pitchFamily="34" charset="0"/>
              </a:endParaRPr>
            </a:p>
          </p:txBody>
        </p:sp>
        <p:sp>
          <p:nvSpPr>
            <p:cNvPr id="25672" name="Line 66"/>
            <p:cNvSpPr>
              <a:spLocks noChangeShapeType="1"/>
            </p:cNvSpPr>
            <p:nvPr/>
          </p:nvSpPr>
          <p:spPr bwMode="auto">
            <a:xfrm>
              <a:off x="1545" y="1884"/>
              <a:ext cx="0" cy="217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25673" name="Line 67"/>
            <p:cNvSpPr>
              <a:spLocks noChangeShapeType="1"/>
            </p:cNvSpPr>
            <p:nvPr/>
          </p:nvSpPr>
          <p:spPr bwMode="auto">
            <a:xfrm>
              <a:off x="2220" y="1884"/>
              <a:ext cx="0" cy="217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25674" name="Line 68"/>
            <p:cNvSpPr>
              <a:spLocks noChangeShapeType="1"/>
            </p:cNvSpPr>
            <p:nvPr/>
          </p:nvSpPr>
          <p:spPr bwMode="auto">
            <a:xfrm>
              <a:off x="2894" y="1884"/>
              <a:ext cx="0" cy="217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25675" name="Line 69"/>
            <p:cNvSpPr>
              <a:spLocks noChangeShapeType="1"/>
            </p:cNvSpPr>
            <p:nvPr/>
          </p:nvSpPr>
          <p:spPr bwMode="auto">
            <a:xfrm>
              <a:off x="3569" y="1884"/>
              <a:ext cx="0" cy="217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25676" name="Line 70"/>
            <p:cNvSpPr>
              <a:spLocks noChangeShapeType="1"/>
            </p:cNvSpPr>
            <p:nvPr/>
          </p:nvSpPr>
          <p:spPr bwMode="auto">
            <a:xfrm>
              <a:off x="4241" y="1884"/>
              <a:ext cx="0" cy="217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25677" name="Line 71"/>
            <p:cNvSpPr>
              <a:spLocks noChangeShapeType="1"/>
            </p:cNvSpPr>
            <p:nvPr/>
          </p:nvSpPr>
          <p:spPr bwMode="auto">
            <a:xfrm>
              <a:off x="4916" y="1884"/>
              <a:ext cx="0" cy="2177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25678" name="Line 72"/>
            <p:cNvSpPr>
              <a:spLocks noChangeShapeType="1"/>
            </p:cNvSpPr>
            <p:nvPr/>
          </p:nvSpPr>
          <p:spPr bwMode="auto">
            <a:xfrm>
              <a:off x="873" y="2248"/>
              <a:ext cx="4043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25679" name="Line 73"/>
            <p:cNvSpPr>
              <a:spLocks noChangeShapeType="1"/>
            </p:cNvSpPr>
            <p:nvPr/>
          </p:nvSpPr>
          <p:spPr bwMode="auto">
            <a:xfrm>
              <a:off x="873" y="2611"/>
              <a:ext cx="4043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25680" name="Line 74"/>
            <p:cNvSpPr>
              <a:spLocks noChangeShapeType="1"/>
            </p:cNvSpPr>
            <p:nvPr/>
          </p:nvSpPr>
          <p:spPr bwMode="auto">
            <a:xfrm>
              <a:off x="873" y="2975"/>
              <a:ext cx="4043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25681" name="Line 75"/>
            <p:cNvSpPr>
              <a:spLocks noChangeShapeType="1"/>
            </p:cNvSpPr>
            <p:nvPr/>
          </p:nvSpPr>
          <p:spPr bwMode="auto">
            <a:xfrm>
              <a:off x="873" y="3338"/>
              <a:ext cx="4043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25682" name="Line 76"/>
            <p:cNvSpPr>
              <a:spLocks noChangeShapeType="1"/>
            </p:cNvSpPr>
            <p:nvPr/>
          </p:nvSpPr>
          <p:spPr bwMode="auto">
            <a:xfrm>
              <a:off x="873" y="3702"/>
              <a:ext cx="4043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25683" name="Line 77"/>
            <p:cNvSpPr>
              <a:spLocks noChangeShapeType="1"/>
            </p:cNvSpPr>
            <p:nvPr/>
          </p:nvSpPr>
          <p:spPr bwMode="auto">
            <a:xfrm>
              <a:off x="873" y="4061"/>
              <a:ext cx="4043" cy="0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25684" name="Line 78"/>
            <p:cNvSpPr>
              <a:spLocks noChangeShapeType="1"/>
            </p:cNvSpPr>
            <p:nvPr/>
          </p:nvSpPr>
          <p:spPr bwMode="auto">
            <a:xfrm>
              <a:off x="873" y="1884"/>
              <a:ext cx="4043" cy="0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25685" name="Line 79"/>
            <p:cNvSpPr>
              <a:spLocks noChangeShapeType="1"/>
            </p:cNvSpPr>
            <p:nvPr/>
          </p:nvSpPr>
          <p:spPr bwMode="auto">
            <a:xfrm>
              <a:off x="873" y="1884"/>
              <a:ext cx="0" cy="2177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</p:grpSp>
      <p:sp>
        <p:nvSpPr>
          <p:cNvPr id="25632" name="Line 80"/>
          <p:cNvSpPr>
            <a:spLocks noChangeShapeType="1"/>
          </p:cNvSpPr>
          <p:nvPr/>
        </p:nvSpPr>
        <p:spPr bwMode="auto">
          <a:xfrm>
            <a:off x="6606877" y="1707357"/>
            <a:ext cx="0" cy="432197"/>
          </a:xfrm>
          <a:prstGeom prst="line">
            <a:avLst/>
          </a:prstGeom>
          <a:noFill/>
          <a:ln w="28575" cap="sq">
            <a:noFill/>
            <a:round/>
            <a:headEnd/>
            <a:tailEnd/>
          </a:ln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25633" name="Line 81"/>
          <p:cNvSpPr>
            <a:spLocks noChangeShapeType="1"/>
          </p:cNvSpPr>
          <p:nvPr/>
        </p:nvSpPr>
        <p:spPr bwMode="auto">
          <a:xfrm>
            <a:off x="1178818" y="4731544"/>
            <a:ext cx="803672" cy="0"/>
          </a:xfrm>
          <a:prstGeom prst="line">
            <a:avLst/>
          </a:prstGeom>
          <a:noFill/>
          <a:ln w="28575" cap="sq">
            <a:noFill/>
            <a:round/>
            <a:headEnd/>
            <a:tailEnd/>
          </a:ln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25635" name="Text Box 83"/>
          <p:cNvSpPr txBox="1">
            <a:spLocks noChangeArrowheads="1"/>
          </p:cNvSpPr>
          <p:nvPr/>
        </p:nvSpPr>
        <p:spPr bwMode="auto">
          <a:xfrm>
            <a:off x="932104" y="1329612"/>
            <a:ext cx="598242" cy="3693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b="1" dirty="0">
                <a:latin typeface="Courier New" pitchFamily="49" charset="0"/>
                <a:ea typeface="华文新魏" pitchFamily="2" charset="-122"/>
              </a:rPr>
              <a:t>i\j</a:t>
            </a:r>
          </a:p>
        </p:txBody>
      </p:sp>
      <p:sp>
        <p:nvSpPr>
          <p:cNvPr id="181332" name="Text Box 84"/>
          <p:cNvSpPr txBox="1">
            <a:spLocks noChangeArrowheads="1"/>
          </p:cNvSpPr>
          <p:nvPr/>
        </p:nvSpPr>
        <p:spPr bwMode="auto">
          <a:xfrm>
            <a:off x="6558536" y="3309168"/>
            <a:ext cx="1346844" cy="3693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zh-CN" altLang="en-US" b="1" dirty="0">
                <a:latin typeface="+mn-ea"/>
              </a:rPr>
              <a:t>最优解为：</a:t>
            </a:r>
          </a:p>
        </p:txBody>
      </p:sp>
      <p:sp>
        <p:nvSpPr>
          <p:cNvPr id="181334" name="Text Box 86"/>
          <p:cNvSpPr txBox="1">
            <a:spLocks noChangeArrowheads="1"/>
          </p:cNvSpPr>
          <p:nvPr/>
        </p:nvSpPr>
        <p:spPr bwMode="auto">
          <a:xfrm>
            <a:off x="6424712" y="3867894"/>
            <a:ext cx="2672526" cy="3693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b="1" dirty="0">
                <a:latin typeface="Courier New" pitchFamily="49" charset="0"/>
                <a:ea typeface="华文新魏" pitchFamily="2" charset="-122"/>
              </a:rPr>
              <a:t>(A</a:t>
            </a:r>
            <a:r>
              <a:rPr lang="en-US" altLang="zh-CN" b="1" baseline="-25000" dirty="0">
                <a:latin typeface="Courier New" pitchFamily="49" charset="0"/>
                <a:ea typeface="华文新魏" pitchFamily="2" charset="-122"/>
              </a:rPr>
              <a:t>1</a:t>
            </a:r>
            <a:r>
              <a:rPr lang="en-US" altLang="zh-CN" b="1" dirty="0">
                <a:latin typeface="Courier New" pitchFamily="49" charset="0"/>
                <a:ea typeface="华文新魏" pitchFamily="2" charset="-122"/>
              </a:rPr>
              <a:t>(A</a:t>
            </a:r>
            <a:r>
              <a:rPr lang="en-US" altLang="zh-CN" b="1" baseline="-25000" dirty="0">
                <a:latin typeface="Courier New" pitchFamily="49" charset="0"/>
                <a:ea typeface="华文新魏" pitchFamily="2" charset="-122"/>
              </a:rPr>
              <a:t>2</a:t>
            </a:r>
            <a:r>
              <a:rPr lang="en-US" altLang="zh-CN" b="1" dirty="0">
                <a:latin typeface="Courier New" pitchFamily="49" charset="0"/>
                <a:ea typeface="华文新魏" pitchFamily="2" charset="-122"/>
              </a:rPr>
              <a:t>A</a:t>
            </a:r>
            <a:r>
              <a:rPr lang="en-US" altLang="zh-CN" b="1" baseline="-25000" dirty="0">
                <a:latin typeface="Courier New" pitchFamily="49" charset="0"/>
                <a:ea typeface="华文新魏" pitchFamily="2" charset="-122"/>
              </a:rPr>
              <a:t>3</a:t>
            </a:r>
            <a:r>
              <a:rPr lang="en-US" altLang="zh-CN" b="1" dirty="0">
                <a:latin typeface="Courier New" pitchFamily="49" charset="0"/>
                <a:ea typeface="华文新魏" pitchFamily="2" charset="-122"/>
              </a:rPr>
              <a:t>))((A</a:t>
            </a:r>
            <a:r>
              <a:rPr lang="en-US" altLang="zh-CN" b="1" baseline="-25000" dirty="0">
                <a:latin typeface="Courier New" pitchFamily="49" charset="0"/>
                <a:ea typeface="华文新魏" pitchFamily="2" charset="-122"/>
              </a:rPr>
              <a:t>4</a:t>
            </a:r>
            <a:r>
              <a:rPr lang="en-US" altLang="zh-CN" b="1" dirty="0">
                <a:latin typeface="Courier New" pitchFamily="49" charset="0"/>
                <a:ea typeface="华文新魏" pitchFamily="2" charset="-122"/>
              </a:rPr>
              <a:t>A</a:t>
            </a:r>
            <a:r>
              <a:rPr lang="en-US" altLang="zh-CN" b="1" baseline="-25000" dirty="0">
                <a:latin typeface="Courier New" pitchFamily="49" charset="0"/>
                <a:ea typeface="华文新魏" pitchFamily="2" charset="-122"/>
              </a:rPr>
              <a:t>5</a:t>
            </a:r>
            <a:r>
              <a:rPr lang="en-US" altLang="zh-CN" b="1" dirty="0">
                <a:latin typeface="Courier New" pitchFamily="49" charset="0"/>
                <a:ea typeface="华文新魏" pitchFamily="2" charset="-122"/>
              </a:rPr>
              <a:t>)A</a:t>
            </a:r>
            <a:r>
              <a:rPr lang="en-US" altLang="zh-CN" b="1" baseline="-25000" dirty="0">
                <a:latin typeface="Courier New" pitchFamily="49" charset="0"/>
                <a:ea typeface="华文新魏" pitchFamily="2" charset="-122"/>
              </a:rPr>
              <a:t>6</a:t>
            </a:r>
            <a:r>
              <a:rPr lang="en-US" altLang="zh-CN" b="1" dirty="0">
                <a:latin typeface="Courier New" pitchFamily="49" charset="0"/>
                <a:ea typeface="华文新魏" pitchFamily="2" charset="-122"/>
              </a:rPr>
              <a:t>)</a:t>
            </a:r>
          </a:p>
        </p:txBody>
      </p:sp>
      <p:graphicFrame>
        <p:nvGraphicFramePr>
          <p:cNvPr id="86" name="Group 33"/>
          <p:cNvGraphicFramePr>
            <a:graphicFrameLocks noGrp="1"/>
          </p:cNvGraphicFramePr>
          <p:nvPr>
            <p:extLst/>
          </p:nvPr>
        </p:nvGraphicFramePr>
        <p:xfrm>
          <a:off x="1231022" y="560376"/>
          <a:ext cx="4800599" cy="607219"/>
        </p:xfrm>
        <a:graphic>
          <a:graphicData uri="http://schemas.openxmlformats.org/drawingml/2006/table">
            <a:tbl>
              <a:tblPr/>
              <a:tblGrid>
                <a:gridCol w="8120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08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818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69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1200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974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宋体" pitchFamily="2" charset="-122"/>
                        </a:rPr>
                        <a:t>A1</a:t>
                      </a:r>
                      <a:endParaRPr kumimoji="0" lang="en-US" altLang="zh-CN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ea typeface="宋体" pitchFamily="2" charset="-122"/>
                      </a:endParaRPr>
                    </a:p>
                  </a:txBody>
                  <a:tcPr marL="68580" marR="68580" marT="34317" marB="3431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宋体" pitchFamily="2" charset="-122"/>
                        </a:rPr>
                        <a:t>A2</a:t>
                      </a:r>
                      <a:endParaRPr kumimoji="0" lang="en-US" altLang="zh-CN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ea typeface="宋体" pitchFamily="2" charset="-122"/>
                      </a:endParaRPr>
                    </a:p>
                  </a:txBody>
                  <a:tcPr marL="68580" marR="68580" marT="34317" marB="343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宋体" pitchFamily="2" charset="-122"/>
                        </a:rPr>
                        <a:t>A3</a:t>
                      </a:r>
                      <a:endParaRPr kumimoji="0" lang="en-US" altLang="zh-CN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ea typeface="宋体" pitchFamily="2" charset="-122"/>
                      </a:endParaRPr>
                    </a:p>
                  </a:txBody>
                  <a:tcPr marL="68580" marR="68580" marT="34317" marB="343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宋体" pitchFamily="2" charset="-122"/>
                        </a:rPr>
                        <a:t>A4</a:t>
                      </a:r>
                      <a:endParaRPr kumimoji="0" lang="en-US" altLang="zh-CN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ea typeface="宋体" pitchFamily="2" charset="-122"/>
                      </a:endParaRPr>
                    </a:p>
                  </a:txBody>
                  <a:tcPr marL="68580" marR="68580" marT="34317" marB="343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宋体" pitchFamily="2" charset="-122"/>
                        </a:rPr>
                        <a:t>A5</a:t>
                      </a:r>
                      <a:endParaRPr kumimoji="0" lang="en-US" altLang="zh-CN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ea typeface="宋体" pitchFamily="2" charset="-122"/>
                      </a:endParaRPr>
                    </a:p>
                  </a:txBody>
                  <a:tcPr marL="68580" marR="68580" marT="34317" marB="343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宋体" pitchFamily="2" charset="-122"/>
                        </a:rPr>
                        <a:t>A6</a:t>
                      </a:r>
                      <a:endParaRPr kumimoji="0" lang="en-US" altLang="zh-CN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ea typeface="宋体" pitchFamily="2" charset="-122"/>
                      </a:endParaRPr>
                    </a:p>
                  </a:txBody>
                  <a:tcPr marL="68580" marR="68580" marT="34317" marB="343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980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宋体" pitchFamily="2" charset="-122"/>
                        </a:rPr>
                        <a:t>30</a:t>
                      </a:r>
                      <a:r>
                        <a:rPr kumimoji="0" lang="en-US" altLang="zh-CN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宋体" pitchFamily="2" charset="-122"/>
                          <a:sym typeface="Symbol" pitchFamily="18" charset="2"/>
                        </a:rPr>
                        <a:t>35</a:t>
                      </a:r>
                      <a:endParaRPr kumimoji="0" lang="en-US" altLang="zh-CN" sz="15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ea typeface="宋体" pitchFamily="2" charset="-122"/>
                      </a:endParaRPr>
                    </a:p>
                  </a:txBody>
                  <a:tcPr marL="68580" marR="68580" marT="34317" marB="3431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宋体" pitchFamily="2" charset="-122"/>
                        </a:rPr>
                        <a:t>35</a:t>
                      </a:r>
                      <a:r>
                        <a:rPr kumimoji="0" lang="en-US" altLang="zh-CN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宋体" pitchFamily="2" charset="-122"/>
                          <a:sym typeface="Symbol" pitchFamily="18" charset="2"/>
                        </a:rPr>
                        <a:t></a:t>
                      </a:r>
                      <a:r>
                        <a:rPr kumimoji="0" lang="en-US" altLang="zh-CN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宋体" pitchFamily="2" charset="-122"/>
                        </a:rPr>
                        <a:t>15</a:t>
                      </a:r>
                    </a:p>
                  </a:txBody>
                  <a:tcPr marL="68580" marR="68580" marT="34317" marB="343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宋体" pitchFamily="2" charset="-122"/>
                        </a:rPr>
                        <a:t>15</a:t>
                      </a:r>
                      <a:r>
                        <a:rPr kumimoji="0" lang="en-US" altLang="zh-CN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宋体" pitchFamily="2" charset="-122"/>
                          <a:sym typeface="Symbol" pitchFamily="18" charset="2"/>
                        </a:rPr>
                        <a:t></a:t>
                      </a:r>
                      <a:r>
                        <a:rPr kumimoji="0" lang="en-US" altLang="zh-CN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宋体" pitchFamily="2" charset="-122"/>
                        </a:rPr>
                        <a:t>5</a:t>
                      </a:r>
                    </a:p>
                  </a:txBody>
                  <a:tcPr marL="68580" marR="68580" marT="34317" marB="343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宋体" pitchFamily="2" charset="-122"/>
                        </a:rPr>
                        <a:t>5</a:t>
                      </a:r>
                      <a:r>
                        <a:rPr kumimoji="0" lang="en-US" altLang="zh-CN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宋体" pitchFamily="2" charset="-122"/>
                          <a:sym typeface="Symbol" pitchFamily="18" charset="2"/>
                        </a:rPr>
                        <a:t></a:t>
                      </a:r>
                      <a:r>
                        <a:rPr kumimoji="0" lang="en-US" altLang="zh-CN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宋体" pitchFamily="2" charset="-122"/>
                        </a:rPr>
                        <a:t>10</a:t>
                      </a:r>
                    </a:p>
                  </a:txBody>
                  <a:tcPr marL="68580" marR="68580" marT="34317" marB="343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宋体" pitchFamily="2" charset="-122"/>
                        </a:rPr>
                        <a:t>10</a:t>
                      </a:r>
                      <a:r>
                        <a:rPr kumimoji="0" lang="en-US" altLang="zh-CN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宋体" pitchFamily="2" charset="-122"/>
                          <a:sym typeface="Symbol" pitchFamily="18" charset="2"/>
                        </a:rPr>
                        <a:t></a:t>
                      </a:r>
                      <a:r>
                        <a:rPr kumimoji="0" lang="en-US" altLang="zh-CN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宋体" pitchFamily="2" charset="-122"/>
                        </a:rPr>
                        <a:t>20</a:t>
                      </a:r>
                    </a:p>
                  </a:txBody>
                  <a:tcPr marL="68580" marR="68580" marT="34317" marB="343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宋体" pitchFamily="2" charset="-122"/>
                        </a:rPr>
                        <a:t>20</a:t>
                      </a:r>
                      <a:r>
                        <a:rPr kumimoji="0" lang="en-US" altLang="zh-CN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宋体" pitchFamily="2" charset="-122"/>
                          <a:sym typeface="Symbol" pitchFamily="18" charset="2"/>
                        </a:rPr>
                        <a:t></a:t>
                      </a:r>
                      <a:r>
                        <a:rPr kumimoji="0" lang="en-US" altLang="zh-CN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宋体" pitchFamily="2" charset="-122"/>
                        </a:rPr>
                        <a:t>25</a:t>
                      </a:r>
                    </a:p>
                  </a:txBody>
                  <a:tcPr marL="68580" marR="68580" marT="34317" marB="343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7" name="Text Box 32"/>
          <p:cNvSpPr txBox="1">
            <a:spLocks noChangeArrowheads="1"/>
          </p:cNvSpPr>
          <p:nvPr/>
        </p:nvSpPr>
        <p:spPr bwMode="auto">
          <a:xfrm>
            <a:off x="1187624" y="141481"/>
            <a:ext cx="5086350" cy="276999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just" eaLnBrk="0" hangingPunct="0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实例：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计算矩阵连乘积 </a:t>
            </a:r>
            <a:r>
              <a:rPr lang="en-US" altLang="zh-CN" dirty="0"/>
              <a:t>A</a:t>
            </a:r>
            <a:r>
              <a:rPr lang="en-US" altLang="zh-CN" baseline="-25000" dirty="0"/>
              <a:t>1</a:t>
            </a:r>
            <a:r>
              <a:rPr lang="en-US" altLang="zh-CN" dirty="0"/>
              <a:t>A</a:t>
            </a:r>
            <a:r>
              <a:rPr lang="en-US" altLang="zh-CN" baseline="-25000" dirty="0"/>
              <a:t>2</a:t>
            </a:r>
            <a:r>
              <a:rPr lang="en-US" altLang="zh-CN" dirty="0"/>
              <a:t>A</a:t>
            </a:r>
            <a:r>
              <a:rPr lang="en-US" altLang="zh-CN" baseline="-25000" dirty="0"/>
              <a:t>3</a:t>
            </a:r>
            <a:r>
              <a:rPr lang="en-US" altLang="zh-CN" dirty="0"/>
              <a:t>A</a:t>
            </a:r>
            <a:r>
              <a:rPr lang="en-US" altLang="zh-CN" baseline="-25000" dirty="0"/>
              <a:t>4</a:t>
            </a:r>
            <a:r>
              <a:rPr lang="en-US" altLang="zh-CN" dirty="0"/>
              <a:t>A</a:t>
            </a:r>
            <a:r>
              <a:rPr lang="en-US" altLang="zh-CN" baseline="-25000" dirty="0"/>
              <a:t>5</a:t>
            </a:r>
            <a:r>
              <a:rPr lang="en-US" altLang="zh-CN" dirty="0"/>
              <a:t>A</a:t>
            </a:r>
            <a:r>
              <a:rPr lang="en-US" altLang="zh-CN" baseline="-25000" dirty="0"/>
              <a:t>6</a:t>
            </a:r>
            <a:r>
              <a:rPr lang="zh-CN" altLang="en-US" dirty="0"/>
              <a:t>，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维数为：</a:t>
            </a:r>
          </a:p>
        </p:txBody>
      </p:sp>
      <p:sp>
        <p:nvSpPr>
          <p:cNvPr id="88" name="Text Box 86">
            <a:extLst>
              <a:ext uri="{FF2B5EF4-FFF2-40B4-BE49-F238E27FC236}">
                <a16:creationId xmlns:a16="http://schemas.microsoft.com/office/drawing/2014/main" id="{A4F81105-4660-AE42-B527-07B41EE28F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44208" y="1508538"/>
            <a:ext cx="2121093" cy="3693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b="1" dirty="0">
                <a:solidFill>
                  <a:srgbClr val="F77A2D"/>
                </a:solidFill>
                <a:latin typeface="Courier New" pitchFamily="49" charset="0"/>
                <a:ea typeface="华文新魏" pitchFamily="2" charset="-122"/>
              </a:rPr>
              <a:t>(A</a:t>
            </a:r>
            <a:r>
              <a:rPr lang="en-US" altLang="zh-CN" b="1" baseline="-25000" dirty="0">
                <a:solidFill>
                  <a:srgbClr val="F77A2D"/>
                </a:solidFill>
                <a:latin typeface="Courier New" pitchFamily="49" charset="0"/>
                <a:ea typeface="华文新魏" pitchFamily="2" charset="-122"/>
              </a:rPr>
              <a:t>1</a:t>
            </a:r>
            <a:r>
              <a:rPr lang="en-US" altLang="zh-CN" b="1" dirty="0">
                <a:solidFill>
                  <a:srgbClr val="F77A2D"/>
                </a:solidFill>
                <a:latin typeface="Courier New" pitchFamily="49" charset="0"/>
                <a:ea typeface="华文新魏" pitchFamily="2" charset="-122"/>
              </a:rPr>
              <a:t>A</a:t>
            </a:r>
            <a:r>
              <a:rPr lang="en-US" altLang="zh-CN" b="1" baseline="-25000" dirty="0">
                <a:solidFill>
                  <a:srgbClr val="F77A2D"/>
                </a:solidFill>
                <a:latin typeface="Courier New" pitchFamily="49" charset="0"/>
                <a:ea typeface="华文新魏" pitchFamily="2" charset="-122"/>
              </a:rPr>
              <a:t>2</a:t>
            </a:r>
            <a:r>
              <a:rPr lang="en-US" altLang="zh-CN" b="1" dirty="0">
                <a:solidFill>
                  <a:srgbClr val="F77A2D"/>
                </a:solidFill>
                <a:latin typeface="Courier New" pitchFamily="49" charset="0"/>
                <a:ea typeface="华文新魏" pitchFamily="2" charset="-122"/>
              </a:rPr>
              <a:t>A</a:t>
            </a:r>
            <a:r>
              <a:rPr lang="en-US" altLang="zh-CN" b="1" baseline="-25000" dirty="0">
                <a:solidFill>
                  <a:srgbClr val="F77A2D"/>
                </a:solidFill>
                <a:latin typeface="Courier New" pitchFamily="49" charset="0"/>
                <a:ea typeface="华文新魏" pitchFamily="2" charset="-122"/>
              </a:rPr>
              <a:t>3</a:t>
            </a:r>
            <a:r>
              <a:rPr lang="en-US" altLang="zh-CN" b="1" dirty="0">
                <a:solidFill>
                  <a:srgbClr val="F77A2D"/>
                </a:solidFill>
                <a:latin typeface="Courier New" pitchFamily="49" charset="0"/>
                <a:ea typeface="华文新魏" pitchFamily="2" charset="-122"/>
              </a:rPr>
              <a:t>)(A</a:t>
            </a:r>
            <a:r>
              <a:rPr lang="en-US" altLang="zh-CN" b="1" baseline="-25000" dirty="0">
                <a:solidFill>
                  <a:srgbClr val="F77A2D"/>
                </a:solidFill>
                <a:latin typeface="Courier New" pitchFamily="49" charset="0"/>
                <a:ea typeface="华文新魏" pitchFamily="2" charset="-122"/>
              </a:rPr>
              <a:t>4</a:t>
            </a:r>
            <a:r>
              <a:rPr lang="en-US" altLang="zh-CN" b="1" dirty="0">
                <a:solidFill>
                  <a:srgbClr val="F77A2D"/>
                </a:solidFill>
                <a:latin typeface="Courier New" pitchFamily="49" charset="0"/>
                <a:ea typeface="华文新魏" pitchFamily="2" charset="-122"/>
              </a:rPr>
              <a:t>A</a:t>
            </a:r>
            <a:r>
              <a:rPr lang="en-US" altLang="zh-CN" b="1" baseline="-25000" dirty="0">
                <a:solidFill>
                  <a:srgbClr val="F77A2D"/>
                </a:solidFill>
                <a:latin typeface="Courier New" pitchFamily="49" charset="0"/>
                <a:ea typeface="华文新魏" pitchFamily="2" charset="-122"/>
              </a:rPr>
              <a:t>5</a:t>
            </a:r>
            <a:r>
              <a:rPr lang="en-US" altLang="zh-CN" b="1" dirty="0">
                <a:solidFill>
                  <a:srgbClr val="F77A2D"/>
                </a:solidFill>
                <a:latin typeface="Courier New" pitchFamily="49" charset="0"/>
                <a:ea typeface="华文新魏" pitchFamily="2" charset="-122"/>
              </a:rPr>
              <a:t>A</a:t>
            </a:r>
            <a:r>
              <a:rPr lang="en-US" altLang="zh-CN" b="1" baseline="-25000" dirty="0">
                <a:solidFill>
                  <a:srgbClr val="F77A2D"/>
                </a:solidFill>
                <a:latin typeface="Courier New" pitchFamily="49" charset="0"/>
                <a:ea typeface="华文新魏" pitchFamily="2" charset="-122"/>
              </a:rPr>
              <a:t>6</a:t>
            </a:r>
            <a:r>
              <a:rPr lang="en-US" altLang="zh-CN" b="1" dirty="0">
                <a:solidFill>
                  <a:srgbClr val="F77A2D"/>
                </a:solidFill>
                <a:latin typeface="Courier New" pitchFamily="49" charset="0"/>
                <a:ea typeface="华文新魏" pitchFamily="2" charset="-122"/>
              </a:rPr>
              <a:t>)</a:t>
            </a:r>
          </a:p>
        </p:txBody>
      </p:sp>
      <p:sp>
        <p:nvSpPr>
          <p:cNvPr id="90" name="Text Box 86">
            <a:extLst>
              <a:ext uri="{FF2B5EF4-FFF2-40B4-BE49-F238E27FC236}">
                <a16:creationId xmlns:a16="http://schemas.microsoft.com/office/drawing/2014/main" id="{AE7F6FF8-F56B-C444-B854-D580E36D93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44208" y="2107201"/>
            <a:ext cx="2396810" cy="3693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b="1" dirty="0">
                <a:solidFill>
                  <a:srgbClr val="F77A2D"/>
                </a:solidFill>
                <a:latin typeface="Courier New" pitchFamily="49" charset="0"/>
                <a:ea typeface="华文新魏" pitchFamily="2" charset="-122"/>
              </a:rPr>
              <a:t>(A</a:t>
            </a:r>
            <a:r>
              <a:rPr lang="en-US" altLang="zh-CN" b="1" baseline="-25000" dirty="0">
                <a:solidFill>
                  <a:srgbClr val="F77A2D"/>
                </a:solidFill>
                <a:latin typeface="Courier New" pitchFamily="49" charset="0"/>
                <a:ea typeface="华文新魏" pitchFamily="2" charset="-122"/>
              </a:rPr>
              <a:t>1</a:t>
            </a:r>
            <a:r>
              <a:rPr lang="en-US" altLang="zh-CN" b="1" dirty="0">
                <a:solidFill>
                  <a:srgbClr val="F77A2D"/>
                </a:solidFill>
                <a:latin typeface="Courier New" pitchFamily="49" charset="0"/>
                <a:ea typeface="华文新魏" pitchFamily="2" charset="-122"/>
              </a:rPr>
              <a:t>(A</a:t>
            </a:r>
            <a:r>
              <a:rPr lang="en-US" altLang="zh-CN" b="1" baseline="-25000" dirty="0">
                <a:solidFill>
                  <a:srgbClr val="F77A2D"/>
                </a:solidFill>
                <a:latin typeface="Courier New" pitchFamily="49" charset="0"/>
                <a:ea typeface="华文新魏" pitchFamily="2" charset="-122"/>
              </a:rPr>
              <a:t>2</a:t>
            </a:r>
            <a:r>
              <a:rPr lang="en-US" altLang="zh-CN" b="1" dirty="0">
                <a:solidFill>
                  <a:srgbClr val="F77A2D"/>
                </a:solidFill>
                <a:latin typeface="Courier New" pitchFamily="49" charset="0"/>
                <a:ea typeface="华文新魏" pitchFamily="2" charset="-122"/>
              </a:rPr>
              <a:t>A</a:t>
            </a:r>
            <a:r>
              <a:rPr lang="en-US" altLang="zh-CN" b="1" baseline="-25000" dirty="0">
                <a:solidFill>
                  <a:srgbClr val="F77A2D"/>
                </a:solidFill>
                <a:latin typeface="Courier New" pitchFamily="49" charset="0"/>
                <a:ea typeface="华文新魏" pitchFamily="2" charset="-122"/>
              </a:rPr>
              <a:t>3</a:t>
            </a:r>
            <a:r>
              <a:rPr lang="en-US" altLang="zh-CN" b="1" dirty="0">
                <a:solidFill>
                  <a:srgbClr val="F77A2D"/>
                </a:solidFill>
                <a:latin typeface="Courier New" pitchFamily="49" charset="0"/>
                <a:ea typeface="华文新魏" pitchFamily="2" charset="-122"/>
              </a:rPr>
              <a:t>))</a:t>
            </a:r>
            <a:r>
              <a:rPr lang="en-US" altLang="zh-CN" b="1" dirty="0">
                <a:latin typeface="Courier New" pitchFamily="49" charset="0"/>
                <a:ea typeface="华文新魏" pitchFamily="2" charset="-122"/>
              </a:rPr>
              <a:t>(A</a:t>
            </a:r>
            <a:r>
              <a:rPr lang="en-US" altLang="zh-CN" b="1" baseline="-25000" dirty="0">
                <a:latin typeface="Courier New" pitchFamily="49" charset="0"/>
                <a:ea typeface="华文新魏" pitchFamily="2" charset="-122"/>
              </a:rPr>
              <a:t>4</a:t>
            </a:r>
            <a:r>
              <a:rPr lang="en-US" altLang="zh-CN" b="1" dirty="0">
                <a:latin typeface="Courier New" pitchFamily="49" charset="0"/>
                <a:ea typeface="华文新魏" pitchFamily="2" charset="-122"/>
              </a:rPr>
              <a:t>A</a:t>
            </a:r>
            <a:r>
              <a:rPr lang="en-US" altLang="zh-CN" b="1" baseline="-25000" dirty="0">
                <a:latin typeface="Courier New" pitchFamily="49" charset="0"/>
                <a:ea typeface="华文新魏" pitchFamily="2" charset="-122"/>
              </a:rPr>
              <a:t>5</a:t>
            </a:r>
            <a:r>
              <a:rPr lang="en-US" altLang="zh-CN" b="1" dirty="0">
                <a:latin typeface="Courier New" pitchFamily="49" charset="0"/>
                <a:ea typeface="华文新魏" pitchFamily="2" charset="-122"/>
              </a:rPr>
              <a:t>A</a:t>
            </a:r>
            <a:r>
              <a:rPr lang="en-US" altLang="zh-CN" b="1" baseline="-25000" dirty="0">
                <a:latin typeface="Courier New" pitchFamily="49" charset="0"/>
                <a:ea typeface="华文新魏" pitchFamily="2" charset="-122"/>
              </a:rPr>
              <a:t>6</a:t>
            </a:r>
            <a:r>
              <a:rPr lang="en-US" altLang="zh-CN" b="1" dirty="0">
                <a:latin typeface="Courier New" pitchFamily="49" charset="0"/>
                <a:ea typeface="华文新魏" pitchFamily="2" charset="-122"/>
              </a:rPr>
              <a:t>)</a:t>
            </a:r>
          </a:p>
        </p:txBody>
      </p:sp>
      <p:sp>
        <p:nvSpPr>
          <p:cNvPr id="92" name="Text Box 86">
            <a:extLst>
              <a:ext uri="{FF2B5EF4-FFF2-40B4-BE49-F238E27FC236}">
                <a16:creationId xmlns:a16="http://schemas.microsoft.com/office/drawing/2014/main" id="{2A6AAB5B-4C54-B244-A35E-F72EC3822C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44208" y="2734190"/>
            <a:ext cx="2672526" cy="3693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b="1" dirty="0">
                <a:latin typeface="Courier New" pitchFamily="49" charset="0"/>
                <a:ea typeface="华文新魏" pitchFamily="2" charset="-122"/>
              </a:rPr>
              <a:t>(A</a:t>
            </a:r>
            <a:r>
              <a:rPr lang="en-US" altLang="zh-CN" b="1" baseline="-25000" dirty="0">
                <a:latin typeface="Courier New" pitchFamily="49" charset="0"/>
                <a:ea typeface="华文新魏" pitchFamily="2" charset="-122"/>
              </a:rPr>
              <a:t>1</a:t>
            </a:r>
            <a:r>
              <a:rPr lang="en-US" altLang="zh-CN" b="1" dirty="0">
                <a:latin typeface="Courier New" pitchFamily="49" charset="0"/>
                <a:ea typeface="华文新魏" pitchFamily="2" charset="-122"/>
              </a:rPr>
              <a:t>(A</a:t>
            </a:r>
            <a:r>
              <a:rPr lang="en-US" altLang="zh-CN" b="1" baseline="-25000" dirty="0">
                <a:latin typeface="Courier New" pitchFamily="49" charset="0"/>
                <a:ea typeface="华文新魏" pitchFamily="2" charset="-122"/>
              </a:rPr>
              <a:t>2</a:t>
            </a:r>
            <a:r>
              <a:rPr lang="en-US" altLang="zh-CN" b="1" dirty="0">
                <a:latin typeface="Courier New" pitchFamily="49" charset="0"/>
                <a:ea typeface="华文新魏" pitchFamily="2" charset="-122"/>
              </a:rPr>
              <a:t>A</a:t>
            </a:r>
            <a:r>
              <a:rPr lang="en-US" altLang="zh-CN" b="1" baseline="-25000" dirty="0">
                <a:latin typeface="Courier New" pitchFamily="49" charset="0"/>
                <a:ea typeface="华文新魏" pitchFamily="2" charset="-122"/>
              </a:rPr>
              <a:t>3</a:t>
            </a:r>
            <a:r>
              <a:rPr lang="en-US" altLang="zh-CN" b="1" dirty="0">
                <a:latin typeface="Courier New" pitchFamily="49" charset="0"/>
                <a:ea typeface="华文新魏" pitchFamily="2" charset="-122"/>
              </a:rPr>
              <a:t>))</a:t>
            </a:r>
            <a:r>
              <a:rPr lang="en-US" altLang="zh-CN" b="1" dirty="0">
                <a:solidFill>
                  <a:srgbClr val="F77A2D"/>
                </a:solidFill>
                <a:latin typeface="Courier New" pitchFamily="49" charset="0"/>
                <a:ea typeface="华文新魏" pitchFamily="2" charset="-122"/>
              </a:rPr>
              <a:t>((A</a:t>
            </a:r>
            <a:r>
              <a:rPr lang="en-US" altLang="zh-CN" b="1" baseline="-25000" dirty="0">
                <a:solidFill>
                  <a:srgbClr val="F77A2D"/>
                </a:solidFill>
                <a:latin typeface="Courier New" pitchFamily="49" charset="0"/>
                <a:ea typeface="华文新魏" pitchFamily="2" charset="-122"/>
              </a:rPr>
              <a:t>4</a:t>
            </a:r>
            <a:r>
              <a:rPr lang="en-US" altLang="zh-CN" b="1" dirty="0">
                <a:solidFill>
                  <a:srgbClr val="F77A2D"/>
                </a:solidFill>
                <a:latin typeface="Courier New" pitchFamily="49" charset="0"/>
                <a:ea typeface="华文新魏" pitchFamily="2" charset="-122"/>
              </a:rPr>
              <a:t>A</a:t>
            </a:r>
            <a:r>
              <a:rPr lang="en-US" altLang="zh-CN" b="1" baseline="-25000" dirty="0">
                <a:solidFill>
                  <a:srgbClr val="F77A2D"/>
                </a:solidFill>
                <a:latin typeface="Courier New" pitchFamily="49" charset="0"/>
                <a:ea typeface="华文新魏" pitchFamily="2" charset="-122"/>
              </a:rPr>
              <a:t>5</a:t>
            </a:r>
            <a:r>
              <a:rPr lang="en-US" altLang="zh-CN" b="1" dirty="0">
                <a:solidFill>
                  <a:srgbClr val="F77A2D"/>
                </a:solidFill>
                <a:latin typeface="Courier New" pitchFamily="49" charset="0"/>
                <a:ea typeface="华文新魏" pitchFamily="2" charset="-122"/>
              </a:rPr>
              <a:t>)A</a:t>
            </a:r>
            <a:r>
              <a:rPr lang="en-US" altLang="zh-CN" b="1" baseline="-25000" dirty="0">
                <a:solidFill>
                  <a:srgbClr val="F77A2D"/>
                </a:solidFill>
                <a:latin typeface="Courier New" pitchFamily="49" charset="0"/>
                <a:ea typeface="华文新魏" pitchFamily="2" charset="-122"/>
              </a:rPr>
              <a:t>6</a:t>
            </a:r>
            <a:r>
              <a:rPr lang="en-US" altLang="zh-CN" b="1" dirty="0">
                <a:solidFill>
                  <a:srgbClr val="F77A2D"/>
                </a:solidFill>
                <a:latin typeface="Courier New" pitchFamily="49" charset="0"/>
                <a:ea typeface="华文新魏" pitchFamily="2" charset="-122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856797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1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withGroup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1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withGroup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1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withGroup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1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withGroup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1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1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withGroup">
                            <p:stCondLst>
                              <p:cond delay="50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1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withGroup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1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withGroup">
                            <p:stCondLst>
                              <p:cond delay="150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1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1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withGroup">
                            <p:stCondLst>
                              <p:cond delay="500"/>
                            </p:stCondLst>
                            <p:childTnLst>
                              <p:par>
                                <p:cTn id="3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1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 nodeType="withGroup">
                            <p:stCondLst>
                              <p:cond delay="1000"/>
                            </p:stCondLst>
                            <p:childTnLst>
                              <p:par>
                                <p:cTn id="4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1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1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 nodeType="withGroup">
                            <p:stCondLst>
                              <p:cond delay="500"/>
                            </p:stCondLst>
                            <p:childTnLst>
                              <p:par>
                                <p:cTn id="4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1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1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1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1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1250" grpId="0" autoUpdateAnimBg="0"/>
      <p:bldP spid="181251" grpId="0" autoUpdateAnimBg="0"/>
      <p:bldP spid="181252" grpId="0" autoUpdateAnimBg="0"/>
      <p:bldP spid="181253" grpId="0" autoUpdateAnimBg="0"/>
      <p:bldP spid="181254" grpId="0" autoUpdateAnimBg="0"/>
      <p:bldP spid="181255" grpId="0" autoUpdateAnimBg="0"/>
      <p:bldP spid="181256" grpId="0" autoUpdateAnimBg="0"/>
      <p:bldP spid="181257" grpId="0" autoUpdateAnimBg="0"/>
      <p:bldP spid="181258" grpId="0" autoUpdateAnimBg="0"/>
      <p:bldP spid="181259" grpId="0" autoUpdateAnimBg="0"/>
      <p:bldP spid="181260" grpId="0" autoUpdateAnimBg="0"/>
      <p:bldP spid="181261" grpId="0" autoUpdateAnimBg="0"/>
      <p:bldP spid="181262" grpId="0" autoUpdateAnimBg="0"/>
      <p:bldP spid="181263" grpId="0" autoUpdateAnimBg="0"/>
      <p:bldP spid="181264" grpId="0" autoUpdateAnimBg="0"/>
      <p:bldP spid="181332" grpId="0" animBg="1" autoUpdateAnimBg="0"/>
      <p:bldP spid="181334" grpId="0" autoUpdateAnimBg="0"/>
      <p:bldP spid="88" grpId="0" autoUpdateAnimBg="0"/>
      <p:bldP spid="90" grpId="0" autoUpdateAnimBg="0"/>
      <p:bldP spid="92" grpId="0" autoUpdateAnimBg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44920" y="51470"/>
            <a:ext cx="748923" cy="3631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80000"/>
              </a:lnSpc>
            </a:pPr>
            <a:r>
              <a:rPr lang="zh-CN" altLang="en-US" sz="22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引子</a:t>
            </a:r>
          </a:p>
        </p:txBody>
      </p:sp>
      <p:graphicFrame>
        <p:nvGraphicFramePr>
          <p:cNvPr id="4" name="对象 2"/>
          <p:cNvGraphicFramePr>
            <a:graphicFrameLocks noChangeAspect="1"/>
          </p:cNvGraphicFramePr>
          <p:nvPr>
            <p:extLst/>
          </p:nvPr>
        </p:nvGraphicFramePr>
        <p:xfrm>
          <a:off x="625475" y="833983"/>
          <a:ext cx="4594225" cy="874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8" name="Equation" r:id="rId3" imgW="2400300" imgH="457200" progId="Equation.DSMT4">
                  <p:embed/>
                </p:oleObj>
              </mc:Choice>
              <mc:Fallback>
                <p:oleObj name="Equation" r:id="rId3" imgW="2400300" imgH="457200" progId="Equation.DSMT4">
                  <p:embed/>
                  <p:pic>
                    <p:nvPicPr>
                      <p:cNvPr id="4" name="对象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5475" y="833983"/>
                        <a:ext cx="4594225" cy="8747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611188" y="2166705"/>
            <a:ext cx="5976937" cy="2677656"/>
          </a:xfrm>
          <a:prstGeom prst="rect">
            <a:avLst/>
          </a:prstGeom>
          <a:solidFill>
            <a:srgbClr val="CBEAFD"/>
          </a:solidFill>
          <a:ln>
            <a:noFill/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>
            <a:spAutoFit/>
          </a:bodyPr>
          <a:lstStyle>
            <a:lvl1pPr eaLnBrk="0" hangingPunct="0">
              <a:tabLst>
                <a:tab pos="571500" algn="l"/>
                <a:tab pos="1144588" algn="l"/>
              </a:tabLst>
              <a:defRPr sz="3200">
                <a:solidFill>
                  <a:schemeClr val="tx1"/>
                </a:solidFill>
                <a:latin typeface="Arial Rounded MT Bold" pitchFamily="34" charset="0"/>
                <a:ea typeface="宋体" pitchFamily="2" charset="-122"/>
              </a:defRPr>
            </a:lvl1pPr>
            <a:lvl2pPr marL="742950" indent="-285750" eaLnBrk="0" hangingPunct="0">
              <a:tabLst>
                <a:tab pos="571500" algn="l"/>
                <a:tab pos="1144588" algn="l"/>
              </a:tabLst>
              <a:defRPr sz="3200">
                <a:solidFill>
                  <a:schemeClr val="tx1"/>
                </a:solidFill>
                <a:latin typeface="Arial Rounded MT Bold" pitchFamily="34" charset="0"/>
                <a:ea typeface="宋体" pitchFamily="2" charset="-122"/>
              </a:defRPr>
            </a:lvl2pPr>
            <a:lvl3pPr marL="1143000" indent="-228600" eaLnBrk="0" hangingPunct="0">
              <a:tabLst>
                <a:tab pos="571500" algn="l"/>
                <a:tab pos="1144588" algn="l"/>
              </a:tabLst>
              <a:defRPr sz="3200">
                <a:solidFill>
                  <a:schemeClr val="tx1"/>
                </a:solidFill>
                <a:latin typeface="Arial Rounded MT Bold" pitchFamily="34" charset="0"/>
                <a:ea typeface="宋体" pitchFamily="2" charset="-122"/>
              </a:defRPr>
            </a:lvl3pPr>
            <a:lvl4pPr marL="1600200" indent="-228600" eaLnBrk="0" hangingPunct="0">
              <a:tabLst>
                <a:tab pos="571500" algn="l"/>
                <a:tab pos="1144588" algn="l"/>
              </a:tabLst>
              <a:defRPr sz="3200">
                <a:solidFill>
                  <a:schemeClr val="tx1"/>
                </a:solidFill>
                <a:latin typeface="Arial Rounded MT Bold" pitchFamily="34" charset="0"/>
                <a:ea typeface="宋体" pitchFamily="2" charset="-122"/>
              </a:defRPr>
            </a:lvl4pPr>
            <a:lvl5pPr marL="2057400" indent="-228600" eaLnBrk="0" hangingPunct="0">
              <a:tabLst>
                <a:tab pos="571500" algn="l"/>
                <a:tab pos="1144588" algn="l"/>
              </a:tabLst>
              <a:defRPr sz="3200">
                <a:solidFill>
                  <a:schemeClr val="tx1"/>
                </a:solidFill>
                <a:latin typeface="Arial Rounded MT Bold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71500" algn="l"/>
                <a:tab pos="1144588" algn="l"/>
              </a:tabLst>
              <a:defRPr sz="3200">
                <a:solidFill>
                  <a:schemeClr val="tx1"/>
                </a:solidFill>
                <a:latin typeface="Arial Rounded MT Bold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71500" algn="l"/>
                <a:tab pos="1144588" algn="l"/>
              </a:tabLst>
              <a:defRPr sz="3200">
                <a:solidFill>
                  <a:schemeClr val="tx1"/>
                </a:solidFill>
                <a:latin typeface="Arial Rounded MT Bold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71500" algn="l"/>
                <a:tab pos="1144588" algn="l"/>
              </a:tabLst>
              <a:defRPr sz="3200">
                <a:solidFill>
                  <a:schemeClr val="tx1"/>
                </a:solidFill>
                <a:latin typeface="Arial Rounded MT Bold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71500" algn="l"/>
                <a:tab pos="1144588" algn="l"/>
              </a:tabLst>
              <a:defRPr sz="3200">
                <a:solidFill>
                  <a:schemeClr val="tx1"/>
                </a:solidFill>
                <a:latin typeface="Arial Rounded MT Bold" pitchFamily="34" charset="0"/>
                <a:ea typeface="宋体" pitchFamily="2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endParaRPr lang="en-GB" altLang="zh-CN" sz="1600" i="1" dirty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GB" altLang="zh-CN" sz="1600" i="1" dirty="0" err="1">
                <a:latin typeface="微软雅黑" pitchFamily="34" charset="-122"/>
                <a:ea typeface="微软雅黑" pitchFamily="34" charset="-122"/>
              </a:rPr>
              <a:t>int</a:t>
            </a:r>
            <a:r>
              <a:rPr lang="en-GB" altLang="zh-CN" sz="1600" i="1" dirty="0">
                <a:latin typeface="微软雅黑" pitchFamily="34" charset="-122"/>
                <a:ea typeface="微软雅黑" pitchFamily="34" charset="-122"/>
              </a:rPr>
              <a:t> fib </a:t>
            </a:r>
            <a:r>
              <a:rPr lang="en-GB" altLang="zh-CN" sz="1600" dirty="0">
                <a:latin typeface="微软雅黑" pitchFamily="34" charset="-122"/>
                <a:ea typeface="微软雅黑" pitchFamily="34" charset="-122"/>
              </a:rPr>
              <a:t>(</a:t>
            </a:r>
            <a:r>
              <a:rPr lang="en-GB" altLang="zh-CN" sz="1600" dirty="0" err="1">
                <a:latin typeface="微软雅黑" pitchFamily="34" charset="-122"/>
                <a:ea typeface="微软雅黑" pitchFamily="34" charset="-122"/>
              </a:rPr>
              <a:t>int</a:t>
            </a:r>
            <a:r>
              <a:rPr lang="en-GB" altLang="zh-CN" sz="1600" dirty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GB" altLang="zh-CN" sz="1600" i="1" dirty="0">
                <a:latin typeface="微软雅黑" pitchFamily="34" charset="-122"/>
                <a:ea typeface="微软雅黑" pitchFamily="34" charset="-122"/>
              </a:rPr>
              <a:t>n</a:t>
            </a:r>
            <a:r>
              <a:rPr lang="en-GB" altLang="zh-CN" sz="1600" dirty="0">
                <a:latin typeface="微软雅黑" pitchFamily="34" charset="-122"/>
                <a:ea typeface="微软雅黑" pitchFamily="34" charset="-122"/>
              </a:rPr>
              <a:t>){</a:t>
            </a:r>
          </a:p>
          <a:p>
            <a:pPr>
              <a:lnSpc>
                <a:spcPct val="150000"/>
              </a:lnSpc>
              <a:defRPr/>
            </a:pPr>
            <a:r>
              <a:rPr lang="en-GB" altLang="zh-CN" sz="1600" b="1" dirty="0">
                <a:solidFill>
                  <a:srgbClr val="996633"/>
                </a:solidFill>
                <a:latin typeface="微软雅黑" pitchFamily="34" charset="-122"/>
                <a:ea typeface="微软雅黑" pitchFamily="34" charset="-122"/>
              </a:rPr>
              <a:t>    if</a:t>
            </a:r>
            <a:r>
              <a:rPr lang="en-GB" altLang="zh-CN" sz="1600" dirty="0">
                <a:latin typeface="微软雅黑" pitchFamily="34" charset="-122"/>
                <a:ea typeface="微软雅黑" pitchFamily="34" charset="-122"/>
              </a:rPr>
              <a:t> ((</a:t>
            </a:r>
            <a:r>
              <a:rPr lang="en-GB" altLang="zh-CN" sz="1600" i="1" dirty="0">
                <a:latin typeface="微软雅黑" pitchFamily="34" charset="-122"/>
                <a:ea typeface="微软雅黑" pitchFamily="34" charset="-122"/>
              </a:rPr>
              <a:t>n</a:t>
            </a:r>
            <a:r>
              <a:rPr lang="en-GB" altLang="zh-CN" sz="1600" dirty="0">
                <a:latin typeface="微软雅黑" pitchFamily="34" charset="-122"/>
                <a:ea typeface="微软雅黑" pitchFamily="34" charset="-122"/>
              </a:rPr>
              <a:t>=</a:t>
            </a:r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=</a:t>
            </a:r>
            <a:r>
              <a:rPr lang="en-GB" altLang="zh-CN" sz="1600" dirty="0">
                <a:latin typeface="微软雅黑" pitchFamily="34" charset="-122"/>
                <a:ea typeface="微软雅黑" pitchFamily="34" charset="-122"/>
              </a:rPr>
              <a:t>0) || (</a:t>
            </a:r>
            <a:r>
              <a:rPr lang="en-GB" altLang="zh-CN" sz="1600" i="1" dirty="0">
                <a:latin typeface="微软雅黑" pitchFamily="34" charset="-122"/>
                <a:ea typeface="微软雅黑" pitchFamily="34" charset="-122"/>
              </a:rPr>
              <a:t>n</a:t>
            </a:r>
            <a:r>
              <a:rPr lang="en-GB" altLang="zh-CN" sz="1600" dirty="0">
                <a:latin typeface="微软雅黑" pitchFamily="34" charset="-122"/>
                <a:ea typeface="微软雅黑" pitchFamily="34" charset="-122"/>
              </a:rPr>
              <a:t>=</a:t>
            </a:r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=</a:t>
            </a:r>
            <a:r>
              <a:rPr lang="en-GB" altLang="zh-CN" sz="1600" dirty="0">
                <a:latin typeface="微软雅黑" pitchFamily="34" charset="-122"/>
                <a:ea typeface="微软雅黑" pitchFamily="34" charset="-122"/>
              </a:rPr>
              <a:t>1))</a:t>
            </a:r>
            <a:endParaRPr lang="en-GB" altLang="zh-CN" sz="1600" b="1" dirty="0">
              <a:solidFill>
                <a:srgbClr val="996633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GB" altLang="zh-CN" sz="1600" b="1" dirty="0">
                <a:solidFill>
                  <a:srgbClr val="996633"/>
                </a:solidFill>
                <a:latin typeface="微软雅黑" pitchFamily="34" charset="-122"/>
                <a:ea typeface="微软雅黑" pitchFamily="34" charset="-122"/>
              </a:rPr>
              <a:t>            return</a:t>
            </a:r>
            <a:r>
              <a:rPr lang="en-GB" altLang="zh-CN" sz="1600" dirty="0">
                <a:latin typeface="微软雅黑" pitchFamily="34" charset="-122"/>
                <a:ea typeface="微软雅黑" pitchFamily="34" charset="-122"/>
              </a:rPr>
              <a:t> 1;</a:t>
            </a:r>
          </a:p>
          <a:p>
            <a:pPr>
              <a:lnSpc>
                <a:spcPct val="150000"/>
              </a:lnSpc>
              <a:defRPr/>
            </a:pPr>
            <a:r>
              <a:rPr lang="en-GB" altLang="zh-CN" sz="1600" b="1" dirty="0">
                <a:solidFill>
                  <a:srgbClr val="996633"/>
                </a:solidFill>
                <a:latin typeface="微软雅黑" pitchFamily="34" charset="-122"/>
                <a:ea typeface="微软雅黑" pitchFamily="34" charset="-122"/>
              </a:rPr>
              <a:t>    else</a:t>
            </a:r>
          </a:p>
          <a:p>
            <a:pPr>
              <a:lnSpc>
                <a:spcPct val="150000"/>
              </a:lnSpc>
              <a:defRPr/>
            </a:pPr>
            <a:r>
              <a:rPr lang="en-GB" altLang="zh-CN" sz="1600" dirty="0">
                <a:latin typeface="微软雅黑" pitchFamily="34" charset="-122"/>
                <a:ea typeface="微软雅黑" pitchFamily="34" charset="-122"/>
              </a:rPr>
              <a:t>	  </a:t>
            </a:r>
            <a:r>
              <a:rPr lang="en-GB" altLang="zh-CN" sz="1600" b="1" dirty="0">
                <a:solidFill>
                  <a:srgbClr val="996633"/>
                </a:solidFill>
                <a:latin typeface="微软雅黑" pitchFamily="34" charset="-122"/>
                <a:ea typeface="微软雅黑" pitchFamily="34" charset="-122"/>
              </a:rPr>
              <a:t>return </a:t>
            </a:r>
            <a:r>
              <a:rPr lang="en-GB" altLang="zh-CN" sz="1600" i="1" dirty="0">
                <a:latin typeface="微软雅黑" pitchFamily="34" charset="-122"/>
                <a:ea typeface="微软雅黑" pitchFamily="34" charset="-122"/>
              </a:rPr>
              <a:t>fib</a:t>
            </a:r>
            <a:r>
              <a:rPr lang="en-GB" altLang="zh-CN" sz="1600" dirty="0">
                <a:latin typeface="微软雅黑" pitchFamily="34" charset="-122"/>
                <a:ea typeface="微软雅黑" pitchFamily="34" charset="-122"/>
              </a:rPr>
              <a:t>(</a:t>
            </a:r>
            <a:r>
              <a:rPr lang="en-GB" altLang="zh-CN" sz="1600" i="1" dirty="0">
                <a:latin typeface="微软雅黑" pitchFamily="34" charset="-122"/>
                <a:ea typeface="微软雅黑" pitchFamily="34" charset="-122"/>
              </a:rPr>
              <a:t>n</a:t>
            </a:r>
            <a:r>
              <a:rPr lang="en-GB" altLang="zh-CN" sz="1600" dirty="0">
                <a:latin typeface="微软雅黑" pitchFamily="34" charset="-122"/>
                <a:ea typeface="微软雅黑" pitchFamily="34" charset="-122"/>
              </a:rPr>
              <a:t>-1) + </a:t>
            </a:r>
            <a:r>
              <a:rPr lang="en-GB" altLang="zh-CN" sz="1600" i="1" dirty="0">
                <a:latin typeface="微软雅黑" pitchFamily="34" charset="-122"/>
                <a:ea typeface="微软雅黑" pitchFamily="34" charset="-122"/>
              </a:rPr>
              <a:t>fib </a:t>
            </a:r>
            <a:r>
              <a:rPr lang="en-GB" altLang="zh-CN" sz="1600" dirty="0">
                <a:latin typeface="微软雅黑" pitchFamily="34" charset="-122"/>
                <a:ea typeface="微软雅黑" pitchFamily="34" charset="-122"/>
              </a:rPr>
              <a:t>(</a:t>
            </a:r>
            <a:r>
              <a:rPr lang="en-GB" altLang="zh-CN" sz="1600" i="1" dirty="0">
                <a:latin typeface="微软雅黑" pitchFamily="34" charset="-122"/>
                <a:ea typeface="微软雅黑" pitchFamily="34" charset="-122"/>
              </a:rPr>
              <a:t>n</a:t>
            </a:r>
            <a:r>
              <a:rPr lang="en-GB" altLang="zh-CN" sz="1600" dirty="0">
                <a:latin typeface="微软雅黑" pitchFamily="34" charset="-122"/>
                <a:ea typeface="微软雅黑" pitchFamily="34" charset="-122"/>
              </a:rPr>
              <a:t>-2);</a:t>
            </a:r>
          </a:p>
          <a:p>
            <a:pPr>
              <a:lnSpc>
                <a:spcPct val="150000"/>
              </a:lnSpc>
              <a:defRPr/>
            </a:pPr>
            <a:r>
              <a:rPr lang="en-GB" altLang="zh-CN" sz="1600" dirty="0">
                <a:latin typeface="微软雅黑" pitchFamily="34" charset="-122"/>
                <a:ea typeface="微软雅黑" pitchFamily="34" charset="-122"/>
              </a:rPr>
              <a:t>}</a:t>
            </a:r>
            <a:endParaRPr lang="en-US" altLang="zh-CN" sz="1600" dirty="0"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755204" y="1855734"/>
            <a:ext cx="2808684" cy="499992"/>
            <a:chOff x="611188" y="1297672"/>
            <a:chExt cx="1984582" cy="499992"/>
          </a:xfrm>
        </p:grpSpPr>
        <p:sp>
          <p:nvSpPr>
            <p:cNvPr id="7" name="对角圆角矩形 6"/>
            <p:cNvSpPr/>
            <p:nvPr/>
          </p:nvSpPr>
          <p:spPr>
            <a:xfrm>
              <a:off x="611188" y="1419622"/>
              <a:ext cx="1984582" cy="378042"/>
            </a:xfrm>
            <a:prstGeom prst="round2DiagRect">
              <a:avLst>
                <a:gd name="adj1" fmla="val 45986"/>
                <a:gd name="adj2" fmla="val 0"/>
              </a:avLst>
            </a:prstGeom>
            <a:solidFill>
              <a:srgbClr val="F77A2D"/>
            </a:solidFill>
            <a:ln>
              <a:noFill/>
            </a:ln>
            <a:effectLst>
              <a:outerShdw blurRad="50800" dist="50800" dir="8100000" sx="103000" sy="103000" algn="tr" rotWithShape="0">
                <a:prstClr val="black">
                  <a:alpha val="2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77A2D"/>
                </a:solidFill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723030" y="1297672"/>
              <a:ext cx="1632393" cy="49962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分治（递归）算法</a:t>
              </a:r>
              <a:r>
                <a:rPr lang="en-US" altLang="zh-CN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: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12502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244920" y="51470"/>
            <a:ext cx="3288080" cy="3631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80000"/>
              </a:lnSpc>
            </a:pPr>
            <a:r>
              <a:rPr lang="zh-CN" altLang="en-US" sz="22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状态表示和状态转移方程</a:t>
            </a:r>
            <a:endParaRPr lang="zh-CN" altLang="en-US" sz="2200" b="1" dirty="0">
              <a:solidFill>
                <a:srgbClr val="F9A46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矩形 123"/>
              <p:cNvSpPr/>
              <p:nvPr/>
            </p:nvSpPr>
            <p:spPr>
              <a:xfrm>
                <a:off x="179512" y="555526"/>
                <a:ext cx="8521824" cy="264200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 algn="just">
                  <a:lnSpc>
                    <a:spcPct val="130000"/>
                  </a:lnSpc>
                  <a:buFont typeface="Wingdings" pitchFamily="2" charset="2"/>
                  <a:buChar char="p"/>
                </a:pPr>
                <a:r>
                  <a:rPr lang="zh-CN" altLang="en-US" dirty="0">
                    <a:latin typeface="微软雅黑" pitchFamily="34" charset="-122"/>
                    <a:ea typeface="微软雅黑" pitchFamily="34" charset="-122"/>
                  </a:rPr>
                  <a:t>状态：</a:t>
                </a:r>
                <a:endParaRPr lang="en-US" altLang="zh-CN" dirty="0">
                  <a:latin typeface="微软雅黑" pitchFamily="34" charset="-122"/>
                  <a:ea typeface="微软雅黑" pitchFamily="34" charset="-122"/>
                </a:endParaRPr>
              </a:p>
              <a:p>
                <a:pPr algn="just">
                  <a:lnSpc>
                    <a:spcPct val="130000"/>
                  </a:lnSpc>
                </a:pPr>
                <a:r>
                  <a:rPr lang="zh-CN" altLang="en-US" b="1" dirty="0">
                    <a:solidFill>
                      <a:srgbClr val="FF0000"/>
                    </a:solidFill>
                    <a:latin typeface="微软雅黑" pitchFamily="34" charset="-122"/>
                    <a:ea typeface="微软雅黑" pitchFamily="34" charset="-122"/>
                  </a:rPr>
                  <a:t>      </a:t>
                </a:r>
                <a:r>
                  <a:rPr lang="zh-CN" altLang="en-US" b="1" dirty="0">
                    <a:solidFill>
                      <a:srgbClr val="F77A2D"/>
                    </a:solidFill>
                    <a:latin typeface="微软雅黑" pitchFamily="34" charset="-122"/>
                    <a:ea typeface="微软雅黑" pitchFamily="34" charset="-122"/>
                  </a:rPr>
                  <a:t>子矩阵链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/>
                          </a:rPr>
                          <m:t>𝐴</m:t>
                        </m:r>
                      </m:e>
                      <m:sub>
                        <m:r>
                          <a:rPr lang="en-US" altLang="zh-CN" i="1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altLang="zh-CN" i="1">
                        <a:latin typeface="Cambria Math"/>
                        <a:ea typeface="Cambria Math"/>
                      </a:rPr>
                      <m:t>⋯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/>
                            <a:ea typeface="Cambria Math"/>
                          </a:rPr>
                          <m:t>𝐴</m:t>
                        </m:r>
                      </m:e>
                      <m:sub>
                        <m:r>
                          <a:rPr lang="en-US" altLang="zh-CN" i="1">
                            <a:latin typeface="Cambria Math"/>
                            <a:ea typeface="Cambria Math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zh-CN" altLang="en-US" dirty="0">
                    <a:latin typeface="微软雅黑" pitchFamily="34" charset="-122"/>
                    <a:ea typeface="微软雅黑" pitchFamily="34" charset="-122"/>
                  </a:rPr>
                  <a:t> ，由开始矩阵和结束矩阵的</a:t>
                </a:r>
                <a:r>
                  <a:rPr lang="zh-CN" altLang="en-US" b="1" dirty="0">
                    <a:latin typeface="微软雅黑" pitchFamily="34" charset="-122"/>
                    <a:ea typeface="微软雅黑" pitchFamily="34" charset="-122"/>
                  </a:rPr>
                  <a:t>下标</a:t>
                </a:r>
                <a:r>
                  <a:rPr lang="zh-CN" altLang="en-US" dirty="0">
                    <a:latin typeface="微软雅黑" pitchFamily="34" charset="-122"/>
                    <a:ea typeface="微软雅黑" pitchFamily="34" charset="-122"/>
                  </a:rPr>
                  <a:t>决定，记为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rgbClr val="F77A2D"/>
                        </a:solidFill>
                        <a:latin typeface="Cambria Math"/>
                      </a:rPr>
                      <m:t>𝐴</m:t>
                    </m:r>
                    <m:d>
                      <m:dPr>
                        <m:begChr m:val="["/>
                        <m:endChr m:val="]"/>
                        <m:ctrlPr>
                          <a:rPr lang="en-US" altLang="zh-CN" i="1">
                            <a:solidFill>
                              <a:srgbClr val="F77A2D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solidFill>
                              <a:srgbClr val="F77A2D"/>
                            </a:solidFill>
                            <a:latin typeface="Cambria Math"/>
                          </a:rPr>
                          <m:t>𝑖</m:t>
                        </m:r>
                        <m:r>
                          <a:rPr lang="en-US" altLang="zh-CN" i="1">
                            <a:solidFill>
                              <a:srgbClr val="F77A2D"/>
                            </a:solidFill>
                            <a:latin typeface="Cambria Math"/>
                          </a:rPr>
                          <m:t>:</m:t>
                        </m:r>
                        <m:r>
                          <a:rPr lang="en-US" altLang="zh-CN" i="1">
                            <a:solidFill>
                              <a:srgbClr val="F77A2D"/>
                            </a:solidFill>
                            <a:latin typeface="Cambria Math"/>
                          </a:rPr>
                          <m:t>𝑗</m:t>
                        </m:r>
                      </m:e>
                    </m:d>
                  </m:oMath>
                </a14:m>
                <a:endParaRPr lang="en-US" altLang="zh-CN" dirty="0">
                  <a:solidFill>
                    <a:srgbClr val="0070C0"/>
                  </a:solidFill>
                  <a:latin typeface="微软雅黑" pitchFamily="34" charset="-122"/>
                </a:endParaRPr>
              </a:p>
              <a:p>
                <a:pPr algn="just">
                  <a:lnSpc>
                    <a:spcPct val="130000"/>
                  </a:lnSpc>
                </a:pPr>
                <a:endParaRPr lang="en-US" altLang="zh-CN" dirty="0">
                  <a:latin typeface="微软雅黑" pitchFamily="34" charset="-122"/>
                  <a:ea typeface="微软雅黑" pitchFamily="34" charset="-122"/>
                </a:endParaRPr>
              </a:p>
              <a:p>
                <a:pPr marL="342900" indent="-342900" algn="just">
                  <a:lnSpc>
                    <a:spcPct val="130000"/>
                  </a:lnSpc>
                  <a:buFont typeface="Wingdings" pitchFamily="2" charset="2"/>
                  <a:buChar char="p"/>
                </a:pPr>
                <a:r>
                  <a:rPr lang="zh-CN" altLang="en-US" dirty="0">
                    <a:latin typeface="微软雅黑" pitchFamily="34" charset="-122"/>
                    <a:ea typeface="微软雅黑" pitchFamily="34" charset="-122"/>
                  </a:rPr>
                  <a:t>状态表示：</a:t>
                </a:r>
                <a:endParaRPr lang="en-US" altLang="zh-CN" dirty="0">
                  <a:latin typeface="微软雅黑" pitchFamily="34" charset="-122"/>
                  <a:ea typeface="微软雅黑" pitchFamily="34" charset="-122"/>
                </a:endParaRPr>
              </a:p>
              <a:p>
                <a:pPr algn="just">
                  <a:lnSpc>
                    <a:spcPct val="130000"/>
                  </a:lnSpc>
                </a:pPr>
                <a:r>
                  <a:rPr lang="zh-CN" altLang="en-US" dirty="0">
                    <a:latin typeface="微软雅黑" pitchFamily="34" charset="-122"/>
                    <a:ea typeface="微软雅黑" pitchFamily="34" charset="-122"/>
                  </a:rPr>
                  <a:t>    </a:t>
                </a:r>
                <a:r>
                  <a:rPr lang="en-US" altLang="zh-CN" dirty="0">
                    <a:latin typeface="微软雅黑" pitchFamily="34" charset="-122"/>
                    <a:ea typeface="微软雅黑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/>
                      </a:rPr>
                      <m:t>𝐴</m:t>
                    </m:r>
                    <m:r>
                      <a:rPr lang="en-US" altLang="zh-CN" i="1">
                        <a:latin typeface="Cambria Math"/>
                      </a:rPr>
                      <m:t>[</m:t>
                    </m:r>
                    <m:r>
                      <a:rPr lang="en-US" altLang="zh-CN" i="1">
                        <a:latin typeface="Cambria Math"/>
                      </a:rPr>
                      <m:t>𝑖</m:t>
                    </m:r>
                    <m:r>
                      <a:rPr lang="en-US" altLang="zh-CN" i="1">
                        <a:latin typeface="Cambria Math"/>
                      </a:rPr>
                      <m:t>:</m:t>
                    </m:r>
                    <m:r>
                      <a:rPr lang="en-US" altLang="zh-CN" i="1">
                        <a:latin typeface="Cambria Math"/>
                      </a:rPr>
                      <m:t>𝑗</m:t>
                    </m:r>
                    <m:r>
                      <a:rPr lang="en-US" altLang="zh-CN" i="1">
                        <a:latin typeface="Cambria Math"/>
                      </a:rPr>
                      <m:t>]</m:t>
                    </m:r>
                  </m:oMath>
                </a14:m>
                <a:r>
                  <a:rPr lang="zh-CN" altLang="en-US" dirty="0">
                    <a:latin typeface="微软雅黑" pitchFamily="34" charset="-122"/>
                    <a:ea typeface="微软雅黑" pitchFamily="34" charset="-122"/>
                  </a:rPr>
                  <a:t>的最优计算次序对应的乘法次数表示为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solidFill>
                          <a:srgbClr val="F77A2D"/>
                        </a:solidFill>
                        <a:latin typeface="Cambria Math"/>
                      </a:rPr>
                      <m:t>𝒎</m:t>
                    </m:r>
                    <m:d>
                      <m:dPr>
                        <m:ctrlPr>
                          <a:rPr lang="en-US" altLang="zh-CN" b="1" i="1">
                            <a:solidFill>
                              <a:srgbClr val="F77A2D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solidFill>
                              <a:srgbClr val="F77A2D"/>
                            </a:solidFill>
                            <a:latin typeface="Cambria Math"/>
                          </a:rPr>
                          <m:t>𝒊</m:t>
                        </m:r>
                        <m:r>
                          <a:rPr lang="en-US" altLang="zh-CN" b="1" i="1">
                            <a:solidFill>
                              <a:srgbClr val="F77A2D"/>
                            </a:solidFill>
                            <a:latin typeface="Cambria Math"/>
                          </a:rPr>
                          <m:t>,</m:t>
                        </m:r>
                        <m:r>
                          <a:rPr lang="en-US" altLang="zh-CN" b="1" i="1">
                            <a:solidFill>
                              <a:srgbClr val="F77A2D"/>
                            </a:solidFill>
                            <a:latin typeface="Cambria Math"/>
                          </a:rPr>
                          <m:t>𝒋</m:t>
                        </m:r>
                      </m:e>
                    </m:d>
                    <m:r>
                      <a:rPr lang="en-US" altLang="zh-CN" i="1">
                        <a:solidFill>
                          <a:srgbClr val="F77A2D"/>
                        </a:solidFill>
                        <a:latin typeface="Cambria Math"/>
                      </a:rPr>
                      <m:t>,</m:t>
                    </m:r>
                    <m:r>
                      <a:rPr lang="en-US" altLang="zh-CN" i="1">
                        <a:latin typeface="Cambria Math"/>
                      </a:rPr>
                      <m:t>1</m:t>
                    </m:r>
                    <m:r>
                      <a:rPr lang="en-US" altLang="zh-CN" i="1">
                        <a:latin typeface="Cambria Math"/>
                        <a:ea typeface="Cambria Math"/>
                      </a:rPr>
                      <m:t>≤</m:t>
                    </m:r>
                    <m:r>
                      <a:rPr lang="en-US" altLang="zh-CN" i="1">
                        <a:latin typeface="Cambria Math"/>
                        <a:ea typeface="Cambria Math"/>
                      </a:rPr>
                      <m:t>𝑖</m:t>
                    </m:r>
                    <m:r>
                      <a:rPr lang="en-US" altLang="zh-CN" i="1">
                        <a:latin typeface="Cambria Math"/>
                        <a:ea typeface="Cambria Math"/>
                      </a:rPr>
                      <m:t>,</m:t>
                    </m:r>
                    <m:r>
                      <a:rPr lang="en-US" altLang="zh-CN" i="1">
                        <a:latin typeface="Cambria Math"/>
                        <a:ea typeface="Cambria Math"/>
                      </a:rPr>
                      <m:t>𝑗</m:t>
                    </m:r>
                    <m:r>
                      <a:rPr lang="en-US" altLang="zh-CN" i="1">
                        <a:latin typeface="Cambria Math"/>
                        <a:ea typeface="Cambria Math"/>
                      </a:rPr>
                      <m:t>≤</m:t>
                    </m:r>
                  </m:oMath>
                </a14:m>
                <a:r>
                  <a:rPr lang="en-US" altLang="zh-CN" dirty="0">
                    <a:latin typeface="微软雅黑" pitchFamily="34" charset="-122"/>
                    <a:ea typeface="微软雅黑" pitchFamily="34" charset="-122"/>
                  </a:rPr>
                  <a:t>n</a:t>
                </a:r>
              </a:p>
              <a:p>
                <a:pPr algn="just">
                  <a:lnSpc>
                    <a:spcPct val="130000"/>
                  </a:lnSpc>
                </a:pPr>
                <a:endParaRPr lang="en-US" altLang="zh-CN" dirty="0">
                  <a:latin typeface="微软雅黑" pitchFamily="34" charset="-122"/>
                  <a:ea typeface="微软雅黑" pitchFamily="34" charset="-122"/>
                </a:endParaRPr>
              </a:p>
              <a:p>
                <a:pPr marL="342900" indent="-342900" algn="just">
                  <a:lnSpc>
                    <a:spcPct val="130000"/>
                  </a:lnSpc>
                  <a:buFont typeface="Wingdings" pitchFamily="2" charset="2"/>
                  <a:buChar char="p"/>
                </a:pPr>
                <a:r>
                  <a:rPr lang="zh-CN" altLang="en-US" dirty="0">
                    <a:latin typeface="微软雅黑" pitchFamily="34" charset="-122"/>
                    <a:ea typeface="微软雅黑" pitchFamily="34" charset="-122"/>
                  </a:rPr>
                  <a:t>状态转移方程：</a:t>
                </a:r>
                <a:endParaRPr lang="en-US" altLang="zh-CN" dirty="0">
                  <a:latin typeface="微软雅黑" pitchFamily="34" charset="-122"/>
                  <a:ea typeface="微软雅黑" pitchFamily="34" charset="-122"/>
                </a:endParaRPr>
              </a:p>
            </p:txBody>
          </p:sp>
        </mc:Choice>
        <mc:Fallback xmlns="">
          <p:sp>
            <p:nvSpPr>
              <p:cNvPr id="124" name="矩形 1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512" y="555526"/>
                <a:ext cx="8521824" cy="2642005"/>
              </a:xfrm>
              <a:prstGeom prst="rect">
                <a:avLst/>
              </a:prstGeom>
              <a:blipFill rotWithShape="0">
                <a:blip r:embed="rId4"/>
                <a:stretch>
                  <a:fillRect l="-429" b="-13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p:graphicFrame>
        <p:nvGraphicFramePr>
          <p:cNvPr id="2" name="对象 1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4114800" y="2463800"/>
          <a:ext cx="9144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3" r:id="rId5" imgW="914400" imgH="215900" progId="Equation.KSEE3">
                  <p:embed/>
                </p:oleObj>
              </mc:Choice>
              <mc:Fallback>
                <p:oleObj r:id="rId5" imgW="914400" imgH="215900" progId="Equation.KSEE3">
                  <p:embed/>
                  <p:pic>
                    <p:nvPicPr>
                      <p:cNvPr id="2" name="对象 1">
                        <a:hlinkClick r:id="" action="ppaction://ole?verb=0"/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114800" y="2463800"/>
                        <a:ext cx="9144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>
            <a:hlinkClick r:id="" action="ppaction://ole?verb=0"/>
          </p:cNvPr>
          <p:cNvGraphicFramePr>
            <a:graphicFrameLocks noChangeAspect="1"/>
          </p:cNvGraphicFramePr>
          <p:nvPr>
            <p:extLst/>
          </p:nvPr>
        </p:nvGraphicFramePr>
        <p:xfrm>
          <a:off x="1023938" y="3382963"/>
          <a:ext cx="5483225" cy="782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4" name="公式" r:id="rId7" imgW="3924000" imgH="558720" progId="Equation.3">
                  <p:embed/>
                </p:oleObj>
              </mc:Choice>
              <mc:Fallback>
                <p:oleObj name="公式" r:id="rId7" imgW="3924000" imgH="558720" progId="Equation.3">
                  <p:embed/>
                  <p:pic>
                    <p:nvPicPr>
                      <p:cNvPr id="8" name="对象 7">
                        <a:hlinkClick r:id="" action="ppaction://ole?verb=0"/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023938" y="3382963"/>
                        <a:ext cx="5483225" cy="782637"/>
                      </a:xfrm>
                      <a:prstGeom prst="rect">
                        <a:avLst/>
                      </a:prstGeom>
                      <a:ln>
                        <a:solidFill>
                          <a:schemeClr val="accent6">
                            <a:lumMod val="75000"/>
                          </a:schemeClr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33441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244920" y="51470"/>
            <a:ext cx="1313180" cy="3631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80000"/>
              </a:lnSpc>
            </a:pPr>
            <a:r>
              <a:rPr lang="zh-CN" altLang="en-US" sz="22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递归方法</a:t>
            </a: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2867666"/>
              </p:ext>
            </p:extLst>
          </p:nvPr>
        </p:nvGraphicFramePr>
        <p:xfrm>
          <a:off x="467544" y="771550"/>
          <a:ext cx="7776864" cy="2808312"/>
        </p:xfrm>
        <a:graphic>
          <a:graphicData uri="http://schemas.openxmlformats.org/drawingml/2006/table">
            <a:tbl>
              <a:tblPr/>
              <a:tblGrid>
                <a:gridCol w="77768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08312"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200" b="0" kern="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/>
                        </a:rPr>
                        <a:t>long</a:t>
                      </a:r>
                      <a:r>
                        <a:rPr lang="en-US" altLang="zh-CN" sz="1200" b="0" kern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/>
                        </a:rPr>
                        <a:t> </a:t>
                      </a:r>
                      <a:r>
                        <a:rPr lang="en-US" altLang="zh-CN" sz="1200" b="0" kern="0" dirty="0" err="1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/>
                        </a:rPr>
                        <a:t>MatrixChain</a:t>
                      </a:r>
                      <a:r>
                        <a:rPr lang="en-US" altLang="zh-CN" sz="1200" b="0" kern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/>
                        </a:rPr>
                        <a:t>(</a:t>
                      </a:r>
                      <a:r>
                        <a:rPr lang="en-US" altLang="zh-CN" sz="1200" b="0" kern="0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/>
                        </a:rPr>
                        <a:t>int</a:t>
                      </a:r>
                      <a:r>
                        <a:rPr lang="en-US" altLang="zh-CN" sz="1200" b="0" kern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/>
                        </a:rPr>
                        <a:t> </a:t>
                      </a:r>
                      <a:r>
                        <a:rPr lang="en-US" altLang="zh-CN" sz="1200" b="0" kern="0" dirty="0" err="1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/>
                        </a:rPr>
                        <a:t>i</a:t>
                      </a:r>
                      <a:r>
                        <a:rPr lang="en-US" altLang="zh-CN" sz="1200" b="0" kern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/>
                        </a:rPr>
                        <a:t>, </a:t>
                      </a:r>
                      <a:r>
                        <a:rPr lang="en-US" altLang="zh-CN" sz="1200" b="0" kern="0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/>
                        </a:rPr>
                        <a:t>int</a:t>
                      </a:r>
                      <a:r>
                        <a:rPr lang="en-US" altLang="zh-CN" sz="1200" b="0" kern="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/>
                        </a:rPr>
                        <a:t> </a:t>
                      </a:r>
                      <a:r>
                        <a:rPr lang="en-US" altLang="zh-CN" sz="1200" b="0" kern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/>
                        </a:rPr>
                        <a:t>j){</a:t>
                      </a:r>
                      <a:endParaRPr lang="zh-CN" altLang="zh-CN" sz="1200" b="0" kern="1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/>
                      </a:endParaRPr>
                    </a:p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200" b="0" kern="0" baseline="0" dirty="0">
                          <a:solidFill>
                            <a:srgbClr val="0000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/>
                        </a:rPr>
                        <a:t>    </a:t>
                      </a:r>
                      <a:r>
                        <a:rPr lang="en-US" altLang="zh-CN" sz="1200" b="0" kern="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/>
                        </a:rPr>
                        <a:t>if</a:t>
                      </a:r>
                      <a:r>
                        <a:rPr lang="en-US" altLang="zh-CN" sz="1200" b="0" kern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/>
                        </a:rPr>
                        <a:t> (</a:t>
                      </a:r>
                      <a:r>
                        <a:rPr lang="en-US" altLang="zh-CN" sz="1200" b="0" kern="0" dirty="0" err="1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/>
                        </a:rPr>
                        <a:t>i</a:t>
                      </a:r>
                      <a:r>
                        <a:rPr lang="en-US" altLang="zh-CN" sz="1200" b="0" kern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/>
                        </a:rPr>
                        <a:t> == j) {</a:t>
                      </a:r>
                      <a:r>
                        <a:rPr lang="en-US" altLang="zh-CN" sz="1200" b="0" kern="0" dirty="0">
                          <a:solidFill>
                            <a:srgbClr val="008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/>
                        </a:rPr>
                        <a:t>//</a:t>
                      </a:r>
                      <a:r>
                        <a:rPr lang="zh-CN" altLang="zh-CN" sz="1200" b="0" kern="0" dirty="0">
                          <a:solidFill>
                            <a:srgbClr val="008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/>
                        </a:rPr>
                        <a:t>单个矩阵的情形</a:t>
                      </a:r>
                      <a:endParaRPr lang="zh-CN" altLang="zh-CN" sz="1200" b="0" kern="1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/>
                      </a:endParaRPr>
                    </a:p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200" b="0" kern="0" dirty="0">
                          <a:solidFill>
                            <a:srgbClr val="0000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/>
                        </a:rPr>
                        <a:t>         </a:t>
                      </a:r>
                      <a:r>
                        <a:rPr lang="en-US" altLang="zh-CN" sz="1200" b="0" kern="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/>
                        </a:rPr>
                        <a:t>return</a:t>
                      </a:r>
                      <a:r>
                        <a:rPr lang="en-US" altLang="zh-CN" sz="1200" b="0" kern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/>
                        </a:rPr>
                        <a:t> 0;</a:t>
                      </a:r>
                      <a:endParaRPr lang="zh-CN" altLang="zh-CN" sz="1200" b="0" kern="1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/>
                      </a:endParaRPr>
                    </a:p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200" b="0" kern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/>
                        </a:rPr>
                        <a:t>    }</a:t>
                      </a:r>
                      <a:endParaRPr lang="zh-CN" altLang="zh-CN" sz="1200" b="0" kern="1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/>
                      </a:endParaRPr>
                    </a:p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200" b="0" kern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/>
                        </a:rPr>
                        <a:t>    </a:t>
                      </a:r>
                      <a:r>
                        <a:rPr lang="en-US" altLang="zh-CN" sz="1200" b="0" kern="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/>
                        </a:rPr>
                        <a:t>long </a:t>
                      </a:r>
                      <a:r>
                        <a:rPr lang="en-US" altLang="zh-CN" sz="1200" b="0" kern="0" dirty="0" err="1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/>
                        </a:rPr>
                        <a:t>ans</a:t>
                      </a:r>
                      <a:r>
                        <a:rPr lang="en-US" altLang="zh-CN" sz="1200" b="0" kern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/>
                        </a:rPr>
                        <a:t>,</a:t>
                      </a:r>
                      <a:r>
                        <a:rPr lang="en-US" altLang="zh-CN" sz="1200" b="0" kern="0" baseline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/>
                        </a:rPr>
                        <a:t> </a:t>
                      </a:r>
                      <a:r>
                        <a:rPr lang="en-US" altLang="zh-CN" sz="1200" b="0" kern="0" baseline="0" dirty="0" err="1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/>
                        </a:rPr>
                        <a:t>minV</a:t>
                      </a:r>
                      <a:r>
                        <a:rPr lang="en-US" altLang="zh-CN" sz="1200" b="0" kern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/>
                        </a:rPr>
                        <a:t> = 100000000;</a:t>
                      </a:r>
                      <a:r>
                        <a:rPr lang="en-US" altLang="zh-CN" sz="1200" b="0" kern="0" dirty="0">
                          <a:solidFill>
                            <a:srgbClr val="008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/>
                        </a:rPr>
                        <a:t>//</a:t>
                      </a:r>
                      <a:r>
                        <a:rPr lang="zh-CN" altLang="zh-CN" sz="1200" b="0" kern="0" dirty="0">
                          <a:solidFill>
                            <a:srgbClr val="008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/>
                        </a:rPr>
                        <a:t>预定义的一个充分大数</a:t>
                      </a:r>
                      <a:endParaRPr lang="en-US" altLang="zh-CN" sz="1200" b="0" kern="0" dirty="0">
                        <a:solidFill>
                          <a:srgbClr val="008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/>
                      </a:endParaRPr>
                    </a:p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zh-CN" altLang="zh-CN" sz="1200" b="0" kern="1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/>
                      </a:endParaRPr>
                    </a:p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200" b="0" kern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/>
                        </a:rPr>
                        <a:t>    </a:t>
                      </a:r>
                      <a:r>
                        <a:rPr lang="en-US" altLang="zh-CN" sz="1200" b="0" kern="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/>
                        </a:rPr>
                        <a:t>for</a:t>
                      </a:r>
                      <a:r>
                        <a:rPr lang="en-US" altLang="zh-CN" sz="1200" b="0" kern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/>
                        </a:rPr>
                        <a:t> (</a:t>
                      </a:r>
                      <a:r>
                        <a:rPr lang="en-US" altLang="zh-CN" sz="1200" b="0" kern="0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/>
                        </a:rPr>
                        <a:t>int</a:t>
                      </a:r>
                      <a:r>
                        <a:rPr lang="en-US" altLang="zh-CN" sz="1200" b="0" kern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/>
                        </a:rPr>
                        <a:t> k=</a:t>
                      </a:r>
                      <a:r>
                        <a:rPr lang="en-US" altLang="zh-CN" sz="1200" b="0" kern="0" dirty="0" err="1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/>
                        </a:rPr>
                        <a:t>i</a:t>
                      </a:r>
                      <a:r>
                        <a:rPr lang="en-US" altLang="zh-CN" sz="1200" b="0" kern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/>
                        </a:rPr>
                        <a:t>; k&lt;j; k++) {</a:t>
                      </a:r>
                    </a:p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zh-CN" altLang="zh-CN" sz="1200" b="0" kern="1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/>
                      </a:endParaRPr>
                    </a:p>
                    <a:p>
                      <a:pPr indent="0" algn="just" fontAlgn="auto">
                        <a:lnSpc>
                          <a:spcPts val="144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200" b="0" kern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/>
                        </a:rPr>
                        <a:t>        </a:t>
                      </a:r>
                      <a:r>
                        <a:rPr lang="en-US" altLang="zh-CN" sz="1200" b="0" kern="0" dirty="0" err="1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/>
                        </a:rPr>
                        <a:t>ans</a:t>
                      </a:r>
                      <a:r>
                        <a:rPr lang="en-US" altLang="zh-CN" sz="1200" b="0" kern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/>
                        </a:rPr>
                        <a:t> = </a:t>
                      </a:r>
                      <a:r>
                        <a:rPr lang="en-US" altLang="zh-CN" sz="1200" b="0" kern="0" dirty="0" err="1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/>
                        </a:rPr>
                        <a:t>MatrixChain</a:t>
                      </a:r>
                      <a:r>
                        <a:rPr lang="en-US" altLang="zh-CN" sz="1200" b="0" kern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/>
                        </a:rPr>
                        <a:t>(</a:t>
                      </a:r>
                      <a:r>
                        <a:rPr lang="en-US" altLang="zh-CN" sz="1200" b="0" kern="0" dirty="0" err="1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/>
                        </a:rPr>
                        <a:t>i,k</a:t>
                      </a:r>
                      <a:r>
                        <a:rPr lang="en-US" altLang="zh-CN" sz="1200" b="0" kern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/>
                        </a:rPr>
                        <a:t>) + </a:t>
                      </a:r>
                      <a:r>
                        <a:rPr lang="en-US" altLang="zh-CN" sz="1200" b="0" kern="0" dirty="0" err="1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/>
                        </a:rPr>
                        <a:t>MatrixChain</a:t>
                      </a:r>
                      <a:r>
                        <a:rPr lang="en-US" altLang="zh-CN" sz="1200" b="0" kern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/>
                        </a:rPr>
                        <a:t>(k+1,j)</a:t>
                      </a:r>
                      <a:endParaRPr lang="zh-CN" altLang="zh-CN" sz="1200" b="0" kern="1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/>
                      </a:endParaRPr>
                    </a:p>
                    <a:p>
                      <a:pPr indent="0" algn="just" fontAlgn="auto">
                        <a:lnSpc>
                          <a:spcPts val="144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200" b="0" kern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/>
                        </a:rPr>
                        <a:t>                  + dim[i-1]*dim[k]*dim[j];</a:t>
                      </a:r>
                      <a:r>
                        <a:rPr lang="en-US" altLang="zh-CN" sz="1200" b="0" kern="0" dirty="0">
                          <a:solidFill>
                            <a:srgbClr val="008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/>
                        </a:rPr>
                        <a:t> //</a:t>
                      </a:r>
                      <a:r>
                        <a:rPr lang="zh-CN" altLang="zh-CN" sz="1200" b="0" kern="0" dirty="0">
                          <a:solidFill>
                            <a:srgbClr val="008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/>
                        </a:rPr>
                        <a:t>递归计算</a:t>
                      </a:r>
                      <a:endParaRPr lang="zh-CN" altLang="zh-CN" sz="1200" b="0" kern="1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/>
                      </a:endParaRPr>
                    </a:p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200" b="0" kern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/>
                        </a:rPr>
                        <a:t>        </a:t>
                      </a:r>
                      <a:r>
                        <a:rPr lang="en-US" altLang="zh-CN" sz="1200" b="0" kern="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/>
                        </a:rPr>
                        <a:t>if </a:t>
                      </a:r>
                      <a:r>
                        <a:rPr lang="en-US" altLang="zh-CN" sz="1200" b="0" kern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/>
                        </a:rPr>
                        <a:t>(</a:t>
                      </a:r>
                      <a:r>
                        <a:rPr lang="en-US" altLang="zh-CN" sz="1200" b="0" kern="0" dirty="0" err="1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/>
                        </a:rPr>
                        <a:t>ans</a:t>
                      </a:r>
                      <a:r>
                        <a:rPr lang="en-US" altLang="zh-CN" sz="1200" b="0" kern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/>
                        </a:rPr>
                        <a:t> &lt; </a:t>
                      </a:r>
                      <a:r>
                        <a:rPr lang="en-US" altLang="zh-CN" sz="1200" b="0" kern="0" dirty="0" err="1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/>
                        </a:rPr>
                        <a:t>minV</a:t>
                      </a:r>
                      <a:r>
                        <a:rPr lang="en-US" altLang="zh-CN" sz="1200" b="0" kern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/>
                        </a:rPr>
                        <a:t>) {</a:t>
                      </a:r>
                      <a:endParaRPr lang="zh-CN" altLang="zh-CN" sz="1200" b="0" kern="1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/>
                      </a:endParaRPr>
                    </a:p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200" b="0" kern="0" baseline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/>
                        </a:rPr>
                        <a:t>            </a:t>
                      </a:r>
                      <a:r>
                        <a:rPr lang="en-US" altLang="zh-CN" sz="1200" b="0" kern="0" dirty="0" err="1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/>
                        </a:rPr>
                        <a:t>minV</a:t>
                      </a:r>
                      <a:r>
                        <a:rPr lang="en-US" altLang="zh-CN" sz="1200" b="0" kern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/>
                        </a:rPr>
                        <a:t> = </a:t>
                      </a:r>
                      <a:r>
                        <a:rPr lang="en-US" altLang="zh-CN" sz="1200" b="0" kern="0" dirty="0" err="1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/>
                        </a:rPr>
                        <a:t>ans</a:t>
                      </a:r>
                      <a:r>
                        <a:rPr lang="en-US" altLang="zh-CN" sz="1200" b="0" kern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/>
                        </a:rPr>
                        <a:t>;</a:t>
                      </a:r>
                      <a:endParaRPr lang="zh-CN" altLang="zh-CN" sz="1200" b="0" kern="1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/>
                      </a:endParaRPr>
                    </a:p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200" b="0" kern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/>
                        </a:rPr>
                        <a:t>        }</a:t>
                      </a:r>
                      <a:endParaRPr lang="zh-CN" altLang="zh-CN" sz="1200" b="0" kern="1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/>
                      </a:endParaRPr>
                    </a:p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200" b="0" kern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/>
                        </a:rPr>
                        <a:t>    }</a:t>
                      </a:r>
                      <a:endParaRPr lang="zh-CN" altLang="zh-CN" sz="1200" b="0" kern="1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/>
                      </a:endParaRPr>
                    </a:p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200" b="0" kern="0" baseline="0" dirty="0">
                          <a:solidFill>
                            <a:srgbClr val="0000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/>
                        </a:rPr>
                        <a:t>  </a:t>
                      </a:r>
                      <a:r>
                        <a:rPr lang="en-US" altLang="zh-CN" sz="1200" b="0" kern="0" baseline="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/>
                        </a:rPr>
                        <a:t> </a:t>
                      </a:r>
                      <a:r>
                        <a:rPr lang="en-US" altLang="zh-CN" sz="1200" b="0" kern="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/>
                        </a:rPr>
                        <a:t>return </a:t>
                      </a:r>
                      <a:r>
                        <a:rPr lang="en-US" altLang="zh-CN" sz="1200" b="0" kern="0" dirty="0" err="1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/>
                        </a:rPr>
                        <a:t>minV</a:t>
                      </a:r>
                      <a:r>
                        <a:rPr lang="en-US" altLang="zh-CN" sz="1200" b="0" kern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/>
                        </a:rPr>
                        <a:t>;   }</a:t>
                      </a:r>
                      <a:endParaRPr lang="zh-CN" altLang="zh-CN" sz="1200" b="0" kern="1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8" name="组合 7"/>
          <p:cNvGrpSpPr/>
          <p:nvPr/>
        </p:nvGrpSpPr>
        <p:grpSpPr>
          <a:xfrm>
            <a:off x="5148064" y="627534"/>
            <a:ext cx="3096344" cy="499992"/>
            <a:chOff x="611188" y="1297672"/>
            <a:chExt cx="2187839" cy="499992"/>
          </a:xfrm>
        </p:grpSpPr>
        <p:sp>
          <p:nvSpPr>
            <p:cNvPr id="9" name="对角圆角矩形 8"/>
            <p:cNvSpPr/>
            <p:nvPr/>
          </p:nvSpPr>
          <p:spPr>
            <a:xfrm>
              <a:off x="611188" y="1419622"/>
              <a:ext cx="2187839" cy="378042"/>
            </a:xfrm>
            <a:prstGeom prst="round2DiagRect">
              <a:avLst>
                <a:gd name="adj1" fmla="val 45986"/>
                <a:gd name="adj2" fmla="val 0"/>
              </a:avLst>
            </a:prstGeom>
            <a:solidFill>
              <a:srgbClr val="F77A2D"/>
            </a:solidFill>
            <a:ln>
              <a:noFill/>
            </a:ln>
            <a:effectLst>
              <a:outerShdw blurRad="50800" dist="50800" dir="8100000" sx="103000" sy="103000" algn="tr" rotWithShape="0">
                <a:prstClr val="black">
                  <a:alpha val="2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77A2D"/>
                </a:solidFill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723030" y="1297672"/>
              <a:ext cx="1942743" cy="49962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指数级别时间复杂度！</a:t>
              </a:r>
            </a:p>
          </p:txBody>
        </p:sp>
      </p:grpSp>
      <p:graphicFrame>
        <p:nvGraphicFramePr>
          <p:cNvPr id="2" name="对象 1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596900" y="3895725"/>
          <a:ext cx="5518785" cy="9163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2" r:id="rId4" imgW="3213100" imgH="533400" progId="Equation.KSEE3">
                  <p:embed/>
                </p:oleObj>
              </mc:Choice>
              <mc:Fallback>
                <p:oleObj r:id="rId4" imgW="3213100" imgH="533400" progId="Equation.KSEE3">
                  <p:embed/>
                  <p:pic>
                    <p:nvPicPr>
                      <p:cNvPr id="2" name="对象 1">
                        <a:hlinkClick r:id="" action="ppaction://ole?verb=0"/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96900" y="3895725"/>
                        <a:ext cx="5518785" cy="916305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18322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任意多边形: 形状 264"/>
          <p:cNvSpPr/>
          <p:nvPr/>
        </p:nvSpPr>
        <p:spPr>
          <a:xfrm>
            <a:off x="7386202" y="3189514"/>
            <a:ext cx="1506278" cy="1099457"/>
          </a:xfrm>
          <a:custGeom>
            <a:avLst/>
            <a:gdLst>
              <a:gd name="connsiteX0" fmla="*/ 25821 w 1506278"/>
              <a:gd name="connsiteY0" fmla="*/ 0 h 1099457"/>
              <a:gd name="connsiteX1" fmla="*/ 25821 w 1506278"/>
              <a:gd name="connsiteY1" fmla="*/ 0 h 1099457"/>
              <a:gd name="connsiteX2" fmla="*/ 14935 w 1506278"/>
              <a:gd name="connsiteY2" fmla="*/ 457200 h 1099457"/>
              <a:gd name="connsiteX3" fmla="*/ 36707 w 1506278"/>
              <a:gd name="connsiteY3" fmla="*/ 576943 h 1099457"/>
              <a:gd name="connsiteX4" fmla="*/ 69364 w 1506278"/>
              <a:gd name="connsiteY4" fmla="*/ 827315 h 1099457"/>
              <a:gd name="connsiteX5" fmla="*/ 69364 w 1506278"/>
              <a:gd name="connsiteY5" fmla="*/ 1099457 h 1099457"/>
              <a:gd name="connsiteX6" fmla="*/ 1506278 w 1506278"/>
              <a:gd name="connsiteY6" fmla="*/ 1077686 h 1099457"/>
              <a:gd name="connsiteX7" fmla="*/ 591878 w 1506278"/>
              <a:gd name="connsiteY7" fmla="*/ 0 h 1099457"/>
              <a:gd name="connsiteX8" fmla="*/ 25821 w 1506278"/>
              <a:gd name="connsiteY8" fmla="*/ 0 h 1099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06278" h="1099457">
                <a:moveTo>
                  <a:pt x="25821" y="0"/>
                </a:moveTo>
                <a:lnTo>
                  <a:pt x="25821" y="0"/>
                </a:lnTo>
                <a:cubicBezTo>
                  <a:pt x="-5513" y="219341"/>
                  <a:pt x="-7320" y="167887"/>
                  <a:pt x="14935" y="457200"/>
                </a:cubicBezTo>
                <a:cubicBezTo>
                  <a:pt x="18046" y="497649"/>
                  <a:pt x="30037" y="536926"/>
                  <a:pt x="36707" y="576943"/>
                </a:cubicBezTo>
                <a:cubicBezTo>
                  <a:pt x="44925" y="626249"/>
                  <a:pt x="69364" y="821092"/>
                  <a:pt x="69364" y="827315"/>
                </a:cubicBezTo>
                <a:lnTo>
                  <a:pt x="69364" y="1099457"/>
                </a:lnTo>
                <a:lnTo>
                  <a:pt x="1506278" y="1077686"/>
                </a:lnTo>
                <a:lnTo>
                  <a:pt x="591878" y="0"/>
                </a:lnTo>
                <a:lnTo>
                  <a:pt x="25821" y="0"/>
                </a:ln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8" name="任意多边形: 形状 257"/>
          <p:cNvSpPr/>
          <p:nvPr/>
        </p:nvSpPr>
        <p:spPr>
          <a:xfrm>
            <a:off x="5867198" y="3178629"/>
            <a:ext cx="1513114" cy="1132114"/>
          </a:xfrm>
          <a:custGeom>
            <a:avLst/>
            <a:gdLst>
              <a:gd name="connsiteX0" fmla="*/ 1045029 w 1513114"/>
              <a:gd name="connsiteY0" fmla="*/ 0 h 1132114"/>
              <a:gd name="connsiteX1" fmla="*/ 1045029 w 1513114"/>
              <a:gd name="connsiteY1" fmla="*/ 0 h 1132114"/>
              <a:gd name="connsiteX2" fmla="*/ 892629 w 1513114"/>
              <a:gd name="connsiteY2" fmla="*/ 0 h 1132114"/>
              <a:gd name="connsiteX3" fmla="*/ 0 w 1513114"/>
              <a:gd name="connsiteY3" fmla="*/ 1132114 h 1132114"/>
              <a:gd name="connsiteX4" fmla="*/ 1513114 w 1513114"/>
              <a:gd name="connsiteY4" fmla="*/ 1132114 h 1132114"/>
              <a:gd name="connsiteX5" fmla="*/ 1447800 w 1513114"/>
              <a:gd name="connsiteY5" fmla="*/ 10885 h 1132114"/>
              <a:gd name="connsiteX6" fmla="*/ 1045029 w 1513114"/>
              <a:gd name="connsiteY6" fmla="*/ 0 h 1132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13114" h="1132114">
                <a:moveTo>
                  <a:pt x="1045029" y="0"/>
                </a:moveTo>
                <a:lnTo>
                  <a:pt x="1045029" y="0"/>
                </a:lnTo>
                <a:lnTo>
                  <a:pt x="892629" y="0"/>
                </a:lnTo>
                <a:lnTo>
                  <a:pt x="0" y="1132114"/>
                </a:lnTo>
                <a:lnTo>
                  <a:pt x="1513114" y="1132114"/>
                </a:lnTo>
                <a:lnTo>
                  <a:pt x="1447800" y="10885"/>
                </a:lnTo>
                <a:lnTo>
                  <a:pt x="1045029" y="0"/>
                </a:ln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4" name="矩形: 圆角 253"/>
          <p:cNvSpPr/>
          <p:nvPr/>
        </p:nvSpPr>
        <p:spPr>
          <a:xfrm>
            <a:off x="4518448" y="2449673"/>
            <a:ext cx="1434960" cy="105563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244920" y="51470"/>
            <a:ext cx="1313180" cy="3631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80000"/>
              </a:lnSpc>
            </a:pPr>
            <a:r>
              <a:rPr lang="zh-CN" altLang="en-US" sz="22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递归过程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3763211" y="1632510"/>
            <a:ext cx="7920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m(1,4)</a:t>
            </a:r>
            <a:endParaRPr lang="zh-CN" altLang="en-US" sz="1600" dirty="0"/>
          </a:p>
        </p:txBody>
      </p:sp>
      <p:sp>
        <p:nvSpPr>
          <p:cNvPr id="7" name="文本框 6"/>
          <p:cNvSpPr txBox="1"/>
          <p:nvPr/>
        </p:nvSpPr>
        <p:spPr>
          <a:xfrm>
            <a:off x="333946" y="2377212"/>
            <a:ext cx="7920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m(1,1)</a:t>
            </a:r>
            <a:endParaRPr lang="zh-CN" altLang="en-US" sz="1600" dirty="0"/>
          </a:p>
        </p:txBody>
      </p:sp>
      <p:sp>
        <p:nvSpPr>
          <p:cNvPr id="8" name="文本框 7"/>
          <p:cNvSpPr txBox="1"/>
          <p:nvPr/>
        </p:nvSpPr>
        <p:spPr>
          <a:xfrm>
            <a:off x="1493698" y="2377212"/>
            <a:ext cx="7920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m(2,4)</a:t>
            </a:r>
            <a:endParaRPr lang="zh-CN" altLang="en-US" sz="1600" dirty="0"/>
          </a:p>
        </p:txBody>
      </p:sp>
      <p:sp>
        <p:nvSpPr>
          <p:cNvPr id="9" name="文本框 8"/>
          <p:cNvSpPr txBox="1"/>
          <p:nvPr/>
        </p:nvSpPr>
        <p:spPr>
          <a:xfrm>
            <a:off x="3397311" y="2377212"/>
            <a:ext cx="7920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m(1,2)</a:t>
            </a:r>
            <a:endParaRPr lang="zh-CN" altLang="en-US" sz="1600" dirty="0"/>
          </a:p>
        </p:txBody>
      </p:sp>
      <p:sp>
        <p:nvSpPr>
          <p:cNvPr id="10" name="文本框 9"/>
          <p:cNvSpPr txBox="1"/>
          <p:nvPr/>
        </p:nvSpPr>
        <p:spPr>
          <a:xfrm>
            <a:off x="3141399" y="3219822"/>
            <a:ext cx="7920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m(1,1)</a:t>
            </a:r>
            <a:endParaRPr lang="zh-CN" altLang="en-US" sz="1600" dirty="0"/>
          </a:p>
        </p:txBody>
      </p:sp>
      <p:sp>
        <p:nvSpPr>
          <p:cNvPr id="11" name="文本框 10"/>
          <p:cNvSpPr txBox="1"/>
          <p:nvPr/>
        </p:nvSpPr>
        <p:spPr>
          <a:xfrm>
            <a:off x="3812593" y="3219822"/>
            <a:ext cx="7920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m(2,2)</a:t>
            </a:r>
            <a:endParaRPr lang="zh-CN" altLang="en-US" sz="1600" dirty="0"/>
          </a:p>
        </p:txBody>
      </p:sp>
      <p:sp>
        <p:nvSpPr>
          <p:cNvPr id="12" name="文本框 11"/>
          <p:cNvSpPr txBox="1"/>
          <p:nvPr/>
        </p:nvSpPr>
        <p:spPr>
          <a:xfrm>
            <a:off x="4774558" y="2377212"/>
            <a:ext cx="7920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m(3,4)</a:t>
            </a:r>
            <a:endParaRPr lang="zh-CN" altLang="en-US" sz="1600" dirty="0"/>
          </a:p>
        </p:txBody>
      </p:sp>
      <p:sp>
        <p:nvSpPr>
          <p:cNvPr id="13" name="文本框 12"/>
          <p:cNvSpPr txBox="1"/>
          <p:nvPr/>
        </p:nvSpPr>
        <p:spPr>
          <a:xfrm>
            <a:off x="353764" y="3169300"/>
            <a:ext cx="7920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m(2,2)</a:t>
            </a:r>
            <a:endParaRPr lang="zh-CN" altLang="en-US" sz="1600" dirty="0"/>
          </a:p>
        </p:txBody>
      </p:sp>
      <p:sp>
        <p:nvSpPr>
          <p:cNvPr id="14" name="文本框 13"/>
          <p:cNvSpPr txBox="1"/>
          <p:nvPr/>
        </p:nvSpPr>
        <p:spPr>
          <a:xfrm>
            <a:off x="1018129" y="3169300"/>
            <a:ext cx="7920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m(3,4)</a:t>
            </a:r>
            <a:endParaRPr lang="zh-CN" altLang="en-US" sz="1600" dirty="0"/>
          </a:p>
        </p:txBody>
      </p:sp>
      <p:sp>
        <p:nvSpPr>
          <p:cNvPr id="15" name="文本框 14"/>
          <p:cNvSpPr txBox="1"/>
          <p:nvPr/>
        </p:nvSpPr>
        <p:spPr>
          <a:xfrm>
            <a:off x="1692253" y="3169300"/>
            <a:ext cx="7920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m(2,3)</a:t>
            </a:r>
            <a:endParaRPr lang="zh-CN" altLang="en-US" sz="1600" dirty="0"/>
          </a:p>
        </p:txBody>
      </p:sp>
      <p:sp>
        <p:nvSpPr>
          <p:cNvPr id="16" name="文本框 15"/>
          <p:cNvSpPr txBox="1"/>
          <p:nvPr/>
        </p:nvSpPr>
        <p:spPr>
          <a:xfrm>
            <a:off x="2363447" y="3169300"/>
            <a:ext cx="7920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m(4,4)</a:t>
            </a:r>
            <a:endParaRPr lang="zh-CN" altLang="en-US" sz="1600" dirty="0"/>
          </a:p>
        </p:txBody>
      </p:sp>
      <p:sp>
        <p:nvSpPr>
          <p:cNvPr id="17" name="文本框 16"/>
          <p:cNvSpPr txBox="1"/>
          <p:nvPr/>
        </p:nvSpPr>
        <p:spPr>
          <a:xfrm>
            <a:off x="4486717" y="3163188"/>
            <a:ext cx="7920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m(3,3)</a:t>
            </a:r>
            <a:endParaRPr lang="zh-CN" altLang="en-US" sz="1600" dirty="0"/>
          </a:p>
        </p:txBody>
      </p:sp>
      <p:sp>
        <p:nvSpPr>
          <p:cNvPr id="18" name="文本框 17"/>
          <p:cNvSpPr txBox="1"/>
          <p:nvPr/>
        </p:nvSpPr>
        <p:spPr>
          <a:xfrm>
            <a:off x="5184900" y="3163188"/>
            <a:ext cx="7920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m(4,4)</a:t>
            </a:r>
            <a:endParaRPr lang="zh-CN" altLang="en-US" sz="1600" dirty="0"/>
          </a:p>
        </p:txBody>
      </p:sp>
      <p:sp>
        <p:nvSpPr>
          <p:cNvPr id="19" name="文本框 18"/>
          <p:cNvSpPr txBox="1"/>
          <p:nvPr/>
        </p:nvSpPr>
        <p:spPr>
          <a:xfrm>
            <a:off x="6876256" y="2377212"/>
            <a:ext cx="7920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m(1,3)</a:t>
            </a:r>
            <a:endParaRPr lang="zh-CN" altLang="en-US" sz="1600" dirty="0"/>
          </a:p>
        </p:txBody>
      </p:sp>
      <p:sp>
        <p:nvSpPr>
          <p:cNvPr id="20" name="文本框 19"/>
          <p:cNvSpPr txBox="1"/>
          <p:nvPr/>
        </p:nvSpPr>
        <p:spPr>
          <a:xfrm>
            <a:off x="5929034" y="3147814"/>
            <a:ext cx="7920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m(1,1)</a:t>
            </a:r>
            <a:endParaRPr lang="zh-CN" altLang="en-US" sz="1600" dirty="0"/>
          </a:p>
        </p:txBody>
      </p:sp>
      <p:sp>
        <p:nvSpPr>
          <p:cNvPr id="21" name="文本框 20"/>
          <p:cNvSpPr txBox="1"/>
          <p:nvPr/>
        </p:nvSpPr>
        <p:spPr>
          <a:xfrm>
            <a:off x="6641644" y="3163188"/>
            <a:ext cx="7920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m(2,3)</a:t>
            </a:r>
            <a:endParaRPr lang="zh-CN" altLang="en-US" sz="1600" dirty="0"/>
          </a:p>
        </p:txBody>
      </p:sp>
      <p:sp>
        <p:nvSpPr>
          <p:cNvPr id="22" name="文本框 21"/>
          <p:cNvSpPr txBox="1"/>
          <p:nvPr/>
        </p:nvSpPr>
        <p:spPr>
          <a:xfrm>
            <a:off x="7299010" y="3150056"/>
            <a:ext cx="7920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m(1,2)</a:t>
            </a:r>
            <a:endParaRPr lang="zh-CN" altLang="en-US" sz="1600" dirty="0"/>
          </a:p>
        </p:txBody>
      </p:sp>
      <p:sp>
        <p:nvSpPr>
          <p:cNvPr id="24" name="文本框 23"/>
          <p:cNvSpPr txBox="1"/>
          <p:nvPr/>
        </p:nvSpPr>
        <p:spPr>
          <a:xfrm>
            <a:off x="8143280" y="2355726"/>
            <a:ext cx="7920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m(4,4)</a:t>
            </a:r>
            <a:endParaRPr lang="zh-CN" altLang="en-US" sz="1600" dirty="0"/>
          </a:p>
        </p:txBody>
      </p:sp>
      <p:sp>
        <p:nvSpPr>
          <p:cNvPr id="25" name="文本框 24"/>
          <p:cNvSpPr txBox="1"/>
          <p:nvPr/>
        </p:nvSpPr>
        <p:spPr>
          <a:xfrm>
            <a:off x="395536" y="3961388"/>
            <a:ext cx="7920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m(3,3)</a:t>
            </a:r>
            <a:endParaRPr lang="zh-CN" altLang="en-US" sz="1600" dirty="0"/>
          </a:p>
        </p:txBody>
      </p:sp>
      <p:sp>
        <p:nvSpPr>
          <p:cNvPr id="26" name="文本框 25"/>
          <p:cNvSpPr txBox="1"/>
          <p:nvPr/>
        </p:nvSpPr>
        <p:spPr>
          <a:xfrm>
            <a:off x="1052126" y="3961388"/>
            <a:ext cx="7920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m(4,4)</a:t>
            </a:r>
            <a:endParaRPr lang="zh-CN" altLang="en-US" sz="1600" dirty="0"/>
          </a:p>
        </p:txBody>
      </p:sp>
      <p:sp>
        <p:nvSpPr>
          <p:cNvPr id="27" name="文本框 26"/>
          <p:cNvSpPr txBox="1"/>
          <p:nvPr/>
        </p:nvSpPr>
        <p:spPr>
          <a:xfrm>
            <a:off x="1720849" y="3961388"/>
            <a:ext cx="7920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m(2,2)</a:t>
            </a:r>
            <a:endParaRPr lang="zh-CN" altLang="en-US" sz="1600" dirty="0"/>
          </a:p>
        </p:txBody>
      </p:sp>
      <p:sp>
        <p:nvSpPr>
          <p:cNvPr id="28" name="文本框 27"/>
          <p:cNvSpPr txBox="1"/>
          <p:nvPr/>
        </p:nvSpPr>
        <p:spPr>
          <a:xfrm>
            <a:off x="2356320" y="3961388"/>
            <a:ext cx="7920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m(3,3)</a:t>
            </a:r>
            <a:endParaRPr lang="zh-CN" altLang="en-US" sz="1600" dirty="0"/>
          </a:p>
        </p:txBody>
      </p:sp>
      <p:sp>
        <p:nvSpPr>
          <p:cNvPr id="29" name="文本框 28"/>
          <p:cNvSpPr txBox="1"/>
          <p:nvPr/>
        </p:nvSpPr>
        <p:spPr>
          <a:xfrm>
            <a:off x="6025879" y="3961388"/>
            <a:ext cx="7920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m(2,2)</a:t>
            </a:r>
            <a:endParaRPr lang="zh-CN" altLang="en-US" sz="1600" dirty="0"/>
          </a:p>
        </p:txBody>
      </p:sp>
      <p:sp>
        <p:nvSpPr>
          <p:cNvPr id="30" name="文本框 29"/>
          <p:cNvSpPr txBox="1"/>
          <p:nvPr/>
        </p:nvSpPr>
        <p:spPr>
          <a:xfrm>
            <a:off x="6682469" y="3961388"/>
            <a:ext cx="7920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m(3,3)</a:t>
            </a:r>
            <a:endParaRPr lang="zh-CN" altLang="en-US" sz="1600" dirty="0"/>
          </a:p>
        </p:txBody>
      </p:sp>
      <p:sp>
        <p:nvSpPr>
          <p:cNvPr id="31" name="文本框 30"/>
          <p:cNvSpPr txBox="1"/>
          <p:nvPr/>
        </p:nvSpPr>
        <p:spPr>
          <a:xfrm>
            <a:off x="7351192" y="3961388"/>
            <a:ext cx="7920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m(1,1)</a:t>
            </a:r>
            <a:endParaRPr lang="zh-CN" altLang="en-US" sz="1600" dirty="0"/>
          </a:p>
        </p:txBody>
      </p:sp>
      <p:sp>
        <p:nvSpPr>
          <p:cNvPr id="32" name="文本框 31"/>
          <p:cNvSpPr txBox="1"/>
          <p:nvPr/>
        </p:nvSpPr>
        <p:spPr>
          <a:xfrm>
            <a:off x="8034624" y="3949164"/>
            <a:ext cx="7920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m(2,2)</a:t>
            </a:r>
            <a:endParaRPr lang="zh-CN" altLang="en-US" sz="1600" dirty="0"/>
          </a:p>
        </p:txBody>
      </p:sp>
      <p:cxnSp>
        <p:nvCxnSpPr>
          <p:cNvPr id="34" name="直接箭头连接符 16"/>
          <p:cNvCxnSpPr>
            <a:cxnSpLocks noChangeShapeType="1"/>
            <a:stCxn id="2" idx="1"/>
          </p:cNvCxnSpPr>
          <p:nvPr/>
        </p:nvCxnSpPr>
        <p:spPr bwMode="auto">
          <a:xfrm flipH="1">
            <a:off x="611559" y="1801786"/>
            <a:ext cx="3151651" cy="563201"/>
          </a:xfrm>
          <a:prstGeom prst="straightConnector1">
            <a:avLst/>
          </a:prstGeom>
          <a:noFill/>
          <a:ln w="28575" algn="ctr">
            <a:solidFill>
              <a:srgbClr val="F77A2D"/>
            </a:solidFill>
            <a:rou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4" name="直接箭头连接符 33"/>
          <p:cNvCxnSpPr>
            <a:cxnSpLocks noChangeShapeType="1"/>
          </p:cNvCxnSpPr>
          <p:nvPr/>
        </p:nvCxnSpPr>
        <p:spPr bwMode="auto">
          <a:xfrm flipV="1">
            <a:off x="901510" y="1923678"/>
            <a:ext cx="2891845" cy="447421"/>
          </a:xfrm>
          <a:prstGeom prst="straightConnector1">
            <a:avLst/>
          </a:prstGeom>
          <a:noFill/>
          <a:ln w="28575" algn="ctr">
            <a:solidFill>
              <a:schemeClr val="accent5">
                <a:lumMod val="50000"/>
              </a:schemeClr>
            </a:solidFill>
            <a:rou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1" name="直接箭头连接符 16"/>
          <p:cNvCxnSpPr>
            <a:cxnSpLocks noChangeShapeType="1"/>
            <a:endCxn id="8" idx="0"/>
          </p:cNvCxnSpPr>
          <p:nvPr/>
        </p:nvCxnSpPr>
        <p:spPr bwMode="auto">
          <a:xfrm flipH="1">
            <a:off x="1889742" y="1971064"/>
            <a:ext cx="2000172" cy="406148"/>
          </a:xfrm>
          <a:prstGeom prst="straightConnector1">
            <a:avLst/>
          </a:prstGeom>
          <a:noFill/>
          <a:ln w="28575" algn="ctr">
            <a:solidFill>
              <a:srgbClr val="F77A2D"/>
            </a:solidFill>
            <a:rou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1" name="直接箭头连接符 16"/>
          <p:cNvCxnSpPr>
            <a:cxnSpLocks noChangeShapeType="1"/>
          </p:cNvCxnSpPr>
          <p:nvPr/>
        </p:nvCxnSpPr>
        <p:spPr bwMode="auto">
          <a:xfrm flipH="1">
            <a:off x="729990" y="2715766"/>
            <a:ext cx="718180" cy="360040"/>
          </a:xfrm>
          <a:prstGeom prst="straightConnector1">
            <a:avLst/>
          </a:prstGeom>
          <a:noFill/>
          <a:ln w="28575" algn="ctr">
            <a:solidFill>
              <a:srgbClr val="F77A2D"/>
            </a:solidFill>
            <a:rou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6" name="直接箭头连接符 33"/>
          <p:cNvCxnSpPr>
            <a:cxnSpLocks noChangeShapeType="1"/>
          </p:cNvCxnSpPr>
          <p:nvPr/>
        </p:nvCxnSpPr>
        <p:spPr bwMode="auto">
          <a:xfrm flipV="1">
            <a:off x="1018129" y="2703541"/>
            <a:ext cx="523328" cy="459648"/>
          </a:xfrm>
          <a:prstGeom prst="straightConnector1">
            <a:avLst/>
          </a:prstGeom>
          <a:noFill/>
          <a:ln w="28575" algn="ctr">
            <a:solidFill>
              <a:schemeClr val="accent5">
                <a:lumMod val="50000"/>
              </a:schemeClr>
            </a:solidFill>
            <a:rou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1" name="直接箭头连接符 16"/>
          <p:cNvCxnSpPr>
            <a:cxnSpLocks noChangeShapeType="1"/>
          </p:cNvCxnSpPr>
          <p:nvPr/>
        </p:nvCxnSpPr>
        <p:spPr bwMode="auto">
          <a:xfrm flipH="1">
            <a:off x="1415059" y="2747151"/>
            <a:ext cx="243626" cy="422149"/>
          </a:xfrm>
          <a:prstGeom prst="straightConnector1">
            <a:avLst/>
          </a:prstGeom>
          <a:noFill/>
          <a:ln w="28575" algn="ctr">
            <a:solidFill>
              <a:srgbClr val="F77A2D"/>
            </a:solidFill>
            <a:rou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5" name="直接箭头连接符 33"/>
          <p:cNvCxnSpPr>
            <a:cxnSpLocks noChangeShapeType="1"/>
          </p:cNvCxnSpPr>
          <p:nvPr/>
        </p:nvCxnSpPr>
        <p:spPr bwMode="auto">
          <a:xfrm flipV="1">
            <a:off x="1651345" y="2743820"/>
            <a:ext cx="94891" cy="476524"/>
          </a:xfrm>
          <a:prstGeom prst="straightConnector1">
            <a:avLst/>
          </a:prstGeom>
          <a:noFill/>
          <a:ln w="28575" algn="ctr">
            <a:solidFill>
              <a:schemeClr val="accent5">
                <a:lumMod val="50000"/>
              </a:schemeClr>
            </a:solidFill>
            <a:rou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8" name="直接箭头连接符 16"/>
          <p:cNvCxnSpPr>
            <a:cxnSpLocks noChangeShapeType="1"/>
          </p:cNvCxnSpPr>
          <p:nvPr/>
        </p:nvCxnSpPr>
        <p:spPr bwMode="auto">
          <a:xfrm flipH="1">
            <a:off x="759105" y="3488610"/>
            <a:ext cx="439100" cy="474192"/>
          </a:xfrm>
          <a:prstGeom prst="straightConnector1">
            <a:avLst/>
          </a:prstGeom>
          <a:noFill/>
          <a:ln w="28575" algn="ctr">
            <a:solidFill>
              <a:srgbClr val="F77A2D"/>
            </a:solidFill>
            <a:rou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1" name="直接箭头连接符 33"/>
          <p:cNvCxnSpPr>
            <a:cxnSpLocks noChangeShapeType="1"/>
            <a:endCxn id="14" idx="2"/>
          </p:cNvCxnSpPr>
          <p:nvPr/>
        </p:nvCxnSpPr>
        <p:spPr bwMode="auto">
          <a:xfrm flipV="1">
            <a:off x="978655" y="3507854"/>
            <a:ext cx="435518" cy="412444"/>
          </a:xfrm>
          <a:prstGeom prst="straightConnector1">
            <a:avLst/>
          </a:prstGeom>
          <a:noFill/>
          <a:ln w="28575" algn="ctr">
            <a:solidFill>
              <a:schemeClr val="accent5">
                <a:lumMod val="50000"/>
              </a:schemeClr>
            </a:solidFill>
            <a:rou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6" name="直接箭头连接符 16"/>
          <p:cNvCxnSpPr>
            <a:cxnSpLocks noChangeShapeType="1"/>
            <a:endCxn id="26" idx="0"/>
          </p:cNvCxnSpPr>
          <p:nvPr/>
        </p:nvCxnSpPr>
        <p:spPr bwMode="auto">
          <a:xfrm flipH="1">
            <a:off x="1448170" y="3508193"/>
            <a:ext cx="33252" cy="453195"/>
          </a:xfrm>
          <a:prstGeom prst="straightConnector1">
            <a:avLst/>
          </a:prstGeom>
          <a:noFill/>
          <a:ln w="28575" algn="ctr">
            <a:solidFill>
              <a:srgbClr val="F77A2D"/>
            </a:solidFill>
            <a:rou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1" name="直接箭头连接符 33"/>
          <p:cNvCxnSpPr>
            <a:cxnSpLocks noChangeShapeType="1"/>
          </p:cNvCxnSpPr>
          <p:nvPr/>
        </p:nvCxnSpPr>
        <p:spPr bwMode="auto">
          <a:xfrm flipH="1" flipV="1">
            <a:off x="1624355" y="3488611"/>
            <a:ext cx="33949" cy="431687"/>
          </a:xfrm>
          <a:prstGeom prst="straightConnector1">
            <a:avLst/>
          </a:prstGeom>
          <a:noFill/>
          <a:ln w="28575" algn="ctr">
            <a:solidFill>
              <a:schemeClr val="accent5">
                <a:lumMod val="50000"/>
              </a:schemeClr>
            </a:solidFill>
            <a:rou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4" name="直接箭头连接符 16"/>
          <p:cNvCxnSpPr>
            <a:cxnSpLocks noChangeShapeType="1"/>
          </p:cNvCxnSpPr>
          <p:nvPr/>
        </p:nvCxnSpPr>
        <p:spPr bwMode="auto">
          <a:xfrm>
            <a:off x="1920981" y="2766682"/>
            <a:ext cx="134634" cy="402157"/>
          </a:xfrm>
          <a:prstGeom prst="straightConnector1">
            <a:avLst/>
          </a:prstGeom>
          <a:noFill/>
          <a:ln w="28575" algn="ctr">
            <a:solidFill>
              <a:srgbClr val="F77A2D"/>
            </a:solidFill>
            <a:rou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1" name="直接箭头连接符 16"/>
          <p:cNvCxnSpPr>
            <a:cxnSpLocks noChangeShapeType="1"/>
          </p:cNvCxnSpPr>
          <p:nvPr/>
        </p:nvCxnSpPr>
        <p:spPr bwMode="auto">
          <a:xfrm flipH="1">
            <a:off x="1947398" y="3488610"/>
            <a:ext cx="22037" cy="472317"/>
          </a:xfrm>
          <a:prstGeom prst="straightConnector1">
            <a:avLst/>
          </a:prstGeom>
          <a:noFill/>
          <a:ln w="28575" algn="ctr">
            <a:solidFill>
              <a:srgbClr val="F77A2D"/>
            </a:solidFill>
            <a:rou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4" name="直接箭头连接符 33"/>
          <p:cNvCxnSpPr>
            <a:cxnSpLocks noChangeShapeType="1"/>
          </p:cNvCxnSpPr>
          <p:nvPr/>
        </p:nvCxnSpPr>
        <p:spPr bwMode="auto">
          <a:xfrm flipH="1" flipV="1">
            <a:off x="2115517" y="3498232"/>
            <a:ext cx="33949" cy="431687"/>
          </a:xfrm>
          <a:prstGeom prst="straightConnector1">
            <a:avLst/>
          </a:prstGeom>
          <a:noFill/>
          <a:ln w="28575" algn="ctr">
            <a:solidFill>
              <a:schemeClr val="accent5">
                <a:lumMod val="50000"/>
              </a:schemeClr>
            </a:solidFill>
            <a:rou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5" name="直接箭头连接符 16"/>
          <p:cNvCxnSpPr>
            <a:cxnSpLocks noChangeShapeType="1"/>
          </p:cNvCxnSpPr>
          <p:nvPr/>
        </p:nvCxnSpPr>
        <p:spPr bwMode="auto">
          <a:xfrm>
            <a:off x="2285786" y="3533312"/>
            <a:ext cx="358064" cy="427615"/>
          </a:xfrm>
          <a:prstGeom prst="straightConnector1">
            <a:avLst/>
          </a:prstGeom>
          <a:noFill/>
          <a:ln w="28575" algn="ctr">
            <a:solidFill>
              <a:srgbClr val="F77A2D"/>
            </a:solidFill>
            <a:rou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8" name="直接箭头连接符 33"/>
          <p:cNvCxnSpPr>
            <a:cxnSpLocks noChangeShapeType="1"/>
            <a:stCxn id="28" idx="0"/>
          </p:cNvCxnSpPr>
          <p:nvPr/>
        </p:nvCxnSpPr>
        <p:spPr bwMode="auto">
          <a:xfrm flipH="1" flipV="1">
            <a:off x="2356322" y="3539656"/>
            <a:ext cx="396042" cy="421732"/>
          </a:xfrm>
          <a:prstGeom prst="straightConnector1">
            <a:avLst/>
          </a:prstGeom>
          <a:noFill/>
          <a:ln w="28575" algn="ctr">
            <a:solidFill>
              <a:schemeClr val="accent5">
                <a:lumMod val="50000"/>
              </a:schemeClr>
            </a:solidFill>
            <a:rou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2" name="直接箭头连接符 33"/>
          <p:cNvCxnSpPr>
            <a:cxnSpLocks noChangeShapeType="1"/>
          </p:cNvCxnSpPr>
          <p:nvPr/>
        </p:nvCxnSpPr>
        <p:spPr bwMode="auto">
          <a:xfrm flipH="1" flipV="1">
            <a:off x="2031165" y="2739516"/>
            <a:ext cx="220564" cy="445321"/>
          </a:xfrm>
          <a:prstGeom prst="straightConnector1">
            <a:avLst/>
          </a:prstGeom>
          <a:noFill/>
          <a:ln w="28575" algn="ctr">
            <a:solidFill>
              <a:schemeClr val="accent5">
                <a:lumMod val="50000"/>
              </a:schemeClr>
            </a:solidFill>
            <a:rou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7" name="直接箭头连接符 16"/>
          <p:cNvCxnSpPr>
            <a:cxnSpLocks noChangeShapeType="1"/>
          </p:cNvCxnSpPr>
          <p:nvPr/>
        </p:nvCxnSpPr>
        <p:spPr bwMode="auto">
          <a:xfrm>
            <a:off x="2211915" y="2715766"/>
            <a:ext cx="412294" cy="504578"/>
          </a:xfrm>
          <a:prstGeom prst="straightConnector1">
            <a:avLst/>
          </a:prstGeom>
          <a:noFill/>
          <a:ln w="28575" algn="ctr">
            <a:solidFill>
              <a:srgbClr val="F77A2D"/>
            </a:solidFill>
            <a:rou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1" name="直接箭头连接符 33"/>
          <p:cNvCxnSpPr>
            <a:cxnSpLocks noChangeShapeType="1"/>
          </p:cNvCxnSpPr>
          <p:nvPr/>
        </p:nvCxnSpPr>
        <p:spPr bwMode="auto">
          <a:xfrm flipH="1" flipV="1">
            <a:off x="2417430" y="2722929"/>
            <a:ext cx="421703" cy="461909"/>
          </a:xfrm>
          <a:prstGeom prst="straightConnector1">
            <a:avLst/>
          </a:prstGeom>
          <a:noFill/>
          <a:ln w="28575" algn="ctr">
            <a:solidFill>
              <a:schemeClr val="accent5">
                <a:lumMod val="50000"/>
              </a:schemeClr>
            </a:solidFill>
            <a:rou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4" name="直接箭头连接符 33"/>
          <p:cNvCxnSpPr>
            <a:cxnSpLocks noChangeShapeType="1"/>
          </p:cNvCxnSpPr>
          <p:nvPr/>
        </p:nvCxnSpPr>
        <p:spPr bwMode="auto">
          <a:xfrm flipV="1">
            <a:off x="2211915" y="2033555"/>
            <a:ext cx="1733840" cy="416118"/>
          </a:xfrm>
          <a:prstGeom prst="straightConnector1">
            <a:avLst/>
          </a:prstGeom>
          <a:noFill/>
          <a:ln w="28575" algn="ctr">
            <a:solidFill>
              <a:schemeClr val="accent5">
                <a:lumMod val="50000"/>
              </a:schemeClr>
            </a:solidFill>
            <a:rou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7" name="直接箭头连接符 16"/>
          <p:cNvCxnSpPr>
            <a:cxnSpLocks noChangeShapeType="1"/>
          </p:cNvCxnSpPr>
          <p:nvPr/>
        </p:nvCxnSpPr>
        <p:spPr bwMode="auto">
          <a:xfrm flipH="1">
            <a:off x="3747077" y="1957185"/>
            <a:ext cx="320500" cy="453534"/>
          </a:xfrm>
          <a:prstGeom prst="straightConnector1">
            <a:avLst/>
          </a:prstGeom>
          <a:noFill/>
          <a:ln w="28575" algn="ctr">
            <a:solidFill>
              <a:srgbClr val="F77A2D"/>
            </a:solidFill>
            <a:rou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3" name="直接箭头连接符 16"/>
          <p:cNvCxnSpPr>
            <a:cxnSpLocks noChangeShapeType="1"/>
          </p:cNvCxnSpPr>
          <p:nvPr/>
        </p:nvCxnSpPr>
        <p:spPr bwMode="auto">
          <a:xfrm flipH="1">
            <a:off x="3474857" y="2739516"/>
            <a:ext cx="179375" cy="412701"/>
          </a:xfrm>
          <a:prstGeom prst="straightConnector1">
            <a:avLst/>
          </a:prstGeom>
          <a:noFill/>
          <a:ln w="28575" algn="ctr">
            <a:solidFill>
              <a:srgbClr val="F77A2D"/>
            </a:solidFill>
            <a:rou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9" name="直接箭头连接符 33"/>
          <p:cNvCxnSpPr>
            <a:cxnSpLocks noChangeShapeType="1"/>
            <a:endCxn id="9" idx="2"/>
          </p:cNvCxnSpPr>
          <p:nvPr/>
        </p:nvCxnSpPr>
        <p:spPr bwMode="auto">
          <a:xfrm flipV="1">
            <a:off x="3654232" y="2715766"/>
            <a:ext cx="139123" cy="453073"/>
          </a:xfrm>
          <a:prstGeom prst="straightConnector1">
            <a:avLst/>
          </a:prstGeom>
          <a:noFill/>
          <a:ln w="28575" algn="ctr">
            <a:solidFill>
              <a:schemeClr val="accent5">
                <a:lumMod val="50000"/>
              </a:schemeClr>
            </a:solidFill>
            <a:rou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3" name="直接箭头连接符 16"/>
          <p:cNvCxnSpPr>
            <a:cxnSpLocks noChangeShapeType="1"/>
          </p:cNvCxnSpPr>
          <p:nvPr/>
        </p:nvCxnSpPr>
        <p:spPr bwMode="auto">
          <a:xfrm>
            <a:off x="3941876" y="2766682"/>
            <a:ext cx="131121" cy="418155"/>
          </a:xfrm>
          <a:prstGeom prst="straightConnector1">
            <a:avLst/>
          </a:prstGeom>
          <a:noFill/>
          <a:ln w="28575" algn="ctr">
            <a:solidFill>
              <a:srgbClr val="F77A2D"/>
            </a:solidFill>
            <a:rou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7" name="直接箭头连接符 33"/>
          <p:cNvCxnSpPr>
            <a:cxnSpLocks noChangeShapeType="1"/>
            <a:stCxn id="11" idx="0"/>
          </p:cNvCxnSpPr>
          <p:nvPr/>
        </p:nvCxnSpPr>
        <p:spPr bwMode="auto">
          <a:xfrm flipH="1" flipV="1">
            <a:off x="4044501" y="2779564"/>
            <a:ext cx="164136" cy="440258"/>
          </a:xfrm>
          <a:prstGeom prst="straightConnector1">
            <a:avLst/>
          </a:prstGeom>
          <a:noFill/>
          <a:ln w="28575" algn="ctr">
            <a:solidFill>
              <a:schemeClr val="accent5">
                <a:lumMod val="50000"/>
              </a:schemeClr>
            </a:solidFill>
            <a:rou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3" name="直接箭头连接符 33"/>
          <p:cNvCxnSpPr>
            <a:cxnSpLocks noChangeShapeType="1"/>
            <a:endCxn id="2" idx="2"/>
          </p:cNvCxnSpPr>
          <p:nvPr/>
        </p:nvCxnSpPr>
        <p:spPr bwMode="auto">
          <a:xfrm flipV="1">
            <a:off x="4014493" y="1971064"/>
            <a:ext cx="144762" cy="445768"/>
          </a:xfrm>
          <a:prstGeom prst="straightConnector1">
            <a:avLst/>
          </a:prstGeom>
          <a:noFill/>
          <a:ln w="28575" algn="ctr">
            <a:solidFill>
              <a:schemeClr val="accent5">
                <a:lumMod val="50000"/>
              </a:schemeClr>
            </a:solidFill>
            <a:rou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7" name="直接箭头连接符 16"/>
          <p:cNvCxnSpPr>
            <a:cxnSpLocks noChangeShapeType="1"/>
          </p:cNvCxnSpPr>
          <p:nvPr/>
        </p:nvCxnSpPr>
        <p:spPr bwMode="auto">
          <a:xfrm>
            <a:off x="4378514" y="2033555"/>
            <a:ext cx="504247" cy="384931"/>
          </a:xfrm>
          <a:prstGeom prst="straightConnector1">
            <a:avLst/>
          </a:prstGeom>
          <a:noFill/>
          <a:ln w="28575" algn="ctr">
            <a:solidFill>
              <a:srgbClr val="F77A2D"/>
            </a:solidFill>
            <a:rou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3" name="直接箭头连接符 16"/>
          <p:cNvCxnSpPr>
            <a:cxnSpLocks noChangeShapeType="1"/>
          </p:cNvCxnSpPr>
          <p:nvPr/>
        </p:nvCxnSpPr>
        <p:spPr bwMode="auto">
          <a:xfrm flipH="1">
            <a:off x="4744517" y="2722929"/>
            <a:ext cx="334213" cy="427127"/>
          </a:xfrm>
          <a:prstGeom prst="straightConnector1">
            <a:avLst/>
          </a:prstGeom>
          <a:noFill/>
          <a:ln w="28575" algn="ctr">
            <a:solidFill>
              <a:srgbClr val="F77A2D"/>
            </a:solidFill>
            <a:rou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0" name="直接箭头连接符 33"/>
          <p:cNvCxnSpPr>
            <a:cxnSpLocks noChangeShapeType="1"/>
          </p:cNvCxnSpPr>
          <p:nvPr/>
        </p:nvCxnSpPr>
        <p:spPr bwMode="auto">
          <a:xfrm flipV="1">
            <a:off x="5020624" y="2727346"/>
            <a:ext cx="139123" cy="453073"/>
          </a:xfrm>
          <a:prstGeom prst="straightConnector1">
            <a:avLst/>
          </a:prstGeom>
          <a:noFill/>
          <a:ln w="28575" algn="ctr">
            <a:solidFill>
              <a:schemeClr val="accent5">
                <a:lumMod val="50000"/>
              </a:schemeClr>
            </a:solidFill>
            <a:rou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1" name="直接箭头连接符 16"/>
          <p:cNvCxnSpPr>
            <a:cxnSpLocks noChangeShapeType="1"/>
          </p:cNvCxnSpPr>
          <p:nvPr/>
        </p:nvCxnSpPr>
        <p:spPr bwMode="auto">
          <a:xfrm>
            <a:off x="5317569" y="2753969"/>
            <a:ext cx="131121" cy="418155"/>
          </a:xfrm>
          <a:prstGeom prst="straightConnector1">
            <a:avLst/>
          </a:prstGeom>
          <a:noFill/>
          <a:ln w="28575" algn="ctr">
            <a:solidFill>
              <a:srgbClr val="F77A2D"/>
            </a:solidFill>
            <a:rou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3" name="直接箭头连接符 33"/>
          <p:cNvCxnSpPr>
            <a:cxnSpLocks noChangeShapeType="1"/>
          </p:cNvCxnSpPr>
          <p:nvPr/>
        </p:nvCxnSpPr>
        <p:spPr bwMode="auto">
          <a:xfrm flipH="1" flipV="1">
            <a:off x="5448501" y="2722930"/>
            <a:ext cx="164136" cy="440258"/>
          </a:xfrm>
          <a:prstGeom prst="straightConnector1">
            <a:avLst/>
          </a:prstGeom>
          <a:noFill/>
          <a:ln w="28575" algn="ctr">
            <a:solidFill>
              <a:schemeClr val="accent5">
                <a:lumMod val="50000"/>
              </a:schemeClr>
            </a:solidFill>
            <a:rou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5" name="直接箭头连接符 33"/>
          <p:cNvCxnSpPr>
            <a:cxnSpLocks noChangeShapeType="1"/>
            <a:stCxn id="12" idx="0"/>
          </p:cNvCxnSpPr>
          <p:nvPr/>
        </p:nvCxnSpPr>
        <p:spPr bwMode="auto">
          <a:xfrm flipH="1" flipV="1">
            <a:off x="4488304" y="1995352"/>
            <a:ext cx="682298" cy="381860"/>
          </a:xfrm>
          <a:prstGeom prst="straightConnector1">
            <a:avLst/>
          </a:prstGeom>
          <a:noFill/>
          <a:ln w="28575" algn="ctr">
            <a:solidFill>
              <a:schemeClr val="accent5">
                <a:lumMod val="50000"/>
              </a:schemeClr>
            </a:solidFill>
            <a:rou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8" name="直接箭头连接符 16"/>
          <p:cNvCxnSpPr>
            <a:cxnSpLocks noChangeShapeType="1"/>
          </p:cNvCxnSpPr>
          <p:nvPr/>
        </p:nvCxnSpPr>
        <p:spPr bwMode="auto">
          <a:xfrm>
            <a:off x="4566457" y="1923678"/>
            <a:ext cx="2413651" cy="555331"/>
          </a:xfrm>
          <a:prstGeom prst="straightConnector1">
            <a:avLst/>
          </a:prstGeom>
          <a:noFill/>
          <a:ln w="28575" algn="ctr">
            <a:solidFill>
              <a:srgbClr val="F77A2D"/>
            </a:solidFill>
            <a:rou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1" name="直接箭头连接符 16"/>
          <p:cNvCxnSpPr>
            <a:cxnSpLocks noChangeShapeType="1"/>
            <a:endCxn id="20" idx="0"/>
          </p:cNvCxnSpPr>
          <p:nvPr/>
        </p:nvCxnSpPr>
        <p:spPr bwMode="auto">
          <a:xfrm flipH="1">
            <a:off x="6325078" y="2722625"/>
            <a:ext cx="606326" cy="425189"/>
          </a:xfrm>
          <a:prstGeom prst="straightConnector1">
            <a:avLst/>
          </a:prstGeom>
          <a:noFill/>
          <a:ln w="28575" algn="ctr">
            <a:solidFill>
              <a:srgbClr val="F77A2D"/>
            </a:solidFill>
            <a:rou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2" name="直接箭头连接符 33"/>
          <p:cNvCxnSpPr>
            <a:cxnSpLocks noChangeShapeType="1"/>
          </p:cNvCxnSpPr>
          <p:nvPr/>
        </p:nvCxnSpPr>
        <p:spPr bwMode="auto">
          <a:xfrm flipV="1">
            <a:off x="6571245" y="2703540"/>
            <a:ext cx="523328" cy="459648"/>
          </a:xfrm>
          <a:prstGeom prst="straightConnector1">
            <a:avLst/>
          </a:prstGeom>
          <a:noFill/>
          <a:ln w="28575" algn="ctr">
            <a:solidFill>
              <a:schemeClr val="accent5">
                <a:lumMod val="50000"/>
              </a:schemeClr>
            </a:solidFill>
            <a:rou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8" name="直接箭头连接符 16"/>
          <p:cNvCxnSpPr>
            <a:cxnSpLocks noChangeShapeType="1"/>
          </p:cNvCxnSpPr>
          <p:nvPr/>
        </p:nvCxnSpPr>
        <p:spPr bwMode="auto">
          <a:xfrm flipH="1">
            <a:off x="7020272" y="2715766"/>
            <a:ext cx="110858" cy="494033"/>
          </a:xfrm>
          <a:prstGeom prst="straightConnector1">
            <a:avLst/>
          </a:prstGeom>
          <a:noFill/>
          <a:ln w="28575" algn="ctr">
            <a:solidFill>
              <a:srgbClr val="F77A2D"/>
            </a:solidFill>
            <a:rou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2" name="直接箭头连接符 16"/>
          <p:cNvCxnSpPr>
            <a:cxnSpLocks noChangeShapeType="1"/>
          </p:cNvCxnSpPr>
          <p:nvPr/>
        </p:nvCxnSpPr>
        <p:spPr bwMode="auto">
          <a:xfrm flipH="1">
            <a:off x="6428922" y="3500328"/>
            <a:ext cx="439100" cy="474192"/>
          </a:xfrm>
          <a:prstGeom prst="straightConnector1">
            <a:avLst/>
          </a:prstGeom>
          <a:noFill/>
          <a:ln w="28575" algn="ctr">
            <a:solidFill>
              <a:srgbClr val="F77A2D"/>
            </a:solidFill>
            <a:rou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4" name="直接箭头连接符 33"/>
          <p:cNvCxnSpPr>
            <a:cxnSpLocks noChangeShapeType="1"/>
          </p:cNvCxnSpPr>
          <p:nvPr/>
        </p:nvCxnSpPr>
        <p:spPr bwMode="auto">
          <a:xfrm flipV="1">
            <a:off x="6607207" y="3540897"/>
            <a:ext cx="435518" cy="412444"/>
          </a:xfrm>
          <a:prstGeom prst="straightConnector1">
            <a:avLst/>
          </a:prstGeom>
          <a:noFill/>
          <a:ln w="28575" algn="ctr">
            <a:solidFill>
              <a:schemeClr val="accent5">
                <a:lumMod val="50000"/>
              </a:schemeClr>
            </a:solidFill>
            <a:rou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5" name="直接箭头连接符 16"/>
          <p:cNvCxnSpPr>
            <a:cxnSpLocks noChangeShapeType="1"/>
          </p:cNvCxnSpPr>
          <p:nvPr/>
        </p:nvCxnSpPr>
        <p:spPr bwMode="auto">
          <a:xfrm flipH="1">
            <a:off x="7067570" y="3548353"/>
            <a:ext cx="33252" cy="453195"/>
          </a:xfrm>
          <a:prstGeom prst="straightConnector1">
            <a:avLst/>
          </a:prstGeom>
          <a:noFill/>
          <a:ln w="28575" algn="ctr">
            <a:solidFill>
              <a:srgbClr val="F77A2D"/>
            </a:solidFill>
            <a:rou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6" name="直接箭头连接符 33"/>
          <p:cNvCxnSpPr>
            <a:cxnSpLocks noChangeShapeType="1"/>
          </p:cNvCxnSpPr>
          <p:nvPr/>
        </p:nvCxnSpPr>
        <p:spPr bwMode="auto">
          <a:xfrm flipH="1" flipV="1">
            <a:off x="7187061" y="3552452"/>
            <a:ext cx="33949" cy="431687"/>
          </a:xfrm>
          <a:prstGeom prst="straightConnector1">
            <a:avLst/>
          </a:prstGeom>
          <a:noFill/>
          <a:ln w="28575" algn="ctr">
            <a:solidFill>
              <a:schemeClr val="accent5">
                <a:lumMod val="50000"/>
              </a:schemeClr>
            </a:solidFill>
            <a:rou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7" name="直接箭头连接符 33"/>
          <p:cNvCxnSpPr>
            <a:cxnSpLocks noChangeShapeType="1"/>
            <a:endCxn id="19" idx="2"/>
          </p:cNvCxnSpPr>
          <p:nvPr/>
        </p:nvCxnSpPr>
        <p:spPr bwMode="auto">
          <a:xfrm flipV="1">
            <a:off x="7201466" y="2715766"/>
            <a:ext cx="70834" cy="494034"/>
          </a:xfrm>
          <a:prstGeom prst="straightConnector1">
            <a:avLst/>
          </a:prstGeom>
          <a:noFill/>
          <a:ln w="28575" algn="ctr">
            <a:solidFill>
              <a:schemeClr val="accent5">
                <a:lumMod val="50000"/>
              </a:schemeClr>
            </a:solidFill>
            <a:rou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9" name="直接箭头连接符 16"/>
          <p:cNvCxnSpPr>
            <a:cxnSpLocks noChangeShapeType="1"/>
            <a:endCxn id="22" idx="0"/>
          </p:cNvCxnSpPr>
          <p:nvPr/>
        </p:nvCxnSpPr>
        <p:spPr bwMode="auto">
          <a:xfrm>
            <a:off x="7453844" y="2766682"/>
            <a:ext cx="241210" cy="383374"/>
          </a:xfrm>
          <a:prstGeom prst="straightConnector1">
            <a:avLst/>
          </a:prstGeom>
          <a:noFill/>
          <a:ln w="28575" algn="ctr">
            <a:solidFill>
              <a:srgbClr val="F77A2D"/>
            </a:solidFill>
            <a:rou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4" name="直接箭头连接符 16"/>
          <p:cNvCxnSpPr>
            <a:cxnSpLocks noChangeShapeType="1"/>
          </p:cNvCxnSpPr>
          <p:nvPr/>
        </p:nvCxnSpPr>
        <p:spPr bwMode="auto">
          <a:xfrm flipH="1">
            <a:off x="7552412" y="3488610"/>
            <a:ext cx="22037" cy="472317"/>
          </a:xfrm>
          <a:prstGeom prst="straightConnector1">
            <a:avLst/>
          </a:prstGeom>
          <a:noFill/>
          <a:ln w="28575" algn="ctr">
            <a:solidFill>
              <a:srgbClr val="F77A2D"/>
            </a:solidFill>
            <a:rou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5" name="直接箭头连接符 33"/>
          <p:cNvCxnSpPr>
            <a:cxnSpLocks noChangeShapeType="1"/>
          </p:cNvCxnSpPr>
          <p:nvPr/>
        </p:nvCxnSpPr>
        <p:spPr bwMode="auto">
          <a:xfrm flipH="1" flipV="1">
            <a:off x="7718559" y="3488610"/>
            <a:ext cx="33949" cy="431687"/>
          </a:xfrm>
          <a:prstGeom prst="straightConnector1">
            <a:avLst/>
          </a:prstGeom>
          <a:noFill/>
          <a:ln w="28575" algn="ctr">
            <a:solidFill>
              <a:schemeClr val="accent5">
                <a:lumMod val="50000"/>
              </a:schemeClr>
            </a:solidFill>
            <a:rou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6" name="直接箭头连接符 16"/>
          <p:cNvCxnSpPr>
            <a:cxnSpLocks noChangeShapeType="1"/>
          </p:cNvCxnSpPr>
          <p:nvPr/>
        </p:nvCxnSpPr>
        <p:spPr bwMode="auto">
          <a:xfrm>
            <a:off x="7896618" y="3552452"/>
            <a:ext cx="364807" cy="396145"/>
          </a:xfrm>
          <a:prstGeom prst="straightConnector1">
            <a:avLst/>
          </a:prstGeom>
          <a:noFill/>
          <a:ln w="28575" algn="ctr">
            <a:solidFill>
              <a:srgbClr val="F77A2D"/>
            </a:solidFill>
            <a:rou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7" name="直接箭头连接符 33"/>
          <p:cNvCxnSpPr>
            <a:cxnSpLocks noChangeShapeType="1"/>
          </p:cNvCxnSpPr>
          <p:nvPr/>
        </p:nvCxnSpPr>
        <p:spPr bwMode="auto">
          <a:xfrm flipH="1" flipV="1">
            <a:off x="7878068" y="3498232"/>
            <a:ext cx="538987" cy="417087"/>
          </a:xfrm>
          <a:prstGeom prst="straightConnector1">
            <a:avLst/>
          </a:prstGeom>
          <a:noFill/>
          <a:ln w="28575" algn="ctr">
            <a:solidFill>
              <a:schemeClr val="accent5">
                <a:lumMod val="50000"/>
              </a:schemeClr>
            </a:solidFill>
            <a:rou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0" name="直接箭头连接符 33"/>
          <p:cNvCxnSpPr>
            <a:cxnSpLocks noChangeShapeType="1"/>
          </p:cNvCxnSpPr>
          <p:nvPr/>
        </p:nvCxnSpPr>
        <p:spPr bwMode="auto">
          <a:xfrm flipH="1" flipV="1">
            <a:off x="7512040" y="2701763"/>
            <a:ext cx="299258" cy="397377"/>
          </a:xfrm>
          <a:prstGeom prst="straightConnector1">
            <a:avLst/>
          </a:prstGeom>
          <a:noFill/>
          <a:ln w="28575" algn="ctr">
            <a:solidFill>
              <a:schemeClr val="accent5">
                <a:lumMod val="50000"/>
              </a:schemeClr>
            </a:solidFill>
            <a:rou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5" name="直接箭头连接符 16"/>
          <p:cNvCxnSpPr>
            <a:cxnSpLocks noChangeShapeType="1"/>
          </p:cNvCxnSpPr>
          <p:nvPr/>
        </p:nvCxnSpPr>
        <p:spPr bwMode="auto">
          <a:xfrm>
            <a:off x="7596060" y="2681076"/>
            <a:ext cx="617577" cy="488224"/>
          </a:xfrm>
          <a:prstGeom prst="straightConnector1">
            <a:avLst/>
          </a:prstGeom>
          <a:noFill/>
          <a:ln w="28575" algn="ctr">
            <a:solidFill>
              <a:srgbClr val="F77A2D"/>
            </a:solidFill>
            <a:rou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8" name="直接箭头连接符 33"/>
          <p:cNvCxnSpPr>
            <a:cxnSpLocks noChangeShapeType="1"/>
            <a:stCxn id="23" idx="0"/>
          </p:cNvCxnSpPr>
          <p:nvPr/>
        </p:nvCxnSpPr>
        <p:spPr bwMode="auto">
          <a:xfrm flipH="1" flipV="1">
            <a:off x="7753250" y="2608916"/>
            <a:ext cx="599170" cy="538898"/>
          </a:xfrm>
          <a:prstGeom prst="straightConnector1">
            <a:avLst/>
          </a:prstGeom>
          <a:noFill/>
          <a:ln w="28575" algn="ctr">
            <a:solidFill>
              <a:schemeClr val="accent5">
                <a:lumMod val="50000"/>
              </a:schemeClr>
            </a:solidFill>
            <a:rou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3" name="直接箭头连接符 33"/>
          <p:cNvCxnSpPr>
            <a:cxnSpLocks noChangeShapeType="1"/>
          </p:cNvCxnSpPr>
          <p:nvPr/>
        </p:nvCxnSpPr>
        <p:spPr bwMode="auto">
          <a:xfrm flipH="1" flipV="1">
            <a:off x="4518448" y="1856175"/>
            <a:ext cx="2641663" cy="511841"/>
          </a:xfrm>
          <a:prstGeom prst="straightConnector1">
            <a:avLst/>
          </a:prstGeom>
          <a:noFill/>
          <a:ln w="28575" algn="ctr">
            <a:solidFill>
              <a:schemeClr val="accent5">
                <a:lumMod val="50000"/>
              </a:schemeClr>
            </a:solidFill>
            <a:rou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0" name="直接箭头连接符 16"/>
          <p:cNvCxnSpPr>
            <a:cxnSpLocks noChangeShapeType="1"/>
            <a:stCxn id="2" idx="3"/>
          </p:cNvCxnSpPr>
          <p:nvPr/>
        </p:nvCxnSpPr>
        <p:spPr bwMode="auto">
          <a:xfrm>
            <a:off x="4555299" y="1801787"/>
            <a:ext cx="3658338" cy="603803"/>
          </a:xfrm>
          <a:prstGeom prst="straightConnector1">
            <a:avLst/>
          </a:prstGeom>
          <a:noFill/>
          <a:ln w="28575" algn="ctr">
            <a:solidFill>
              <a:srgbClr val="F77A2D"/>
            </a:solidFill>
            <a:rou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3" name="直接箭头连接符 33"/>
          <p:cNvCxnSpPr>
            <a:cxnSpLocks noChangeShapeType="1"/>
          </p:cNvCxnSpPr>
          <p:nvPr/>
        </p:nvCxnSpPr>
        <p:spPr bwMode="auto">
          <a:xfrm flipH="1" flipV="1">
            <a:off x="4679878" y="1728368"/>
            <a:ext cx="3672542" cy="642732"/>
          </a:xfrm>
          <a:prstGeom prst="straightConnector1">
            <a:avLst/>
          </a:prstGeom>
          <a:noFill/>
          <a:ln w="28575" algn="ctr">
            <a:solidFill>
              <a:schemeClr val="accent5">
                <a:lumMod val="50000"/>
              </a:schemeClr>
            </a:solidFill>
            <a:rou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3" name="文本框 22"/>
          <p:cNvSpPr txBox="1"/>
          <p:nvPr/>
        </p:nvSpPr>
        <p:spPr>
          <a:xfrm>
            <a:off x="7956376" y="3147814"/>
            <a:ext cx="7920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m(3,3)</a:t>
            </a:r>
            <a:endParaRPr lang="zh-CN" altLang="en-US" sz="1600" dirty="0"/>
          </a:p>
        </p:txBody>
      </p:sp>
      <p:graphicFrame>
        <p:nvGraphicFramePr>
          <p:cNvPr id="3" name="对象 2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284480" y="558165"/>
          <a:ext cx="6286500" cy="10439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6" name="公式" r:id="rId4" imgW="3213100" imgH="533400" progId="Equation.3">
                  <p:embed/>
                </p:oleObj>
              </mc:Choice>
              <mc:Fallback>
                <p:oleObj name="公式" r:id="rId4" imgW="3213100" imgH="533400" progId="Equation.3">
                  <p:embed/>
                  <p:pic>
                    <p:nvPicPr>
                      <p:cNvPr id="3" name="对象 2">
                        <a:hlinkClick r:id="" action="ppaction://ole?verb=0"/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84480" y="558165"/>
                        <a:ext cx="6286500" cy="1043940"/>
                      </a:xfrm>
                      <a:prstGeom prst="rect">
                        <a:avLst/>
                      </a:prstGeom>
                      <a:ln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08540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2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2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7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7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67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2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82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87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92"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9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2"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12"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17"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7"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2"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7"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47"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2" dur="1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7" dur="10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67" dur="10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7" dur="1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82" dur="1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>
                      <p:stCondLst>
                        <p:cond delay="indefinite"/>
                      </p:stCondLst>
                      <p:childTnLst>
                        <p:par>
                          <p:cTn id="189" fill="hold">
                            <p:stCondLst>
                              <p:cond delay="0"/>
                            </p:stCondLst>
                            <p:childTnLst>
                              <p:par>
                                <p:cTn id="19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92" dur="1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97" dur="1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8" fill="hold">
                      <p:stCondLst>
                        <p:cond delay="indefinite"/>
                      </p:stCondLst>
                      <p:childTnLst>
                        <p:par>
                          <p:cTn id="199" fill="hold">
                            <p:stCondLst>
                              <p:cond delay="0"/>
                            </p:stCondLst>
                            <p:childTnLst>
                              <p:par>
                                <p:cTn id="20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02" dur="10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0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8" fill="hold">
                      <p:stCondLst>
                        <p:cond delay="indefinite"/>
                      </p:stCondLst>
                      <p:childTnLst>
                        <p:par>
                          <p:cTn id="209" fill="hold">
                            <p:stCondLst>
                              <p:cond delay="0"/>
                            </p:stCondLst>
                            <p:childTnLst>
                              <p:par>
                                <p:cTn id="2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12" dur="10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1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8" fill="hold">
                      <p:stCondLst>
                        <p:cond delay="indefinite"/>
                      </p:stCondLst>
                      <p:childTnLst>
                        <p:par>
                          <p:cTn id="219" fill="hold">
                            <p:stCondLst>
                              <p:cond delay="0"/>
                            </p:stCondLst>
                            <p:childTnLst>
                              <p:par>
                                <p:cTn id="22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2" dur="10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3" fill="hold">
                      <p:stCondLst>
                        <p:cond delay="indefinite"/>
                      </p:stCondLst>
                      <p:childTnLst>
                        <p:par>
                          <p:cTn id="224" fill="hold">
                            <p:stCondLst>
                              <p:cond delay="0"/>
                            </p:stCondLst>
                            <p:childTnLst>
                              <p:par>
                                <p:cTn id="22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7" dur="10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8" fill="hold">
                      <p:stCondLst>
                        <p:cond delay="indefinite"/>
                      </p:stCondLst>
                      <p:childTnLst>
                        <p:par>
                          <p:cTn id="229" fill="hold">
                            <p:stCondLst>
                              <p:cond delay="0"/>
                            </p:stCondLst>
                            <p:childTnLst>
                              <p:par>
                                <p:cTn id="23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3" fill="hold">
                      <p:stCondLst>
                        <p:cond delay="indefinite"/>
                      </p:stCondLst>
                      <p:childTnLst>
                        <p:par>
                          <p:cTn id="234" fill="hold">
                            <p:stCondLst>
                              <p:cond delay="0"/>
                            </p:stCondLst>
                            <p:childTnLst>
                              <p:par>
                                <p:cTn id="23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37" dur="1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8" fill="hold">
                      <p:stCondLst>
                        <p:cond delay="indefinite"/>
                      </p:stCondLst>
                      <p:childTnLst>
                        <p:par>
                          <p:cTn id="239" fill="hold">
                            <p:stCondLst>
                              <p:cond delay="0"/>
                            </p:stCondLst>
                            <p:childTnLst>
                              <p:par>
                                <p:cTn id="24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42" dur="10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3" fill="hold">
                      <p:stCondLst>
                        <p:cond delay="indefinite"/>
                      </p:stCondLst>
                      <p:childTnLst>
                        <p:par>
                          <p:cTn id="244" fill="hold">
                            <p:stCondLst>
                              <p:cond delay="0"/>
                            </p:stCondLst>
                            <p:childTnLst>
                              <p:par>
                                <p:cTn id="24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47" dur="10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8" fill="hold">
                      <p:stCondLst>
                        <p:cond delay="indefinite"/>
                      </p:stCondLst>
                      <p:childTnLst>
                        <p:par>
                          <p:cTn id="249" fill="hold">
                            <p:stCondLst>
                              <p:cond delay="0"/>
                            </p:stCondLst>
                            <p:childTnLst>
                              <p:par>
                                <p:cTn id="25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3" fill="hold">
                      <p:stCondLst>
                        <p:cond delay="indefinite"/>
                      </p:stCondLst>
                      <p:childTnLst>
                        <p:par>
                          <p:cTn id="254" fill="hold">
                            <p:stCondLst>
                              <p:cond delay="0"/>
                            </p:stCondLst>
                            <p:childTnLst>
                              <p:par>
                                <p:cTn id="25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57" dur="10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8" fill="hold">
                      <p:stCondLst>
                        <p:cond delay="indefinite"/>
                      </p:stCondLst>
                      <p:childTnLst>
                        <p:par>
                          <p:cTn id="259" fill="hold">
                            <p:stCondLst>
                              <p:cond delay="0"/>
                            </p:stCondLst>
                            <p:childTnLst>
                              <p:par>
                                <p:cTn id="26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6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3" fill="hold">
                      <p:stCondLst>
                        <p:cond delay="indefinite"/>
                      </p:stCondLst>
                      <p:childTnLst>
                        <p:par>
                          <p:cTn id="264" fill="hold">
                            <p:stCondLst>
                              <p:cond delay="0"/>
                            </p:stCondLst>
                            <p:childTnLst>
                              <p:par>
                                <p:cTn id="26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67" dur="10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8" fill="hold">
                      <p:stCondLst>
                        <p:cond delay="indefinite"/>
                      </p:stCondLst>
                      <p:childTnLst>
                        <p:par>
                          <p:cTn id="269" fill="hold">
                            <p:stCondLst>
                              <p:cond delay="0"/>
                            </p:stCondLst>
                            <p:childTnLst>
                              <p:par>
                                <p:cTn id="27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2" dur="10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3" fill="hold">
                      <p:stCondLst>
                        <p:cond delay="indefinite"/>
                      </p:stCondLst>
                      <p:childTnLst>
                        <p:par>
                          <p:cTn id="274" fill="hold">
                            <p:stCondLst>
                              <p:cond delay="0"/>
                            </p:stCondLst>
                            <p:childTnLst>
                              <p:par>
                                <p:cTn id="27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8" fill="hold">
                      <p:stCondLst>
                        <p:cond delay="indefinite"/>
                      </p:stCondLst>
                      <p:childTnLst>
                        <p:par>
                          <p:cTn id="279" fill="hold">
                            <p:stCondLst>
                              <p:cond delay="0"/>
                            </p:stCondLst>
                            <p:childTnLst>
                              <p:par>
                                <p:cTn id="28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82" dur="10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3" fill="hold">
                      <p:stCondLst>
                        <p:cond delay="indefinite"/>
                      </p:stCondLst>
                      <p:childTnLst>
                        <p:par>
                          <p:cTn id="284" fill="hold">
                            <p:stCondLst>
                              <p:cond delay="0"/>
                            </p:stCondLst>
                            <p:childTnLst>
                              <p:par>
                                <p:cTn id="28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8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8" fill="hold">
                      <p:stCondLst>
                        <p:cond delay="indefinite"/>
                      </p:stCondLst>
                      <p:childTnLst>
                        <p:par>
                          <p:cTn id="289" fill="hold">
                            <p:stCondLst>
                              <p:cond delay="0"/>
                            </p:stCondLst>
                            <p:childTnLst>
                              <p:par>
                                <p:cTn id="29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92" dur="10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3" fill="hold">
                      <p:stCondLst>
                        <p:cond delay="indefinite"/>
                      </p:stCondLst>
                      <p:childTnLst>
                        <p:par>
                          <p:cTn id="294" fill="hold">
                            <p:stCondLst>
                              <p:cond delay="0"/>
                            </p:stCondLst>
                            <p:childTnLst>
                              <p:par>
                                <p:cTn id="29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97" dur="10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8" fill="hold">
                      <p:stCondLst>
                        <p:cond delay="indefinite"/>
                      </p:stCondLst>
                      <p:childTnLst>
                        <p:par>
                          <p:cTn id="299" fill="hold">
                            <p:stCondLst>
                              <p:cond delay="0"/>
                            </p:stCondLst>
                            <p:childTnLst>
                              <p:par>
                                <p:cTn id="30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0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3" fill="hold">
                      <p:stCondLst>
                        <p:cond delay="indefinite"/>
                      </p:stCondLst>
                      <p:childTnLst>
                        <p:par>
                          <p:cTn id="304" fill="hold">
                            <p:stCondLst>
                              <p:cond delay="0"/>
                            </p:stCondLst>
                            <p:childTnLst>
                              <p:par>
                                <p:cTn id="30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07" dur="10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8" fill="hold">
                      <p:stCondLst>
                        <p:cond delay="indefinite"/>
                      </p:stCondLst>
                      <p:childTnLst>
                        <p:par>
                          <p:cTn id="309" fill="hold">
                            <p:stCondLst>
                              <p:cond delay="0"/>
                            </p:stCondLst>
                            <p:childTnLst>
                              <p:par>
                                <p:cTn id="3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12" dur="10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3" fill="hold">
                      <p:stCondLst>
                        <p:cond delay="indefinite"/>
                      </p:stCondLst>
                      <p:childTnLst>
                        <p:par>
                          <p:cTn id="314" fill="hold">
                            <p:stCondLst>
                              <p:cond delay="0"/>
                            </p:stCondLst>
                            <p:childTnLst>
                              <p:par>
                                <p:cTn id="3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17" dur="10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8" fill="hold">
                      <p:stCondLst>
                        <p:cond delay="indefinite"/>
                      </p:stCondLst>
                      <p:childTnLst>
                        <p:par>
                          <p:cTn id="319" fill="hold">
                            <p:stCondLst>
                              <p:cond delay="0"/>
                            </p:stCondLst>
                            <p:childTnLst>
                              <p:par>
                                <p:cTn id="32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2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3" fill="hold">
                      <p:stCondLst>
                        <p:cond delay="indefinite"/>
                      </p:stCondLst>
                      <p:childTnLst>
                        <p:par>
                          <p:cTn id="324" fill="hold">
                            <p:stCondLst>
                              <p:cond delay="0"/>
                            </p:stCondLst>
                            <p:childTnLst>
                              <p:par>
                                <p:cTn id="32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27" dur="10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8" fill="hold">
                      <p:stCondLst>
                        <p:cond delay="indefinite"/>
                      </p:stCondLst>
                      <p:childTnLst>
                        <p:par>
                          <p:cTn id="329" fill="hold">
                            <p:stCondLst>
                              <p:cond delay="0"/>
                            </p:stCondLst>
                            <p:childTnLst>
                              <p:par>
                                <p:cTn id="33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3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3" fill="hold">
                      <p:stCondLst>
                        <p:cond delay="indefinite"/>
                      </p:stCondLst>
                      <p:childTnLst>
                        <p:par>
                          <p:cTn id="334" fill="hold">
                            <p:stCondLst>
                              <p:cond delay="0"/>
                            </p:stCondLst>
                            <p:childTnLst>
                              <p:par>
                                <p:cTn id="33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37" dur="10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8" fill="hold">
                      <p:stCondLst>
                        <p:cond delay="indefinite"/>
                      </p:stCondLst>
                      <p:childTnLst>
                        <p:par>
                          <p:cTn id="339" fill="hold">
                            <p:stCondLst>
                              <p:cond delay="0"/>
                            </p:stCondLst>
                            <p:childTnLst>
                              <p:par>
                                <p:cTn id="34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42" dur="10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3" fill="hold">
                      <p:stCondLst>
                        <p:cond delay="indefinite"/>
                      </p:stCondLst>
                      <p:childTnLst>
                        <p:par>
                          <p:cTn id="344" fill="hold">
                            <p:stCondLst>
                              <p:cond delay="0"/>
                            </p:stCondLst>
                            <p:childTnLst>
                              <p:par>
                                <p:cTn id="34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4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8" fill="hold">
                      <p:stCondLst>
                        <p:cond delay="indefinite"/>
                      </p:stCondLst>
                      <p:childTnLst>
                        <p:par>
                          <p:cTn id="349" fill="hold">
                            <p:stCondLst>
                              <p:cond delay="0"/>
                            </p:stCondLst>
                            <p:childTnLst>
                              <p:par>
                                <p:cTn id="35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52" dur="10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3" fill="hold">
                      <p:stCondLst>
                        <p:cond delay="indefinite"/>
                      </p:stCondLst>
                      <p:childTnLst>
                        <p:par>
                          <p:cTn id="354" fill="hold">
                            <p:stCondLst>
                              <p:cond delay="0"/>
                            </p:stCondLst>
                            <p:childTnLst>
                              <p:par>
                                <p:cTn id="35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57" dur="10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8" fill="hold">
                      <p:stCondLst>
                        <p:cond delay="indefinite"/>
                      </p:stCondLst>
                      <p:childTnLst>
                        <p:par>
                          <p:cTn id="359" fill="hold">
                            <p:stCondLst>
                              <p:cond delay="0"/>
                            </p:stCondLst>
                            <p:childTnLst>
                              <p:par>
                                <p:cTn id="36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62" dur="10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3" fill="hold">
                      <p:stCondLst>
                        <p:cond delay="indefinite"/>
                      </p:stCondLst>
                      <p:childTnLst>
                        <p:par>
                          <p:cTn id="364" fill="hold">
                            <p:stCondLst>
                              <p:cond delay="0"/>
                            </p:stCondLst>
                            <p:childTnLst>
                              <p:par>
                                <p:cTn id="36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6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8" fill="hold">
                      <p:stCondLst>
                        <p:cond delay="indefinite"/>
                      </p:stCondLst>
                      <p:childTnLst>
                        <p:par>
                          <p:cTn id="369" fill="hold">
                            <p:stCondLst>
                              <p:cond delay="0"/>
                            </p:stCondLst>
                            <p:childTnLst>
                              <p:par>
                                <p:cTn id="37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72" dur="10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3" fill="hold">
                      <p:stCondLst>
                        <p:cond delay="indefinite"/>
                      </p:stCondLst>
                      <p:childTnLst>
                        <p:par>
                          <p:cTn id="374" fill="hold">
                            <p:stCondLst>
                              <p:cond delay="0"/>
                            </p:stCondLst>
                            <p:childTnLst>
                              <p:par>
                                <p:cTn id="37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77" dur="10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8" fill="hold">
                      <p:stCondLst>
                        <p:cond delay="indefinite"/>
                      </p:stCondLst>
                      <p:childTnLst>
                        <p:par>
                          <p:cTn id="379" fill="hold">
                            <p:stCondLst>
                              <p:cond delay="0"/>
                            </p:stCondLst>
                            <p:childTnLst>
                              <p:par>
                                <p:cTn id="38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82" dur="10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3" fill="hold">
                      <p:stCondLst>
                        <p:cond delay="indefinite"/>
                      </p:stCondLst>
                      <p:childTnLst>
                        <p:par>
                          <p:cTn id="384" fill="hold">
                            <p:stCondLst>
                              <p:cond delay="0"/>
                            </p:stCondLst>
                            <p:childTnLst>
                              <p:par>
                                <p:cTn id="38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8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8" fill="hold">
                      <p:stCondLst>
                        <p:cond delay="indefinite"/>
                      </p:stCondLst>
                      <p:childTnLst>
                        <p:par>
                          <p:cTn id="389" fill="hold">
                            <p:stCondLst>
                              <p:cond delay="0"/>
                            </p:stCondLst>
                            <p:childTnLst>
                              <p:par>
                                <p:cTn id="39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92" dur="10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3" fill="hold">
                      <p:stCondLst>
                        <p:cond delay="indefinite"/>
                      </p:stCondLst>
                      <p:childTnLst>
                        <p:par>
                          <p:cTn id="394" fill="hold">
                            <p:stCondLst>
                              <p:cond delay="0"/>
                            </p:stCondLst>
                            <p:childTnLst>
                              <p:par>
                                <p:cTn id="3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5" grpId="0" animBg="1"/>
      <p:bldP spid="258" grpId="0" animBg="1"/>
      <p:bldP spid="254" grpId="0" animBg="1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4" grpId="0"/>
      <p:bldP spid="25" grpId="0"/>
      <p:bldP spid="26" grpId="0"/>
      <p:bldP spid="27" grpId="0"/>
      <p:bldP spid="28" grpId="0"/>
      <p:bldP spid="29" grpId="0"/>
      <p:bldP spid="30" grpId="0"/>
      <p:bldP spid="31" grpId="0"/>
      <p:bldP spid="32" grpId="0"/>
      <p:bldP spid="2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244920" y="51470"/>
            <a:ext cx="1595309" cy="3631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80000"/>
              </a:lnSpc>
            </a:pPr>
            <a:r>
              <a:rPr lang="zh-CN" altLang="en-US" sz="22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备忘录方法</a:t>
            </a:r>
          </a:p>
        </p:txBody>
      </p:sp>
      <p:sp>
        <p:nvSpPr>
          <p:cNvPr id="13" name="Text Box 4"/>
          <p:cNvSpPr txBox="1">
            <a:spLocks noChangeArrowheads="1"/>
          </p:cNvSpPr>
          <p:nvPr/>
        </p:nvSpPr>
        <p:spPr bwMode="auto">
          <a:xfrm>
            <a:off x="611560" y="987574"/>
            <a:ext cx="7451533" cy="3375283"/>
          </a:xfrm>
          <a:prstGeom prst="rect">
            <a:avLst/>
          </a:prstGeom>
          <a:solidFill>
            <a:schemeClr val="bg1"/>
          </a:solidFill>
          <a:ln w="6350">
            <a:noFill/>
            <a:miter lim="800000"/>
          </a:ln>
        </p:spPr>
        <p:txBody>
          <a:bodyPr wrap="square">
            <a:spAutoFit/>
          </a:bodyPr>
          <a:lstStyle/>
          <a:p>
            <a:pPr marL="342900" indent="-342900" algn="just">
              <a:lnSpc>
                <a:spcPts val="3200"/>
              </a:lnSpc>
              <a:buFont typeface="Wingdings" panose="05000000000000000000" pitchFamily="2" charset="2"/>
              <a:buChar char="u"/>
            </a:pPr>
            <a:r>
              <a:rPr kumimoji="1"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备忘录方法</a:t>
            </a:r>
            <a:r>
              <a:rPr kumimoji="1" lang="zh-CN" altLang="en-US" sz="1600" b="1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用表格保存</a:t>
            </a:r>
            <a:r>
              <a:rPr kumimoji="1"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已解决的子问题的</a:t>
            </a:r>
            <a:r>
              <a:rPr kumimoji="1" lang="zh-CN" altLang="en-US" sz="1600" b="1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答案</a:t>
            </a:r>
            <a:r>
              <a:rPr kumimoji="1"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，在下次需要解决此问题时，只要从表格中</a:t>
            </a:r>
            <a:r>
              <a:rPr kumimoji="1" lang="zh-CN" altLang="en-US" sz="1600" b="1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提取答案</a:t>
            </a:r>
            <a:r>
              <a:rPr kumimoji="1"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即可，而不需要重新计算；如果没有求解，则递归调用求解过程进行计算。</a:t>
            </a:r>
            <a:endParaRPr kumimoji="1"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just">
              <a:lnSpc>
                <a:spcPts val="3200"/>
              </a:lnSpc>
              <a:buFont typeface="Wingdings" panose="05000000000000000000" pitchFamily="2" charset="2"/>
              <a:buChar char="u"/>
            </a:pPr>
            <a:endParaRPr kumimoji="1"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just">
              <a:lnSpc>
                <a:spcPts val="3200"/>
              </a:lnSpc>
              <a:buFont typeface="Wingdings" panose="05000000000000000000" pitchFamily="2" charset="2"/>
              <a:buChar char="u"/>
            </a:pPr>
            <a:endParaRPr kumimoji="1"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just">
              <a:lnSpc>
                <a:spcPts val="3200"/>
              </a:lnSpc>
              <a:buFont typeface="Wingdings" panose="05000000000000000000" pitchFamily="2" charset="2"/>
              <a:buChar char="u"/>
            </a:pPr>
            <a:r>
              <a:rPr kumimoji="1"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备忘录方法的控制结构与直接递归方法的控制结构相同，</a:t>
            </a:r>
            <a:r>
              <a:rPr kumimoji="1" lang="zh-CN" altLang="en-US" sz="1600" b="1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自顶向下</a:t>
            </a:r>
            <a:r>
              <a:rPr kumimoji="1"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的处理，程序简单；区别在于备忘录方法</a:t>
            </a:r>
            <a:r>
              <a:rPr kumimoji="1" lang="zh-CN" altLang="en-US" sz="1600" b="1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为每个求解过的子问题建立了备忘录</a:t>
            </a:r>
            <a:r>
              <a:rPr kumimoji="1"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以备需要时查看，避免了相同子问题的重复求解。</a:t>
            </a:r>
          </a:p>
        </p:txBody>
      </p:sp>
    </p:spTree>
    <p:extLst>
      <p:ext uri="{BB962C8B-B14F-4D97-AF65-F5344CB8AC3E}">
        <p14:creationId xmlns:p14="http://schemas.microsoft.com/office/powerpoint/2010/main" val="1850503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uiExpand="1" build="p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244920" y="51470"/>
            <a:ext cx="1595309" cy="3631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80000"/>
              </a:lnSpc>
            </a:pPr>
            <a:r>
              <a:rPr lang="zh-CN" altLang="en-US" sz="22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备忘录方法</a:t>
            </a:r>
          </a:p>
        </p:txBody>
      </p:sp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539552" y="699542"/>
          <a:ext cx="7776864" cy="3688080"/>
        </p:xfrm>
        <a:graphic>
          <a:graphicData uri="http://schemas.openxmlformats.org/drawingml/2006/table">
            <a:tbl>
              <a:tblPr/>
              <a:tblGrid>
                <a:gridCol w="77768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72408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b="1" kern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/>
                        </a:rPr>
                        <a:t>//</a:t>
                      </a:r>
                      <a:r>
                        <a:rPr lang="zh-CN" sz="1200" b="1" kern="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/>
                        </a:rPr>
                        <a:t>调用前用</a:t>
                      </a:r>
                      <a:r>
                        <a:rPr lang="en-US" sz="1200" b="1" kern="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/>
                        </a:rPr>
                        <a:t> </a:t>
                      </a:r>
                      <a:r>
                        <a:rPr lang="en-US" sz="1200" b="1" kern="0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/>
                        </a:rPr>
                        <a:t>memset</a:t>
                      </a:r>
                      <a:r>
                        <a:rPr lang="en-US" sz="1200" b="1" kern="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/>
                        </a:rPr>
                        <a:t>(memoTable,-1,sizeof(</a:t>
                      </a:r>
                      <a:r>
                        <a:rPr lang="en-US" sz="1200" b="1" kern="0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/>
                        </a:rPr>
                        <a:t>memoTable</a:t>
                      </a:r>
                      <a:r>
                        <a:rPr lang="en-US" sz="1200" b="1" kern="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/>
                        </a:rPr>
                        <a:t>))</a:t>
                      </a:r>
                      <a:r>
                        <a:rPr lang="zh-CN" sz="1200" b="1" kern="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/>
                        </a:rPr>
                        <a:t>初始化备忘录表为</a:t>
                      </a:r>
                      <a:r>
                        <a:rPr lang="en-US" sz="1200" b="1" kern="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/>
                        </a:rPr>
                        <a:t>-1</a:t>
                      </a:r>
                      <a:endParaRPr lang="zh-CN" sz="1200" b="1" kern="100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/>
                        </a:rPr>
                        <a:t>long</a:t>
                      </a:r>
                      <a:r>
                        <a:rPr lang="en-US" sz="1200" kern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/>
                        </a:rPr>
                        <a:t> </a:t>
                      </a:r>
                      <a:r>
                        <a:rPr lang="en-US" sz="1200" kern="0" dirty="0" err="1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/>
                        </a:rPr>
                        <a:t>MatrixChainMemo</a:t>
                      </a:r>
                      <a:r>
                        <a:rPr lang="en-US" sz="1200" kern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/>
                        </a:rPr>
                        <a:t>(</a:t>
                      </a:r>
                      <a:r>
                        <a:rPr lang="en-US" sz="1200" kern="0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/>
                        </a:rPr>
                        <a:t>int</a:t>
                      </a:r>
                      <a:r>
                        <a:rPr lang="en-US" sz="1200" kern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/>
                        </a:rPr>
                        <a:t> </a:t>
                      </a:r>
                      <a:r>
                        <a:rPr lang="en-US" sz="1200" kern="0" dirty="0" err="1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/>
                        </a:rPr>
                        <a:t>i,</a:t>
                      </a:r>
                      <a:r>
                        <a:rPr lang="en-US" sz="1200" kern="0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/>
                        </a:rPr>
                        <a:t>int</a:t>
                      </a:r>
                      <a:r>
                        <a:rPr lang="en-US" sz="1200" kern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/>
                        </a:rPr>
                        <a:t> j){</a:t>
                      </a:r>
                      <a:endParaRPr lang="zh-CN" sz="1200" kern="1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/>
                        </a:rPr>
                        <a:t>    </a:t>
                      </a:r>
                      <a:r>
                        <a:rPr lang="en-US" sz="1200" kern="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/>
                        </a:rPr>
                        <a:t>if</a:t>
                      </a:r>
                      <a:r>
                        <a:rPr lang="en-US" sz="1200" kern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/>
                        </a:rPr>
                        <a:t> (</a:t>
                      </a:r>
                      <a:r>
                        <a:rPr lang="en-US" sz="1200" kern="0" dirty="0" err="1">
                          <a:solidFill>
                            <a:srgbClr val="F77A2D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/>
                        </a:rPr>
                        <a:t>memoTable</a:t>
                      </a:r>
                      <a:r>
                        <a:rPr lang="en-US" sz="1200" kern="0" dirty="0">
                          <a:solidFill>
                            <a:srgbClr val="F77A2D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/>
                        </a:rPr>
                        <a:t>[</a:t>
                      </a:r>
                      <a:r>
                        <a:rPr lang="en-US" sz="1200" kern="0" dirty="0" err="1">
                          <a:solidFill>
                            <a:srgbClr val="F77A2D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/>
                        </a:rPr>
                        <a:t>i</a:t>
                      </a:r>
                      <a:r>
                        <a:rPr lang="en-US" sz="1200" kern="0" dirty="0">
                          <a:solidFill>
                            <a:srgbClr val="F77A2D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/>
                        </a:rPr>
                        <a:t>][j] != -1</a:t>
                      </a:r>
                      <a:r>
                        <a:rPr lang="en-US" sz="1200" kern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/>
                        </a:rPr>
                        <a:t>)</a:t>
                      </a:r>
                      <a:endParaRPr lang="zh-CN" sz="1200" kern="1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/>
                        </a:rPr>
                        <a:t>        </a:t>
                      </a:r>
                      <a:r>
                        <a:rPr lang="en-US" sz="1200" kern="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/>
                        </a:rPr>
                        <a:t>return</a:t>
                      </a:r>
                      <a:r>
                        <a:rPr lang="en-US" sz="1200" kern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/>
                        </a:rPr>
                        <a:t> </a:t>
                      </a:r>
                      <a:r>
                        <a:rPr lang="en-US" sz="1200" kern="0" dirty="0" err="1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/>
                        </a:rPr>
                        <a:t>memoTable</a:t>
                      </a:r>
                      <a:r>
                        <a:rPr lang="en-US" sz="1200" kern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/>
                        </a:rPr>
                        <a:t>[</a:t>
                      </a:r>
                      <a:r>
                        <a:rPr lang="en-US" sz="1200" kern="0" dirty="0" err="1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/>
                        </a:rPr>
                        <a:t>i</a:t>
                      </a:r>
                      <a:r>
                        <a:rPr lang="en-US" sz="1200" kern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/>
                        </a:rPr>
                        <a:t>][j]; </a:t>
                      </a:r>
                      <a:r>
                        <a:rPr lang="en-US" sz="1200" kern="0" dirty="0">
                          <a:solidFill>
                            <a:srgbClr val="008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/>
                        </a:rPr>
                        <a:t>//</a:t>
                      </a:r>
                      <a:r>
                        <a:rPr lang="zh-CN" sz="1200" kern="0" dirty="0">
                          <a:solidFill>
                            <a:srgbClr val="008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/>
                        </a:rPr>
                        <a:t>备忘录表中有答案</a:t>
                      </a:r>
                      <a:endParaRPr lang="zh-CN" sz="1200" kern="1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/>
                        </a:rPr>
                        <a:t>    </a:t>
                      </a:r>
                      <a:r>
                        <a:rPr lang="en-US" sz="1200" kern="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/>
                        </a:rPr>
                        <a:t>if</a:t>
                      </a:r>
                      <a:r>
                        <a:rPr lang="en-US" sz="1200" kern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/>
                        </a:rPr>
                        <a:t> (</a:t>
                      </a:r>
                      <a:r>
                        <a:rPr lang="en-US" sz="1200" kern="0" dirty="0" err="1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/>
                        </a:rPr>
                        <a:t>i</a:t>
                      </a:r>
                      <a:r>
                        <a:rPr lang="en-US" sz="1200" kern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/>
                        </a:rPr>
                        <a:t> == j) {</a:t>
                      </a:r>
                      <a:r>
                        <a:rPr lang="en-US" sz="1200" kern="0" dirty="0">
                          <a:solidFill>
                            <a:srgbClr val="008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/>
                        </a:rPr>
                        <a:t>//</a:t>
                      </a:r>
                      <a:r>
                        <a:rPr lang="zh-CN" sz="1200" kern="0" dirty="0">
                          <a:solidFill>
                            <a:srgbClr val="008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/>
                        </a:rPr>
                        <a:t>单个矩阵的情形</a:t>
                      </a:r>
                      <a:endParaRPr lang="zh-CN" sz="1200" kern="1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/>
                        </a:rPr>
                        <a:t>        </a:t>
                      </a:r>
                      <a:r>
                        <a:rPr lang="en-US" sz="1200" kern="0" dirty="0" err="1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/>
                        </a:rPr>
                        <a:t>memoTable</a:t>
                      </a:r>
                      <a:r>
                        <a:rPr lang="en-US" sz="1200" kern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/>
                        </a:rPr>
                        <a:t>[</a:t>
                      </a:r>
                      <a:r>
                        <a:rPr lang="en-US" sz="1200" kern="0" dirty="0" err="1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/>
                        </a:rPr>
                        <a:t>i</a:t>
                      </a:r>
                      <a:r>
                        <a:rPr lang="en-US" sz="1200" kern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/>
                        </a:rPr>
                        <a:t>][j] = 0;</a:t>
                      </a:r>
                      <a:endParaRPr lang="zh-CN" sz="1200" kern="1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/>
                        </a:rPr>
                        <a:t>        </a:t>
                      </a:r>
                      <a:r>
                        <a:rPr lang="en-US" sz="1200" kern="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/>
                        </a:rPr>
                        <a:t>return</a:t>
                      </a:r>
                      <a:r>
                        <a:rPr lang="en-US" sz="1200" kern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/>
                        </a:rPr>
                        <a:t> 0;</a:t>
                      </a:r>
                      <a:endParaRPr lang="zh-CN" sz="1200" kern="1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/>
                        </a:rPr>
                        <a:t>    }</a:t>
                      </a:r>
                      <a:endParaRPr lang="zh-CN" sz="1200" kern="1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/>
                        </a:rPr>
                        <a:t>    </a:t>
                      </a:r>
                      <a:r>
                        <a:rPr lang="en-US" sz="1200" kern="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/>
                        </a:rPr>
                        <a:t>long</a:t>
                      </a:r>
                      <a:r>
                        <a:rPr lang="en-US" sz="1200" kern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/>
                        </a:rPr>
                        <a:t> </a:t>
                      </a:r>
                      <a:r>
                        <a:rPr lang="en-US" sz="1200" kern="0" dirty="0" err="1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/>
                        </a:rPr>
                        <a:t>ans</a:t>
                      </a:r>
                      <a:r>
                        <a:rPr lang="en-US" sz="1200" kern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/>
                        </a:rPr>
                        <a:t>, </a:t>
                      </a:r>
                      <a:r>
                        <a:rPr lang="en-US" sz="1200" kern="0" dirty="0" err="1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/>
                        </a:rPr>
                        <a:t>minV</a:t>
                      </a:r>
                      <a:r>
                        <a:rPr lang="en-US" sz="1200" kern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/>
                        </a:rPr>
                        <a:t> = 100000000;</a:t>
                      </a:r>
                      <a:r>
                        <a:rPr lang="en-US" sz="1200" kern="0" dirty="0">
                          <a:solidFill>
                            <a:srgbClr val="008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/>
                        </a:rPr>
                        <a:t>//</a:t>
                      </a:r>
                      <a:r>
                        <a:rPr lang="zh-CN" sz="1200" kern="0" dirty="0">
                          <a:solidFill>
                            <a:srgbClr val="008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/>
                        </a:rPr>
                        <a:t>预定义的一个充分大数</a:t>
                      </a:r>
                      <a:endParaRPr lang="zh-CN" sz="1200" kern="1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/>
                        </a:rPr>
                        <a:t>    </a:t>
                      </a:r>
                      <a:r>
                        <a:rPr lang="en-US" sz="1200" kern="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/>
                        </a:rPr>
                        <a:t>for </a:t>
                      </a:r>
                      <a:r>
                        <a:rPr lang="en-US" sz="1200" kern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/>
                        </a:rPr>
                        <a:t>(</a:t>
                      </a:r>
                      <a:r>
                        <a:rPr lang="en-US" sz="1200" kern="0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/>
                        </a:rPr>
                        <a:t>int</a:t>
                      </a:r>
                      <a:r>
                        <a:rPr lang="en-US" sz="1200" kern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/>
                        </a:rPr>
                        <a:t> k=</a:t>
                      </a:r>
                      <a:r>
                        <a:rPr lang="en-US" sz="1200" kern="0" dirty="0" err="1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/>
                        </a:rPr>
                        <a:t>i</a:t>
                      </a:r>
                      <a:r>
                        <a:rPr lang="en-US" sz="1200" kern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/>
                        </a:rPr>
                        <a:t>; k&lt;j; k++) {</a:t>
                      </a:r>
                      <a:endParaRPr lang="zh-CN" sz="1200" kern="1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/>
                        </a:rPr>
                        <a:t>        </a:t>
                      </a:r>
                      <a:r>
                        <a:rPr lang="en-US" sz="1200" kern="0" dirty="0" err="1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/>
                        </a:rPr>
                        <a:t>ans</a:t>
                      </a:r>
                      <a:r>
                        <a:rPr lang="en-US" sz="1200" kern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/>
                        </a:rPr>
                        <a:t> = </a:t>
                      </a:r>
                      <a:r>
                        <a:rPr lang="en-US" sz="1200" kern="0" dirty="0" err="1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/>
                        </a:rPr>
                        <a:t>MatrixChainMemo</a:t>
                      </a:r>
                      <a:r>
                        <a:rPr lang="en-US" sz="1200" kern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/>
                        </a:rPr>
                        <a:t>(</a:t>
                      </a:r>
                      <a:r>
                        <a:rPr lang="en-US" sz="1200" kern="0" dirty="0" err="1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/>
                        </a:rPr>
                        <a:t>i,k</a:t>
                      </a:r>
                      <a:r>
                        <a:rPr lang="en-US" sz="1200" kern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/>
                        </a:rPr>
                        <a:t>)+</a:t>
                      </a:r>
                      <a:r>
                        <a:rPr lang="en-US" sz="1200" kern="0" dirty="0" err="1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/>
                        </a:rPr>
                        <a:t>MatrixChainMemo</a:t>
                      </a:r>
                      <a:r>
                        <a:rPr lang="en-US" sz="1200" kern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/>
                        </a:rPr>
                        <a:t>(k+1,j)</a:t>
                      </a:r>
                      <a:endParaRPr lang="zh-CN" sz="1200" kern="1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/>
                      </a:endParaRPr>
                    </a:p>
                    <a:p>
                      <a:pPr indent="1295400" algn="just">
                        <a:spcAft>
                          <a:spcPts val="0"/>
                        </a:spcAft>
                      </a:pPr>
                      <a:r>
                        <a:rPr lang="en-US" sz="1200" kern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/>
                        </a:rPr>
                        <a:t>+dim[i-1]*dim[k]*dim[j];</a:t>
                      </a:r>
                      <a:r>
                        <a:rPr lang="en-US" sz="1200" kern="0" dirty="0">
                          <a:solidFill>
                            <a:srgbClr val="008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/>
                        </a:rPr>
                        <a:t> //</a:t>
                      </a:r>
                      <a:r>
                        <a:rPr lang="zh-CN" sz="1200" kern="0" dirty="0">
                          <a:solidFill>
                            <a:srgbClr val="008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/>
                        </a:rPr>
                        <a:t>递归计算</a:t>
                      </a:r>
                      <a:endParaRPr lang="zh-CN" sz="1200" kern="1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/>
                        </a:rPr>
                        <a:t>        </a:t>
                      </a:r>
                      <a:r>
                        <a:rPr lang="en-US" sz="1200" kern="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/>
                        </a:rPr>
                        <a:t>if</a:t>
                      </a:r>
                      <a:r>
                        <a:rPr lang="en-US" sz="1200" kern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/>
                        </a:rPr>
                        <a:t> (</a:t>
                      </a:r>
                      <a:r>
                        <a:rPr lang="en-US" sz="1200" kern="0" dirty="0" err="1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/>
                        </a:rPr>
                        <a:t>ans</a:t>
                      </a:r>
                      <a:r>
                        <a:rPr lang="en-US" sz="1200" kern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/>
                        </a:rPr>
                        <a:t> &lt; </a:t>
                      </a:r>
                      <a:r>
                        <a:rPr lang="en-US" altLang="zh-CN" sz="1200" kern="0" dirty="0" err="1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/>
                        </a:rPr>
                        <a:t>minV</a:t>
                      </a:r>
                      <a:r>
                        <a:rPr lang="en-US" sz="1200" kern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/>
                        </a:rPr>
                        <a:t>) {</a:t>
                      </a:r>
                      <a:endParaRPr lang="zh-CN" sz="1200" kern="1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/>
                        </a:rPr>
                        <a:t>            </a:t>
                      </a:r>
                      <a:r>
                        <a:rPr lang="en-US" sz="1200" kern="0" dirty="0" err="1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/>
                        </a:rPr>
                        <a:t>bestK</a:t>
                      </a:r>
                      <a:r>
                        <a:rPr lang="en-US" sz="1200" kern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/>
                        </a:rPr>
                        <a:t>[</a:t>
                      </a:r>
                      <a:r>
                        <a:rPr lang="en-US" sz="1200" kern="0" dirty="0" err="1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/>
                        </a:rPr>
                        <a:t>i</a:t>
                      </a:r>
                      <a:r>
                        <a:rPr lang="en-US" sz="1200" kern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/>
                        </a:rPr>
                        <a:t>][j]=k;</a:t>
                      </a:r>
                      <a:endParaRPr lang="zh-CN" sz="1200" kern="1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/>
                        </a:rPr>
                        <a:t>            </a:t>
                      </a:r>
                      <a:r>
                        <a:rPr lang="en-US" altLang="zh-CN" sz="1200" kern="0" dirty="0" err="1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/>
                        </a:rPr>
                        <a:t>minV</a:t>
                      </a:r>
                      <a:r>
                        <a:rPr lang="en-US" sz="1200" kern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/>
                        </a:rPr>
                        <a:t> = </a:t>
                      </a:r>
                      <a:r>
                        <a:rPr lang="en-US" sz="1200" kern="0" dirty="0" err="1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/>
                        </a:rPr>
                        <a:t>ans</a:t>
                      </a:r>
                      <a:r>
                        <a:rPr lang="en-US" sz="1200" kern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/>
                        </a:rPr>
                        <a:t>;</a:t>
                      </a:r>
                      <a:endParaRPr lang="zh-CN" sz="1200" kern="1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/>
                        </a:rPr>
                        <a:t>        }</a:t>
                      </a:r>
                      <a:endParaRPr lang="zh-CN" sz="1200" kern="1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/>
                        </a:rPr>
                        <a:t>    }</a:t>
                      </a:r>
                      <a:endParaRPr lang="zh-CN" sz="1200" kern="1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0" dirty="0">
                          <a:solidFill>
                            <a:srgbClr val="F77A2D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/>
                        </a:rPr>
                        <a:t>    </a:t>
                      </a:r>
                      <a:r>
                        <a:rPr lang="en-US" sz="1200" kern="0" dirty="0" err="1">
                          <a:solidFill>
                            <a:srgbClr val="F77A2D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/>
                        </a:rPr>
                        <a:t>memoTable</a:t>
                      </a:r>
                      <a:r>
                        <a:rPr lang="en-US" sz="1200" kern="0" dirty="0">
                          <a:solidFill>
                            <a:srgbClr val="F77A2D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/>
                        </a:rPr>
                        <a:t>[</a:t>
                      </a:r>
                      <a:r>
                        <a:rPr lang="en-US" sz="1200" kern="0" dirty="0" err="1">
                          <a:solidFill>
                            <a:srgbClr val="F77A2D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/>
                        </a:rPr>
                        <a:t>i</a:t>
                      </a:r>
                      <a:r>
                        <a:rPr lang="en-US" sz="1200" kern="0" dirty="0">
                          <a:solidFill>
                            <a:srgbClr val="F77A2D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/>
                        </a:rPr>
                        <a:t>][j] = </a:t>
                      </a:r>
                      <a:r>
                        <a:rPr lang="en-US" sz="1200" kern="0" dirty="0" err="1">
                          <a:solidFill>
                            <a:srgbClr val="F77A2D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/>
                        </a:rPr>
                        <a:t>minV</a:t>
                      </a:r>
                      <a:r>
                        <a:rPr lang="en-US" sz="1200" kern="0" dirty="0">
                          <a:solidFill>
                            <a:srgbClr val="F77A2D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/>
                        </a:rPr>
                        <a:t>;</a:t>
                      </a:r>
                      <a:endParaRPr lang="zh-CN" sz="1200" kern="100" dirty="0">
                        <a:solidFill>
                          <a:srgbClr val="F77A2D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/>
                        </a:rPr>
                        <a:t>    </a:t>
                      </a:r>
                      <a:r>
                        <a:rPr lang="en-US" sz="1200" kern="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/>
                        </a:rPr>
                        <a:t>return</a:t>
                      </a:r>
                      <a:r>
                        <a:rPr lang="en-US" sz="1200" kern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/>
                        </a:rPr>
                        <a:t> </a:t>
                      </a:r>
                      <a:r>
                        <a:rPr lang="en-US" altLang="zh-CN" sz="1200" kern="0" dirty="0" err="1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/>
                        </a:rPr>
                        <a:t>minV</a:t>
                      </a:r>
                      <a:r>
                        <a:rPr lang="en-US" sz="1200" kern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/>
                        </a:rPr>
                        <a:t>;</a:t>
                      </a:r>
                      <a:endParaRPr lang="en-US" sz="1200" kern="1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/>
                        </a:rPr>
                        <a:t>}</a:t>
                      </a:r>
                      <a:endParaRPr lang="zh-CN" sz="1200" kern="1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" name="矩形 4"/>
          <p:cNvSpPr/>
          <p:nvPr/>
        </p:nvSpPr>
        <p:spPr>
          <a:xfrm>
            <a:off x="755576" y="1059582"/>
            <a:ext cx="3827090" cy="2533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683568" y="3796139"/>
            <a:ext cx="2880320" cy="22345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1771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7" grpId="0" bldLvl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244920" y="51470"/>
            <a:ext cx="1313180" cy="3631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80000"/>
              </a:lnSpc>
            </a:pPr>
            <a:r>
              <a:rPr lang="zh-CN" altLang="en-US" sz="22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递归过程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3763211" y="1632510"/>
            <a:ext cx="7920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m(1,4)</a:t>
            </a:r>
            <a:endParaRPr lang="zh-CN" altLang="en-US" sz="1600" dirty="0"/>
          </a:p>
        </p:txBody>
      </p:sp>
      <p:sp>
        <p:nvSpPr>
          <p:cNvPr id="7" name="文本框 6"/>
          <p:cNvSpPr txBox="1"/>
          <p:nvPr/>
        </p:nvSpPr>
        <p:spPr>
          <a:xfrm>
            <a:off x="333946" y="2377212"/>
            <a:ext cx="7920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m(1,1)</a:t>
            </a:r>
            <a:endParaRPr lang="zh-CN" altLang="en-US" sz="1600" dirty="0"/>
          </a:p>
        </p:txBody>
      </p:sp>
      <p:sp>
        <p:nvSpPr>
          <p:cNvPr id="8" name="文本框 7"/>
          <p:cNvSpPr txBox="1"/>
          <p:nvPr/>
        </p:nvSpPr>
        <p:spPr>
          <a:xfrm>
            <a:off x="1493698" y="2377212"/>
            <a:ext cx="7920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m(2,4)</a:t>
            </a:r>
            <a:endParaRPr lang="zh-CN" altLang="en-US" sz="1600" dirty="0"/>
          </a:p>
        </p:txBody>
      </p:sp>
      <p:sp>
        <p:nvSpPr>
          <p:cNvPr id="9" name="文本框 8"/>
          <p:cNvSpPr txBox="1"/>
          <p:nvPr/>
        </p:nvSpPr>
        <p:spPr>
          <a:xfrm>
            <a:off x="3397311" y="2377212"/>
            <a:ext cx="7920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m(1,2)</a:t>
            </a:r>
            <a:endParaRPr lang="zh-CN" altLang="en-US" sz="1600" dirty="0"/>
          </a:p>
        </p:txBody>
      </p:sp>
      <p:sp>
        <p:nvSpPr>
          <p:cNvPr id="10" name="文本框 9"/>
          <p:cNvSpPr txBox="1"/>
          <p:nvPr/>
        </p:nvSpPr>
        <p:spPr>
          <a:xfrm>
            <a:off x="3141399" y="3219822"/>
            <a:ext cx="7920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m(1,1)</a:t>
            </a:r>
            <a:endParaRPr lang="zh-CN" altLang="en-US" sz="1600" dirty="0"/>
          </a:p>
        </p:txBody>
      </p:sp>
      <p:sp>
        <p:nvSpPr>
          <p:cNvPr id="11" name="文本框 10"/>
          <p:cNvSpPr txBox="1"/>
          <p:nvPr/>
        </p:nvSpPr>
        <p:spPr>
          <a:xfrm>
            <a:off x="3812593" y="3219822"/>
            <a:ext cx="7920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m(2,2)</a:t>
            </a:r>
            <a:endParaRPr lang="zh-CN" altLang="en-US" sz="1600" dirty="0"/>
          </a:p>
        </p:txBody>
      </p:sp>
      <p:sp>
        <p:nvSpPr>
          <p:cNvPr id="12" name="文本框 11"/>
          <p:cNvSpPr txBox="1"/>
          <p:nvPr/>
        </p:nvSpPr>
        <p:spPr>
          <a:xfrm>
            <a:off x="4774558" y="2377212"/>
            <a:ext cx="792088" cy="33855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m(3,4)</a:t>
            </a:r>
            <a:endParaRPr lang="zh-CN" altLang="en-US" sz="1600" dirty="0"/>
          </a:p>
        </p:txBody>
      </p:sp>
      <p:sp>
        <p:nvSpPr>
          <p:cNvPr id="13" name="文本框 12"/>
          <p:cNvSpPr txBox="1"/>
          <p:nvPr/>
        </p:nvSpPr>
        <p:spPr>
          <a:xfrm>
            <a:off x="353764" y="3169300"/>
            <a:ext cx="7920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m(2,2)</a:t>
            </a:r>
            <a:endParaRPr lang="zh-CN" altLang="en-US" sz="1600" dirty="0"/>
          </a:p>
        </p:txBody>
      </p:sp>
      <p:sp>
        <p:nvSpPr>
          <p:cNvPr id="14" name="文本框 13"/>
          <p:cNvSpPr txBox="1"/>
          <p:nvPr/>
        </p:nvSpPr>
        <p:spPr>
          <a:xfrm>
            <a:off x="1018129" y="3169300"/>
            <a:ext cx="7920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m(3,4)</a:t>
            </a:r>
            <a:endParaRPr lang="zh-CN" altLang="en-US" sz="1600" dirty="0"/>
          </a:p>
        </p:txBody>
      </p:sp>
      <p:sp>
        <p:nvSpPr>
          <p:cNvPr id="15" name="文本框 14"/>
          <p:cNvSpPr txBox="1"/>
          <p:nvPr/>
        </p:nvSpPr>
        <p:spPr>
          <a:xfrm>
            <a:off x="1692253" y="3169300"/>
            <a:ext cx="7920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m(2,3)</a:t>
            </a:r>
            <a:endParaRPr lang="zh-CN" altLang="en-US" sz="1600" dirty="0"/>
          </a:p>
        </p:txBody>
      </p:sp>
      <p:sp>
        <p:nvSpPr>
          <p:cNvPr id="16" name="文本框 15"/>
          <p:cNvSpPr txBox="1"/>
          <p:nvPr/>
        </p:nvSpPr>
        <p:spPr>
          <a:xfrm>
            <a:off x="2363447" y="3169300"/>
            <a:ext cx="7920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m(4,4)</a:t>
            </a:r>
            <a:endParaRPr lang="zh-CN" altLang="en-US" sz="1600" dirty="0"/>
          </a:p>
        </p:txBody>
      </p:sp>
      <p:sp>
        <p:nvSpPr>
          <p:cNvPr id="19" name="文本框 18"/>
          <p:cNvSpPr txBox="1"/>
          <p:nvPr/>
        </p:nvSpPr>
        <p:spPr>
          <a:xfrm>
            <a:off x="6876256" y="2377212"/>
            <a:ext cx="7920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m(1,3)</a:t>
            </a:r>
            <a:endParaRPr lang="zh-CN" altLang="en-US" sz="1600" dirty="0"/>
          </a:p>
        </p:txBody>
      </p:sp>
      <p:sp>
        <p:nvSpPr>
          <p:cNvPr id="20" name="文本框 19"/>
          <p:cNvSpPr txBox="1"/>
          <p:nvPr/>
        </p:nvSpPr>
        <p:spPr>
          <a:xfrm>
            <a:off x="5929034" y="3147814"/>
            <a:ext cx="7920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m(1,1)</a:t>
            </a:r>
            <a:endParaRPr lang="zh-CN" altLang="en-US" sz="1600" dirty="0"/>
          </a:p>
        </p:txBody>
      </p:sp>
      <p:sp>
        <p:nvSpPr>
          <p:cNvPr id="21" name="文本框 20"/>
          <p:cNvSpPr txBox="1"/>
          <p:nvPr/>
        </p:nvSpPr>
        <p:spPr>
          <a:xfrm>
            <a:off x="6641644" y="3601348"/>
            <a:ext cx="714251" cy="33855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m(2,3)</a:t>
            </a:r>
            <a:endParaRPr lang="zh-CN" altLang="en-US" sz="1600" dirty="0"/>
          </a:p>
        </p:txBody>
      </p:sp>
      <p:sp>
        <p:nvSpPr>
          <p:cNvPr id="22" name="文本框 21"/>
          <p:cNvSpPr txBox="1"/>
          <p:nvPr/>
        </p:nvSpPr>
        <p:spPr>
          <a:xfrm>
            <a:off x="7509205" y="3601348"/>
            <a:ext cx="735203" cy="33855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m(1,2)</a:t>
            </a:r>
            <a:endParaRPr lang="zh-CN" altLang="en-US" sz="1600" dirty="0"/>
          </a:p>
        </p:txBody>
      </p:sp>
      <p:sp>
        <p:nvSpPr>
          <p:cNvPr id="24" name="文本框 23"/>
          <p:cNvSpPr txBox="1"/>
          <p:nvPr/>
        </p:nvSpPr>
        <p:spPr>
          <a:xfrm>
            <a:off x="8143280" y="2355726"/>
            <a:ext cx="7920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m(4,4)</a:t>
            </a:r>
            <a:endParaRPr lang="zh-CN" altLang="en-US" sz="1600" dirty="0"/>
          </a:p>
        </p:txBody>
      </p:sp>
      <p:sp>
        <p:nvSpPr>
          <p:cNvPr id="25" name="文本框 24"/>
          <p:cNvSpPr txBox="1"/>
          <p:nvPr/>
        </p:nvSpPr>
        <p:spPr>
          <a:xfrm>
            <a:off x="395536" y="3961388"/>
            <a:ext cx="7920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m(3,3)</a:t>
            </a:r>
            <a:endParaRPr lang="zh-CN" altLang="en-US" sz="1600" dirty="0"/>
          </a:p>
        </p:txBody>
      </p:sp>
      <p:sp>
        <p:nvSpPr>
          <p:cNvPr id="26" name="文本框 25"/>
          <p:cNvSpPr txBox="1"/>
          <p:nvPr/>
        </p:nvSpPr>
        <p:spPr>
          <a:xfrm>
            <a:off x="1052126" y="3961388"/>
            <a:ext cx="7920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m(4,4)</a:t>
            </a:r>
            <a:endParaRPr lang="zh-CN" altLang="en-US" sz="1600" dirty="0"/>
          </a:p>
        </p:txBody>
      </p:sp>
      <p:sp>
        <p:nvSpPr>
          <p:cNvPr id="27" name="文本框 26"/>
          <p:cNvSpPr txBox="1"/>
          <p:nvPr/>
        </p:nvSpPr>
        <p:spPr>
          <a:xfrm>
            <a:off x="1720849" y="3961388"/>
            <a:ext cx="7920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m(2,2)</a:t>
            </a:r>
            <a:endParaRPr lang="zh-CN" altLang="en-US" sz="1600" dirty="0"/>
          </a:p>
        </p:txBody>
      </p:sp>
      <p:sp>
        <p:nvSpPr>
          <p:cNvPr id="28" name="文本框 27"/>
          <p:cNvSpPr txBox="1"/>
          <p:nvPr/>
        </p:nvSpPr>
        <p:spPr>
          <a:xfrm>
            <a:off x="2356320" y="3961388"/>
            <a:ext cx="7920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m(3,3)</a:t>
            </a:r>
            <a:endParaRPr lang="zh-CN" altLang="en-US" sz="1600" dirty="0"/>
          </a:p>
        </p:txBody>
      </p:sp>
      <p:cxnSp>
        <p:nvCxnSpPr>
          <p:cNvPr id="34" name="直接箭头连接符 16"/>
          <p:cNvCxnSpPr>
            <a:cxnSpLocks noChangeShapeType="1"/>
            <a:stCxn id="2" idx="1"/>
          </p:cNvCxnSpPr>
          <p:nvPr/>
        </p:nvCxnSpPr>
        <p:spPr bwMode="auto">
          <a:xfrm flipH="1">
            <a:off x="611559" y="1801786"/>
            <a:ext cx="3151651" cy="563201"/>
          </a:xfrm>
          <a:prstGeom prst="straightConnector1">
            <a:avLst/>
          </a:prstGeom>
          <a:noFill/>
          <a:ln w="28575" algn="ctr">
            <a:solidFill>
              <a:srgbClr val="F77A2D"/>
            </a:solidFill>
            <a:rou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4" name="直接箭头连接符 33"/>
          <p:cNvCxnSpPr>
            <a:cxnSpLocks noChangeShapeType="1"/>
          </p:cNvCxnSpPr>
          <p:nvPr/>
        </p:nvCxnSpPr>
        <p:spPr bwMode="auto">
          <a:xfrm flipV="1">
            <a:off x="901510" y="1923678"/>
            <a:ext cx="2891845" cy="447421"/>
          </a:xfrm>
          <a:prstGeom prst="straightConnector1">
            <a:avLst/>
          </a:prstGeom>
          <a:noFill/>
          <a:ln w="28575" algn="ctr">
            <a:solidFill>
              <a:srgbClr val="002060"/>
            </a:solidFill>
            <a:rou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1" name="直接箭头连接符 16"/>
          <p:cNvCxnSpPr>
            <a:cxnSpLocks noChangeShapeType="1"/>
            <a:endCxn id="8" idx="0"/>
          </p:cNvCxnSpPr>
          <p:nvPr/>
        </p:nvCxnSpPr>
        <p:spPr bwMode="auto">
          <a:xfrm flipH="1">
            <a:off x="1889742" y="1971064"/>
            <a:ext cx="2000172" cy="406148"/>
          </a:xfrm>
          <a:prstGeom prst="straightConnector1">
            <a:avLst/>
          </a:prstGeom>
          <a:noFill/>
          <a:ln w="28575" algn="ctr">
            <a:solidFill>
              <a:srgbClr val="F77A2D"/>
            </a:solidFill>
            <a:rou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1" name="直接箭头连接符 16"/>
          <p:cNvCxnSpPr>
            <a:cxnSpLocks noChangeShapeType="1"/>
          </p:cNvCxnSpPr>
          <p:nvPr/>
        </p:nvCxnSpPr>
        <p:spPr bwMode="auto">
          <a:xfrm flipH="1">
            <a:off x="729990" y="2715766"/>
            <a:ext cx="718180" cy="360040"/>
          </a:xfrm>
          <a:prstGeom prst="straightConnector1">
            <a:avLst/>
          </a:prstGeom>
          <a:noFill/>
          <a:ln w="28575" algn="ctr">
            <a:solidFill>
              <a:srgbClr val="F77A2D"/>
            </a:solidFill>
            <a:rou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6" name="直接箭头连接符 33"/>
          <p:cNvCxnSpPr>
            <a:cxnSpLocks noChangeShapeType="1"/>
          </p:cNvCxnSpPr>
          <p:nvPr/>
        </p:nvCxnSpPr>
        <p:spPr bwMode="auto">
          <a:xfrm flipV="1">
            <a:off x="1018129" y="2703541"/>
            <a:ext cx="523328" cy="459648"/>
          </a:xfrm>
          <a:prstGeom prst="straightConnector1">
            <a:avLst/>
          </a:prstGeom>
          <a:noFill/>
          <a:ln w="28575" algn="ctr">
            <a:solidFill>
              <a:srgbClr val="002060"/>
            </a:solidFill>
            <a:rou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1" name="直接箭头连接符 16"/>
          <p:cNvCxnSpPr>
            <a:cxnSpLocks noChangeShapeType="1"/>
          </p:cNvCxnSpPr>
          <p:nvPr/>
        </p:nvCxnSpPr>
        <p:spPr bwMode="auto">
          <a:xfrm flipH="1">
            <a:off x="1415059" y="2747151"/>
            <a:ext cx="243626" cy="422149"/>
          </a:xfrm>
          <a:prstGeom prst="straightConnector1">
            <a:avLst/>
          </a:prstGeom>
          <a:noFill/>
          <a:ln w="28575" algn="ctr">
            <a:solidFill>
              <a:srgbClr val="F77A2D"/>
            </a:solidFill>
            <a:rou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5" name="直接箭头连接符 33"/>
          <p:cNvCxnSpPr>
            <a:cxnSpLocks noChangeShapeType="1"/>
          </p:cNvCxnSpPr>
          <p:nvPr/>
        </p:nvCxnSpPr>
        <p:spPr bwMode="auto">
          <a:xfrm flipV="1">
            <a:off x="1651345" y="2743820"/>
            <a:ext cx="94891" cy="476524"/>
          </a:xfrm>
          <a:prstGeom prst="straightConnector1">
            <a:avLst/>
          </a:prstGeom>
          <a:noFill/>
          <a:ln w="28575" algn="ctr">
            <a:solidFill>
              <a:srgbClr val="002060"/>
            </a:solidFill>
            <a:rou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8" name="直接箭头连接符 16"/>
          <p:cNvCxnSpPr>
            <a:cxnSpLocks noChangeShapeType="1"/>
          </p:cNvCxnSpPr>
          <p:nvPr/>
        </p:nvCxnSpPr>
        <p:spPr bwMode="auto">
          <a:xfrm flipH="1">
            <a:off x="759105" y="3488610"/>
            <a:ext cx="439100" cy="474192"/>
          </a:xfrm>
          <a:prstGeom prst="straightConnector1">
            <a:avLst/>
          </a:prstGeom>
          <a:noFill/>
          <a:ln w="28575" algn="ctr">
            <a:solidFill>
              <a:srgbClr val="F77A2D"/>
            </a:solidFill>
            <a:rou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1" name="直接箭头连接符 33"/>
          <p:cNvCxnSpPr>
            <a:cxnSpLocks noChangeShapeType="1"/>
            <a:endCxn id="14" idx="2"/>
          </p:cNvCxnSpPr>
          <p:nvPr/>
        </p:nvCxnSpPr>
        <p:spPr bwMode="auto">
          <a:xfrm flipV="1">
            <a:off x="978655" y="3507854"/>
            <a:ext cx="435518" cy="412444"/>
          </a:xfrm>
          <a:prstGeom prst="straightConnector1">
            <a:avLst/>
          </a:prstGeom>
          <a:noFill/>
          <a:ln w="28575" algn="ctr">
            <a:solidFill>
              <a:srgbClr val="002060"/>
            </a:solidFill>
            <a:rou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6" name="直接箭头连接符 16"/>
          <p:cNvCxnSpPr>
            <a:cxnSpLocks noChangeShapeType="1"/>
            <a:endCxn id="26" idx="0"/>
          </p:cNvCxnSpPr>
          <p:nvPr/>
        </p:nvCxnSpPr>
        <p:spPr bwMode="auto">
          <a:xfrm flipH="1">
            <a:off x="1448170" y="3508193"/>
            <a:ext cx="33252" cy="453195"/>
          </a:xfrm>
          <a:prstGeom prst="straightConnector1">
            <a:avLst/>
          </a:prstGeom>
          <a:noFill/>
          <a:ln w="28575" algn="ctr">
            <a:solidFill>
              <a:srgbClr val="F77A2D"/>
            </a:solidFill>
            <a:rou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1" name="直接箭头连接符 33"/>
          <p:cNvCxnSpPr>
            <a:cxnSpLocks noChangeShapeType="1"/>
          </p:cNvCxnSpPr>
          <p:nvPr/>
        </p:nvCxnSpPr>
        <p:spPr bwMode="auto">
          <a:xfrm flipH="1" flipV="1">
            <a:off x="1624355" y="3488611"/>
            <a:ext cx="33949" cy="431687"/>
          </a:xfrm>
          <a:prstGeom prst="straightConnector1">
            <a:avLst/>
          </a:prstGeom>
          <a:noFill/>
          <a:ln w="28575" algn="ctr">
            <a:solidFill>
              <a:srgbClr val="002060"/>
            </a:solidFill>
            <a:rou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4" name="直接箭头连接符 16"/>
          <p:cNvCxnSpPr>
            <a:cxnSpLocks noChangeShapeType="1"/>
          </p:cNvCxnSpPr>
          <p:nvPr/>
        </p:nvCxnSpPr>
        <p:spPr bwMode="auto">
          <a:xfrm>
            <a:off x="1920981" y="2766682"/>
            <a:ext cx="134634" cy="402157"/>
          </a:xfrm>
          <a:prstGeom prst="straightConnector1">
            <a:avLst/>
          </a:prstGeom>
          <a:noFill/>
          <a:ln w="28575" algn="ctr">
            <a:solidFill>
              <a:srgbClr val="F77A2D"/>
            </a:solidFill>
            <a:rou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1" name="直接箭头连接符 16"/>
          <p:cNvCxnSpPr>
            <a:cxnSpLocks noChangeShapeType="1"/>
          </p:cNvCxnSpPr>
          <p:nvPr/>
        </p:nvCxnSpPr>
        <p:spPr bwMode="auto">
          <a:xfrm flipH="1">
            <a:off x="1947398" y="3488610"/>
            <a:ext cx="22037" cy="472317"/>
          </a:xfrm>
          <a:prstGeom prst="straightConnector1">
            <a:avLst/>
          </a:prstGeom>
          <a:noFill/>
          <a:ln w="28575" algn="ctr">
            <a:solidFill>
              <a:srgbClr val="F77A2D"/>
            </a:solidFill>
            <a:rou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4" name="直接箭头连接符 33"/>
          <p:cNvCxnSpPr>
            <a:cxnSpLocks noChangeShapeType="1"/>
          </p:cNvCxnSpPr>
          <p:nvPr/>
        </p:nvCxnSpPr>
        <p:spPr bwMode="auto">
          <a:xfrm flipH="1" flipV="1">
            <a:off x="2115517" y="3498232"/>
            <a:ext cx="33949" cy="431687"/>
          </a:xfrm>
          <a:prstGeom prst="straightConnector1">
            <a:avLst/>
          </a:prstGeom>
          <a:noFill/>
          <a:ln w="28575" algn="ctr">
            <a:solidFill>
              <a:srgbClr val="002060"/>
            </a:solidFill>
            <a:rou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5" name="直接箭头连接符 16"/>
          <p:cNvCxnSpPr>
            <a:cxnSpLocks noChangeShapeType="1"/>
          </p:cNvCxnSpPr>
          <p:nvPr/>
        </p:nvCxnSpPr>
        <p:spPr bwMode="auto">
          <a:xfrm>
            <a:off x="2285786" y="3533312"/>
            <a:ext cx="358064" cy="427615"/>
          </a:xfrm>
          <a:prstGeom prst="straightConnector1">
            <a:avLst/>
          </a:prstGeom>
          <a:noFill/>
          <a:ln w="28575" algn="ctr">
            <a:solidFill>
              <a:srgbClr val="F77A2D"/>
            </a:solidFill>
            <a:rou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8" name="直接箭头连接符 33"/>
          <p:cNvCxnSpPr>
            <a:cxnSpLocks noChangeShapeType="1"/>
            <a:stCxn id="28" idx="0"/>
          </p:cNvCxnSpPr>
          <p:nvPr/>
        </p:nvCxnSpPr>
        <p:spPr bwMode="auto">
          <a:xfrm flipH="1" flipV="1">
            <a:off x="2356322" y="3539656"/>
            <a:ext cx="396042" cy="421732"/>
          </a:xfrm>
          <a:prstGeom prst="straightConnector1">
            <a:avLst/>
          </a:prstGeom>
          <a:noFill/>
          <a:ln w="28575" algn="ctr">
            <a:solidFill>
              <a:srgbClr val="002060"/>
            </a:solidFill>
            <a:rou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2" name="直接箭头连接符 33"/>
          <p:cNvCxnSpPr>
            <a:cxnSpLocks noChangeShapeType="1"/>
          </p:cNvCxnSpPr>
          <p:nvPr/>
        </p:nvCxnSpPr>
        <p:spPr bwMode="auto">
          <a:xfrm flipH="1" flipV="1">
            <a:off x="2031165" y="2739516"/>
            <a:ext cx="220564" cy="445321"/>
          </a:xfrm>
          <a:prstGeom prst="straightConnector1">
            <a:avLst/>
          </a:prstGeom>
          <a:noFill/>
          <a:ln w="28575" algn="ctr">
            <a:solidFill>
              <a:srgbClr val="002060"/>
            </a:solidFill>
            <a:rou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7" name="直接箭头连接符 16"/>
          <p:cNvCxnSpPr>
            <a:cxnSpLocks noChangeShapeType="1"/>
          </p:cNvCxnSpPr>
          <p:nvPr/>
        </p:nvCxnSpPr>
        <p:spPr bwMode="auto">
          <a:xfrm>
            <a:off x="2211915" y="2715766"/>
            <a:ext cx="412294" cy="504578"/>
          </a:xfrm>
          <a:prstGeom prst="straightConnector1">
            <a:avLst/>
          </a:prstGeom>
          <a:noFill/>
          <a:ln w="28575" algn="ctr">
            <a:solidFill>
              <a:srgbClr val="F77A2D"/>
            </a:solidFill>
            <a:rou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1" name="直接箭头连接符 33"/>
          <p:cNvCxnSpPr>
            <a:cxnSpLocks noChangeShapeType="1"/>
          </p:cNvCxnSpPr>
          <p:nvPr/>
        </p:nvCxnSpPr>
        <p:spPr bwMode="auto">
          <a:xfrm flipH="1" flipV="1">
            <a:off x="2417430" y="2722929"/>
            <a:ext cx="421703" cy="461909"/>
          </a:xfrm>
          <a:prstGeom prst="straightConnector1">
            <a:avLst/>
          </a:prstGeom>
          <a:noFill/>
          <a:ln w="28575" algn="ctr">
            <a:solidFill>
              <a:srgbClr val="002060"/>
            </a:solidFill>
            <a:rou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4" name="直接箭头连接符 33"/>
          <p:cNvCxnSpPr>
            <a:cxnSpLocks noChangeShapeType="1"/>
          </p:cNvCxnSpPr>
          <p:nvPr/>
        </p:nvCxnSpPr>
        <p:spPr bwMode="auto">
          <a:xfrm flipV="1">
            <a:off x="2211915" y="2033555"/>
            <a:ext cx="1733840" cy="416118"/>
          </a:xfrm>
          <a:prstGeom prst="straightConnector1">
            <a:avLst/>
          </a:prstGeom>
          <a:noFill/>
          <a:ln w="28575" algn="ctr">
            <a:solidFill>
              <a:srgbClr val="002060"/>
            </a:solidFill>
            <a:rou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7" name="直接箭头连接符 16"/>
          <p:cNvCxnSpPr>
            <a:cxnSpLocks noChangeShapeType="1"/>
          </p:cNvCxnSpPr>
          <p:nvPr/>
        </p:nvCxnSpPr>
        <p:spPr bwMode="auto">
          <a:xfrm flipH="1">
            <a:off x="3747077" y="1957185"/>
            <a:ext cx="320500" cy="453534"/>
          </a:xfrm>
          <a:prstGeom prst="straightConnector1">
            <a:avLst/>
          </a:prstGeom>
          <a:noFill/>
          <a:ln w="28575" algn="ctr">
            <a:solidFill>
              <a:srgbClr val="F77A2D"/>
            </a:solidFill>
            <a:rou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3" name="直接箭头连接符 16"/>
          <p:cNvCxnSpPr>
            <a:cxnSpLocks noChangeShapeType="1"/>
          </p:cNvCxnSpPr>
          <p:nvPr/>
        </p:nvCxnSpPr>
        <p:spPr bwMode="auto">
          <a:xfrm flipH="1">
            <a:off x="3474857" y="2739516"/>
            <a:ext cx="179375" cy="412701"/>
          </a:xfrm>
          <a:prstGeom prst="straightConnector1">
            <a:avLst/>
          </a:prstGeom>
          <a:noFill/>
          <a:ln w="28575" algn="ctr">
            <a:solidFill>
              <a:srgbClr val="F77A2D"/>
            </a:solidFill>
            <a:rou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9" name="直接箭头连接符 33"/>
          <p:cNvCxnSpPr>
            <a:cxnSpLocks noChangeShapeType="1"/>
            <a:endCxn id="9" idx="2"/>
          </p:cNvCxnSpPr>
          <p:nvPr/>
        </p:nvCxnSpPr>
        <p:spPr bwMode="auto">
          <a:xfrm flipV="1">
            <a:off x="3654232" y="2715766"/>
            <a:ext cx="139123" cy="453073"/>
          </a:xfrm>
          <a:prstGeom prst="straightConnector1">
            <a:avLst/>
          </a:prstGeom>
          <a:noFill/>
          <a:ln w="28575" algn="ctr">
            <a:solidFill>
              <a:srgbClr val="002060"/>
            </a:solidFill>
            <a:rou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3" name="直接箭头连接符 16"/>
          <p:cNvCxnSpPr>
            <a:cxnSpLocks noChangeShapeType="1"/>
          </p:cNvCxnSpPr>
          <p:nvPr/>
        </p:nvCxnSpPr>
        <p:spPr bwMode="auto">
          <a:xfrm>
            <a:off x="3941876" y="2766682"/>
            <a:ext cx="131121" cy="418155"/>
          </a:xfrm>
          <a:prstGeom prst="straightConnector1">
            <a:avLst/>
          </a:prstGeom>
          <a:noFill/>
          <a:ln w="28575" algn="ctr">
            <a:solidFill>
              <a:srgbClr val="F77A2D"/>
            </a:solidFill>
            <a:rou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7" name="直接箭头连接符 33"/>
          <p:cNvCxnSpPr>
            <a:cxnSpLocks noChangeShapeType="1"/>
            <a:stCxn id="11" idx="0"/>
          </p:cNvCxnSpPr>
          <p:nvPr/>
        </p:nvCxnSpPr>
        <p:spPr bwMode="auto">
          <a:xfrm flipH="1" flipV="1">
            <a:off x="4044501" y="2779564"/>
            <a:ext cx="164136" cy="440258"/>
          </a:xfrm>
          <a:prstGeom prst="straightConnector1">
            <a:avLst/>
          </a:prstGeom>
          <a:noFill/>
          <a:ln w="28575" algn="ctr">
            <a:solidFill>
              <a:srgbClr val="002060"/>
            </a:solidFill>
            <a:rou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3" name="直接箭头连接符 33"/>
          <p:cNvCxnSpPr>
            <a:cxnSpLocks noChangeShapeType="1"/>
            <a:endCxn id="2" idx="2"/>
          </p:cNvCxnSpPr>
          <p:nvPr/>
        </p:nvCxnSpPr>
        <p:spPr bwMode="auto">
          <a:xfrm flipV="1">
            <a:off x="4014493" y="1971064"/>
            <a:ext cx="144762" cy="445768"/>
          </a:xfrm>
          <a:prstGeom prst="straightConnector1">
            <a:avLst/>
          </a:prstGeom>
          <a:noFill/>
          <a:ln w="28575" algn="ctr">
            <a:solidFill>
              <a:srgbClr val="002060"/>
            </a:solidFill>
            <a:rou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7" name="直接箭头连接符 16"/>
          <p:cNvCxnSpPr>
            <a:cxnSpLocks noChangeShapeType="1"/>
          </p:cNvCxnSpPr>
          <p:nvPr/>
        </p:nvCxnSpPr>
        <p:spPr bwMode="auto">
          <a:xfrm>
            <a:off x="4378514" y="2033555"/>
            <a:ext cx="504247" cy="384931"/>
          </a:xfrm>
          <a:prstGeom prst="straightConnector1">
            <a:avLst/>
          </a:prstGeom>
          <a:noFill/>
          <a:ln w="28575" algn="ctr">
            <a:solidFill>
              <a:srgbClr val="F77A2D"/>
            </a:solidFill>
            <a:rou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5" name="直接箭头连接符 33"/>
          <p:cNvCxnSpPr>
            <a:cxnSpLocks noChangeShapeType="1"/>
            <a:stCxn id="12" idx="0"/>
          </p:cNvCxnSpPr>
          <p:nvPr/>
        </p:nvCxnSpPr>
        <p:spPr bwMode="auto">
          <a:xfrm flipH="1" flipV="1">
            <a:off x="4488304" y="1995352"/>
            <a:ext cx="682298" cy="381860"/>
          </a:xfrm>
          <a:prstGeom prst="straightConnector1">
            <a:avLst/>
          </a:prstGeom>
          <a:noFill/>
          <a:ln w="28575" algn="ctr">
            <a:solidFill>
              <a:srgbClr val="002060"/>
            </a:solidFill>
            <a:rou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8" name="直接箭头连接符 16"/>
          <p:cNvCxnSpPr>
            <a:cxnSpLocks noChangeShapeType="1"/>
          </p:cNvCxnSpPr>
          <p:nvPr/>
        </p:nvCxnSpPr>
        <p:spPr bwMode="auto">
          <a:xfrm>
            <a:off x="4566457" y="1923678"/>
            <a:ext cx="2413651" cy="555331"/>
          </a:xfrm>
          <a:prstGeom prst="straightConnector1">
            <a:avLst/>
          </a:prstGeom>
          <a:noFill/>
          <a:ln w="28575" algn="ctr">
            <a:solidFill>
              <a:srgbClr val="F77A2D"/>
            </a:solidFill>
            <a:rou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1" name="直接箭头连接符 16"/>
          <p:cNvCxnSpPr>
            <a:cxnSpLocks noChangeShapeType="1"/>
            <a:endCxn id="20" idx="0"/>
          </p:cNvCxnSpPr>
          <p:nvPr/>
        </p:nvCxnSpPr>
        <p:spPr bwMode="auto">
          <a:xfrm flipH="1">
            <a:off x="6325078" y="2722625"/>
            <a:ext cx="606326" cy="425189"/>
          </a:xfrm>
          <a:prstGeom prst="straightConnector1">
            <a:avLst/>
          </a:prstGeom>
          <a:noFill/>
          <a:ln w="28575" algn="ctr">
            <a:solidFill>
              <a:srgbClr val="F77A2D"/>
            </a:solidFill>
            <a:rou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2" name="直接箭头连接符 33"/>
          <p:cNvCxnSpPr>
            <a:cxnSpLocks noChangeShapeType="1"/>
          </p:cNvCxnSpPr>
          <p:nvPr/>
        </p:nvCxnSpPr>
        <p:spPr bwMode="auto">
          <a:xfrm flipV="1">
            <a:off x="6571245" y="2703540"/>
            <a:ext cx="523328" cy="459648"/>
          </a:xfrm>
          <a:prstGeom prst="straightConnector1">
            <a:avLst/>
          </a:prstGeom>
          <a:noFill/>
          <a:ln w="28575" algn="ctr">
            <a:solidFill>
              <a:srgbClr val="002060"/>
            </a:solidFill>
            <a:rou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8" name="直接箭头连接符 16"/>
          <p:cNvCxnSpPr>
            <a:cxnSpLocks noChangeShapeType="1"/>
          </p:cNvCxnSpPr>
          <p:nvPr/>
        </p:nvCxnSpPr>
        <p:spPr bwMode="auto">
          <a:xfrm flipH="1">
            <a:off x="6876256" y="2715766"/>
            <a:ext cx="254874" cy="885582"/>
          </a:xfrm>
          <a:prstGeom prst="straightConnector1">
            <a:avLst/>
          </a:prstGeom>
          <a:noFill/>
          <a:ln w="28575" algn="ctr">
            <a:solidFill>
              <a:srgbClr val="F77A2D"/>
            </a:solidFill>
            <a:rou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7" name="直接箭头连接符 33"/>
          <p:cNvCxnSpPr>
            <a:cxnSpLocks noChangeShapeType="1"/>
            <a:endCxn id="19" idx="2"/>
          </p:cNvCxnSpPr>
          <p:nvPr/>
        </p:nvCxnSpPr>
        <p:spPr bwMode="auto">
          <a:xfrm flipV="1">
            <a:off x="7131130" y="2715766"/>
            <a:ext cx="141170" cy="842610"/>
          </a:xfrm>
          <a:prstGeom prst="straightConnector1">
            <a:avLst/>
          </a:prstGeom>
          <a:noFill/>
          <a:ln w="28575" algn="ctr">
            <a:solidFill>
              <a:srgbClr val="002060"/>
            </a:solidFill>
            <a:rou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9" name="直接箭头连接符 16"/>
          <p:cNvCxnSpPr>
            <a:cxnSpLocks noChangeShapeType="1"/>
          </p:cNvCxnSpPr>
          <p:nvPr/>
        </p:nvCxnSpPr>
        <p:spPr bwMode="auto">
          <a:xfrm>
            <a:off x="7452320" y="2779564"/>
            <a:ext cx="300930" cy="821784"/>
          </a:xfrm>
          <a:prstGeom prst="straightConnector1">
            <a:avLst/>
          </a:prstGeom>
          <a:noFill/>
          <a:ln w="28575" algn="ctr">
            <a:solidFill>
              <a:srgbClr val="F77A2D"/>
            </a:solidFill>
            <a:rou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0" name="直接箭头连接符 33"/>
          <p:cNvCxnSpPr>
            <a:cxnSpLocks noChangeShapeType="1"/>
          </p:cNvCxnSpPr>
          <p:nvPr/>
        </p:nvCxnSpPr>
        <p:spPr bwMode="auto">
          <a:xfrm flipH="1" flipV="1">
            <a:off x="7512040" y="2701764"/>
            <a:ext cx="444336" cy="856612"/>
          </a:xfrm>
          <a:prstGeom prst="straightConnector1">
            <a:avLst/>
          </a:prstGeom>
          <a:noFill/>
          <a:ln w="28575" algn="ctr">
            <a:solidFill>
              <a:srgbClr val="002060"/>
            </a:solidFill>
            <a:rou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5" name="直接箭头连接符 16"/>
          <p:cNvCxnSpPr>
            <a:cxnSpLocks noChangeShapeType="1"/>
          </p:cNvCxnSpPr>
          <p:nvPr/>
        </p:nvCxnSpPr>
        <p:spPr bwMode="auto">
          <a:xfrm>
            <a:off x="7596060" y="2681076"/>
            <a:ext cx="617577" cy="488224"/>
          </a:xfrm>
          <a:prstGeom prst="straightConnector1">
            <a:avLst/>
          </a:prstGeom>
          <a:noFill/>
          <a:ln w="28575" algn="ctr">
            <a:solidFill>
              <a:srgbClr val="F77A2D"/>
            </a:solidFill>
            <a:rou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8" name="直接箭头连接符 33"/>
          <p:cNvCxnSpPr>
            <a:cxnSpLocks noChangeShapeType="1"/>
            <a:stCxn id="23" idx="0"/>
          </p:cNvCxnSpPr>
          <p:nvPr/>
        </p:nvCxnSpPr>
        <p:spPr bwMode="auto">
          <a:xfrm flipH="1" flipV="1">
            <a:off x="7668344" y="2681076"/>
            <a:ext cx="684076" cy="466738"/>
          </a:xfrm>
          <a:prstGeom prst="straightConnector1">
            <a:avLst/>
          </a:prstGeom>
          <a:noFill/>
          <a:ln w="28575" algn="ctr">
            <a:solidFill>
              <a:srgbClr val="002060"/>
            </a:solidFill>
            <a:rou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3" name="直接箭头连接符 33"/>
          <p:cNvCxnSpPr>
            <a:cxnSpLocks noChangeShapeType="1"/>
          </p:cNvCxnSpPr>
          <p:nvPr/>
        </p:nvCxnSpPr>
        <p:spPr bwMode="auto">
          <a:xfrm flipH="1" flipV="1">
            <a:off x="4518448" y="1856175"/>
            <a:ext cx="2641663" cy="511841"/>
          </a:xfrm>
          <a:prstGeom prst="straightConnector1">
            <a:avLst/>
          </a:prstGeom>
          <a:noFill/>
          <a:ln w="28575" algn="ctr">
            <a:solidFill>
              <a:srgbClr val="002060"/>
            </a:solidFill>
            <a:rou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0" name="直接箭头连接符 16"/>
          <p:cNvCxnSpPr>
            <a:cxnSpLocks noChangeShapeType="1"/>
            <a:stCxn id="2" idx="3"/>
          </p:cNvCxnSpPr>
          <p:nvPr/>
        </p:nvCxnSpPr>
        <p:spPr bwMode="auto">
          <a:xfrm>
            <a:off x="4555299" y="1801787"/>
            <a:ext cx="3658338" cy="603803"/>
          </a:xfrm>
          <a:prstGeom prst="straightConnector1">
            <a:avLst/>
          </a:prstGeom>
          <a:noFill/>
          <a:ln w="28575" algn="ctr">
            <a:solidFill>
              <a:srgbClr val="F77A2D"/>
            </a:solidFill>
            <a:rou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3" name="直接箭头连接符 33"/>
          <p:cNvCxnSpPr>
            <a:cxnSpLocks noChangeShapeType="1"/>
          </p:cNvCxnSpPr>
          <p:nvPr/>
        </p:nvCxnSpPr>
        <p:spPr bwMode="auto">
          <a:xfrm flipH="1" flipV="1">
            <a:off x="4679878" y="1728368"/>
            <a:ext cx="3672542" cy="642732"/>
          </a:xfrm>
          <a:prstGeom prst="straightConnector1">
            <a:avLst/>
          </a:prstGeom>
          <a:noFill/>
          <a:ln w="28575" algn="ctr">
            <a:solidFill>
              <a:srgbClr val="002060"/>
            </a:solidFill>
            <a:rou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3" name="文本框 22"/>
          <p:cNvSpPr txBox="1"/>
          <p:nvPr/>
        </p:nvSpPr>
        <p:spPr>
          <a:xfrm>
            <a:off x="7956376" y="3147814"/>
            <a:ext cx="7920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m(3,3)</a:t>
            </a:r>
            <a:endParaRPr lang="zh-CN" altLang="en-US" sz="1600" dirty="0"/>
          </a:p>
        </p:txBody>
      </p:sp>
      <p:graphicFrame>
        <p:nvGraphicFramePr>
          <p:cNvPr id="3" name="对象 2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610870" y="556895"/>
          <a:ext cx="6042660" cy="1003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70" r:id="rId4" imgW="3213100" imgH="533400" progId="Equation.KSEE3">
                  <p:embed/>
                </p:oleObj>
              </mc:Choice>
              <mc:Fallback>
                <p:oleObj r:id="rId4" imgW="3213100" imgH="533400" progId="Equation.KSEE3">
                  <p:embed/>
                  <p:pic>
                    <p:nvPicPr>
                      <p:cNvPr id="3" name="对象 2">
                        <a:hlinkClick r:id="" action="ppaction://ole?verb=0"/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10870" y="556895"/>
                        <a:ext cx="6042660" cy="1003300"/>
                      </a:xfrm>
                      <a:prstGeom prst="rect">
                        <a:avLst/>
                      </a:prstGeom>
                      <a:ln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00519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2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2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7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7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67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2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82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87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92"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9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2"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12"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17"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7"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2"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7"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47"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2" dur="1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7" dur="10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67" dur="10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7" dur="1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82" dur="1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>
                      <p:stCondLst>
                        <p:cond delay="indefinite"/>
                      </p:stCondLst>
                      <p:childTnLst>
                        <p:par>
                          <p:cTn id="189" fill="hold">
                            <p:stCondLst>
                              <p:cond delay="0"/>
                            </p:stCondLst>
                            <p:childTnLst>
                              <p:par>
                                <p:cTn id="19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92" dur="1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97" dur="1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8" fill="hold">
                      <p:stCondLst>
                        <p:cond delay="indefinite"/>
                      </p:stCondLst>
                      <p:childTnLst>
                        <p:par>
                          <p:cTn id="199" fill="hold">
                            <p:stCondLst>
                              <p:cond delay="0"/>
                            </p:stCondLst>
                            <p:childTnLst>
                              <p:par>
                                <p:cTn id="20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02" dur="10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0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8" fill="hold">
                      <p:stCondLst>
                        <p:cond delay="indefinite"/>
                      </p:stCondLst>
                      <p:childTnLst>
                        <p:par>
                          <p:cTn id="209" fill="hold">
                            <p:stCondLst>
                              <p:cond delay="0"/>
                            </p:stCondLst>
                            <p:childTnLst>
                              <p:par>
                                <p:cTn id="2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12" dur="10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17" dur="10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8" fill="hold">
                      <p:stCondLst>
                        <p:cond delay="indefinite"/>
                      </p:stCondLst>
                      <p:childTnLst>
                        <p:par>
                          <p:cTn id="219" fill="hold">
                            <p:stCondLst>
                              <p:cond delay="0"/>
                            </p:stCondLst>
                            <p:childTnLst>
                              <p:par>
                                <p:cTn id="22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3" fill="hold">
                      <p:stCondLst>
                        <p:cond delay="indefinite"/>
                      </p:stCondLst>
                      <p:childTnLst>
                        <p:par>
                          <p:cTn id="224" fill="hold">
                            <p:stCondLst>
                              <p:cond delay="0"/>
                            </p:stCondLst>
                            <p:childTnLst>
                              <p:par>
                                <p:cTn id="22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7" dur="10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8" fill="hold">
                      <p:stCondLst>
                        <p:cond delay="indefinite"/>
                      </p:stCondLst>
                      <p:childTnLst>
                        <p:par>
                          <p:cTn id="229" fill="hold">
                            <p:stCondLst>
                              <p:cond delay="0"/>
                            </p:stCondLst>
                            <p:childTnLst>
                              <p:par>
                                <p:cTn id="23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3" fill="hold">
                      <p:stCondLst>
                        <p:cond delay="indefinite"/>
                      </p:stCondLst>
                      <p:childTnLst>
                        <p:par>
                          <p:cTn id="234" fill="hold">
                            <p:stCondLst>
                              <p:cond delay="0"/>
                            </p:stCondLst>
                            <p:childTnLst>
                              <p:par>
                                <p:cTn id="23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37" dur="10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8" fill="hold">
                      <p:stCondLst>
                        <p:cond delay="indefinite"/>
                      </p:stCondLst>
                      <p:childTnLst>
                        <p:par>
                          <p:cTn id="239" fill="hold">
                            <p:stCondLst>
                              <p:cond delay="0"/>
                            </p:stCondLst>
                            <p:childTnLst>
                              <p:par>
                                <p:cTn id="24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42" dur="10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3" fill="hold">
                      <p:stCondLst>
                        <p:cond delay="indefinite"/>
                      </p:stCondLst>
                      <p:childTnLst>
                        <p:par>
                          <p:cTn id="244" fill="hold">
                            <p:stCondLst>
                              <p:cond delay="0"/>
                            </p:stCondLst>
                            <p:childTnLst>
                              <p:par>
                                <p:cTn id="24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4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8" fill="hold">
                      <p:stCondLst>
                        <p:cond delay="indefinite"/>
                      </p:stCondLst>
                      <p:childTnLst>
                        <p:par>
                          <p:cTn id="249" fill="hold">
                            <p:stCondLst>
                              <p:cond delay="0"/>
                            </p:stCondLst>
                            <p:childTnLst>
                              <p:par>
                                <p:cTn id="25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52" dur="10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3" fill="hold">
                      <p:stCondLst>
                        <p:cond delay="indefinite"/>
                      </p:stCondLst>
                      <p:childTnLst>
                        <p:par>
                          <p:cTn id="254" fill="hold">
                            <p:stCondLst>
                              <p:cond delay="0"/>
                            </p:stCondLst>
                            <p:childTnLst>
                              <p:par>
                                <p:cTn id="25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57" dur="10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8" fill="hold">
                      <p:stCondLst>
                        <p:cond delay="indefinite"/>
                      </p:stCondLst>
                      <p:childTnLst>
                        <p:par>
                          <p:cTn id="259" fill="hold">
                            <p:stCondLst>
                              <p:cond delay="0"/>
                            </p:stCondLst>
                            <p:childTnLst>
                              <p:par>
                                <p:cTn id="26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6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3" fill="hold">
                      <p:stCondLst>
                        <p:cond delay="indefinite"/>
                      </p:stCondLst>
                      <p:childTnLst>
                        <p:par>
                          <p:cTn id="264" fill="hold">
                            <p:stCondLst>
                              <p:cond delay="0"/>
                            </p:stCondLst>
                            <p:childTnLst>
                              <p:par>
                                <p:cTn id="26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67" dur="10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8" fill="hold">
                      <p:stCondLst>
                        <p:cond delay="indefinite"/>
                      </p:stCondLst>
                      <p:childTnLst>
                        <p:par>
                          <p:cTn id="269" fill="hold">
                            <p:stCondLst>
                              <p:cond delay="0"/>
                            </p:stCondLst>
                            <p:childTnLst>
                              <p:par>
                                <p:cTn id="27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2" dur="10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3" fill="hold">
                      <p:stCondLst>
                        <p:cond delay="indefinite"/>
                      </p:stCondLst>
                      <p:childTnLst>
                        <p:par>
                          <p:cTn id="274" fill="hold">
                            <p:stCondLst>
                              <p:cond delay="0"/>
                            </p:stCondLst>
                            <p:childTnLst>
                              <p:par>
                                <p:cTn id="27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8" fill="hold">
                      <p:stCondLst>
                        <p:cond delay="indefinite"/>
                      </p:stCondLst>
                      <p:childTnLst>
                        <p:par>
                          <p:cTn id="279" fill="hold">
                            <p:stCondLst>
                              <p:cond delay="0"/>
                            </p:stCondLst>
                            <p:childTnLst>
                              <p:par>
                                <p:cTn id="28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82" dur="10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3" fill="hold">
                      <p:stCondLst>
                        <p:cond delay="indefinite"/>
                      </p:stCondLst>
                      <p:childTnLst>
                        <p:par>
                          <p:cTn id="284" fill="hold">
                            <p:stCondLst>
                              <p:cond delay="0"/>
                            </p:stCondLst>
                            <p:childTnLst>
                              <p:par>
                                <p:cTn id="28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87" dur="10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8" fill="hold">
                      <p:stCondLst>
                        <p:cond delay="indefinite"/>
                      </p:stCondLst>
                      <p:childTnLst>
                        <p:par>
                          <p:cTn id="289" fill="hold">
                            <p:stCondLst>
                              <p:cond delay="0"/>
                            </p:stCondLst>
                            <p:childTnLst>
                              <p:par>
                                <p:cTn id="29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92" dur="10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3" fill="hold">
                      <p:stCondLst>
                        <p:cond delay="indefinite"/>
                      </p:stCondLst>
                      <p:childTnLst>
                        <p:par>
                          <p:cTn id="294" fill="hold">
                            <p:stCondLst>
                              <p:cond delay="0"/>
                            </p:stCondLst>
                            <p:childTnLst>
                              <p:par>
                                <p:cTn id="29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9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8" fill="hold">
                      <p:stCondLst>
                        <p:cond delay="indefinite"/>
                      </p:stCondLst>
                      <p:childTnLst>
                        <p:par>
                          <p:cTn id="299" fill="hold">
                            <p:stCondLst>
                              <p:cond delay="0"/>
                            </p:stCondLst>
                            <p:childTnLst>
                              <p:par>
                                <p:cTn id="30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02" dur="10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  <p:bldP spid="12" grpId="0" animBg="1"/>
      <p:bldP spid="13" grpId="0"/>
      <p:bldP spid="14" grpId="0"/>
      <p:bldP spid="15" grpId="0"/>
      <p:bldP spid="16" grpId="0"/>
      <p:bldP spid="19" grpId="0"/>
      <p:bldP spid="20" grpId="0"/>
      <p:bldP spid="21" grpId="0" animBg="1"/>
      <p:bldP spid="22" grpId="0" animBg="1"/>
      <p:bldP spid="24" grpId="0"/>
      <p:bldP spid="25" grpId="0"/>
      <p:bldP spid="26" grpId="0"/>
      <p:bldP spid="27" grpId="0"/>
      <p:bldP spid="28" grpId="0"/>
      <p:bldP spid="2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244920" y="51470"/>
            <a:ext cx="3090911" cy="3631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80000"/>
              </a:lnSpc>
            </a:pPr>
            <a:r>
              <a:rPr lang="zh-CN" altLang="en-US" sz="22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基本要素 ─ 最优子结构</a:t>
            </a:r>
            <a:endParaRPr lang="zh-CN" altLang="en-US" sz="2200" b="1" dirty="0">
              <a:solidFill>
                <a:srgbClr val="F9A46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Text Box 5"/>
          <p:cNvSpPr txBox="1">
            <a:spLocks noChangeArrowheads="1"/>
          </p:cNvSpPr>
          <p:nvPr/>
        </p:nvSpPr>
        <p:spPr bwMode="auto">
          <a:xfrm>
            <a:off x="539552" y="4299942"/>
            <a:ext cx="6336704" cy="338554"/>
          </a:xfrm>
          <a:prstGeom prst="rect">
            <a:avLst/>
          </a:prstGeom>
          <a:gradFill>
            <a:gsLst>
              <a:gs pos="0">
                <a:srgbClr val="60C7FA"/>
              </a:gs>
              <a:gs pos="100000">
                <a:srgbClr val="0099CC"/>
              </a:gs>
            </a:gsLst>
            <a:lin ang="5400000" scaled="0"/>
          </a:gra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>
              <a:defRPr sz="1600" b="0" i="1">
                <a:solidFill>
                  <a:schemeClr val="bg1"/>
                </a:solidFill>
                <a:latin typeface="Cambria Math" panose="02040503050406030204" pitchFamily="18" charset="0"/>
              </a:defRPr>
            </a:lvl1pPr>
          </a:lstStyle>
          <a:p>
            <a:r>
              <a:rPr lang="zh-CN" altLang="en-US" b="1" i="0" dirty="0">
                <a:latin typeface="微软雅黑" pitchFamily="34" charset="-122"/>
                <a:ea typeface="微软雅黑" pitchFamily="34" charset="-122"/>
              </a:rPr>
              <a:t>注意：同一个问题可以有多种</a:t>
            </a:r>
            <a:r>
              <a:rPr lang="zh-CN" altLang="zh-CN" b="1" i="0" dirty="0">
                <a:latin typeface="微软雅黑" pitchFamily="34" charset="-122"/>
                <a:ea typeface="微软雅黑" pitchFamily="34" charset="-122"/>
              </a:rPr>
              <a:t>方式刻划它的最优子结构</a:t>
            </a:r>
            <a:endParaRPr lang="zh-CN" altLang="en-US" b="1" i="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" name="TextBox 12"/>
          <p:cNvSpPr txBox="1"/>
          <p:nvPr/>
        </p:nvSpPr>
        <p:spPr bwMode="auto">
          <a:xfrm>
            <a:off x="395536" y="627534"/>
            <a:ext cx="8208912" cy="332398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rIns="0" rtlCol="0">
            <a:spAutoFit/>
          </a:bodyPr>
          <a:lstStyle/>
          <a:p>
            <a:pPr marL="285750" indent="-285750" algn="just">
              <a:lnSpc>
                <a:spcPts val="2800"/>
              </a:lnSpc>
              <a:buFont typeface="Wingdings" pitchFamily="2" charset="2"/>
              <a:buChar char="u"/>
            </a:pPr>
            <a:r>
              <a:rPr lang="zh-CN" altLang="zh-CN" sz="1400" b="1" dirty="0">
                <a:solidFill>
                  <a:schemeClr val="accent5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最优子结构性质</a:t>
            </a:r>
            <a:r>
              <a:rPr lang="zh-CN" altLang="zh-CN" sz="1400" dirty="0">
                <a:latin typeface="微软雅黑" pitchFamily="34" charset="-122"/>
                <a:ea typeface="微软雅黑" pitchFamily="34" charset="-122"/>
              </a:rPr>
              <a:t>，通俗地讲就是</a:t>
            </a:r>
            <a:r>
              <a:rPr lang="zh-CN" altLang="zh-CN" sz="1400" b="1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问题的最优解包含其子问题的最优解</a:t>
            </a:r>
            <a:r>
              <a:rPr lang="zh-CN" altLang="zh-CN" sz="1400" dirty="0">
                <a:latin typeface="微软雅黑" pitchFamily="34" charset="-122"/>
                <a:ea typeface="微软雅黑" pitchFamily="34" charset="-122"/>
              </a:rPr>
              <a:t>。也就是说，如果把问题的最优解分解（比如划分为两个或者多个部分，或者删除第一个或者最后一个分量），得到一个子解，那么这个</a:t>
            </a:r>
            <a:r>
              <a:rPr lang="zh-CN" altLang="zh-CN" sz="1400" b="1" dirty="0">
                <a:solidFill>
                  <a:srgbClr val="F77A2D"/>
                </a:solidFill>
                <a:latin typeface="微软雅黑" pitchFamily="34" charset="-122"/>
                <a:ea typeface="微软雅黑" pitchFamily="34" charset="-122"/>
              </a:rPr>
              <a:t>子解</a:t>
            </a:r>
            <a:r>
              <a:rPr lang="zh-CN" altLang="zh-CN" sz="1400" dirty="0">
                <a:latin typeface="微软雅黑" pitchFamily="34" charset="-122"/>
                <a:ea typeface="微软雅黑" pitchFamily="34" charset="-122"/>
              </a:rPr>
              <a:t>是其</a:t>
            </a:r>
            <a:r>
              <a:rPr lang="zh-CN" altLang="zh-CN" sz="1400" b="1" dirty="0">
                <a:solidFill>
                  <a:srgbClr val="F77A2D"/>
                </a:solidFill>
                <a:latin typeface="微软雅黑" pitchFamily="34" charset="-122"/>
                <a:ea typeface="微软雅黑" pitchFamily="34" charset="-122"/>
              </a:rPr>
              <a:t>相应子问题</a:t>
            </a:r>
            <a:r>
              <a:rPr lang="zh-CN" altLang="zh-CN" sz="1400" dirty="0">
                <a:latin typeface="微软雅黑" pitchFamily="34" charset="-122"/>
                <a:ea typeface="微软雅黑" pitchFamily="34" charset="-122"/>
              </a:rPr>
              <a:t>的</a:t>
            </a:r>
            <a:r>
              <a:rPr lang="zh-CN" altLang="zh-CN" sz="1400" b="1" dirty="0">
                <a:solidFill>
                  <a:srgbClr val="F77A2D"/>
                </a:solidFill>
                <a:latin typeface="微软雅黑" pitchFamily="34" charset="-122"/>
                <a:ea typeface="微软雅黑" pitchFamily="34" charset="-122"/>
              </a:rPr>
              <a:t>最优解</a:t>
            </a:r>
            <a:r>
              <a:rPr lang="zh-CN" altLang="zh-CN" sz="1400" dirty="0">
                <a:latin typeface="微软雅黑" pitchFamily="34" charset="-122"/>
                <a:ea typeface="微软雅黑" pitchFamily="34" charset="-122"/>
              </a:rPr>
              <a:t>。</a:t>
            </a:r>
            <a:endParaRPr lang="en-US" altLang="zh-CN" sz="1400" dirty="0">
              <a:latin typeface="微软雅黑" pitchFamily="34" charset="-122"/>
              <a:ea typeface="微软雅黑" pitchFamily="34" charset="-122"/>
            </a:endParaRPr>
          </a:p>
          <a:p>
            <a:pPr indent="-469900" algn="just">
              <a:lnSpc>
                <a:spcPts val="2800"/>
              </a:lnSpc>
              <a:buFont typeface="Wingdings" pitchFamily="2" charset="2"/>
              <a:buChar char="u"/>
            </a:pPr>
            <a:endParaRPr lang="en-US" altLang="zh-CN" sz="1400" dirty="0">
              <a:latin typeface="微软雅黑" pitchFamily="34" charset="-122"/>
              <a:ea typeface="微软雅黑" pitchFamily="34" charset="-122"/>
            </a:endParaRPr>
          </a:p>
          <a:p>
            <a:pPr marL="285750" indent="-285750" algn="just">
              <a:lnSpc>
                <a:spcPts val="2800"/>
              </a:lnSpc>
              <a:buFont typeface="Wingdings" pitchFamily="2" charset="2"/>
              <a:buChar char="u"/>
            </a:pPr>
            <a:r>
              <a:rPr lang="zh-CN" altLang="zh-CN" sz="1400" dirty="0">
                <a:latin typeface="微软雅黑" pitchFamily="34" charset="-122"/>
                <a:ea typeface="微软雅黑" pitchFamily="34" charset="-122"/>
              </a:rPr>
              <a:t>最优子结构性质</a:t>
            </a:r>
            <a:r>
              <a:rPr lang="zh-CN" altLang="zh-CN" sz="1400" b="1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隐含了问题最优解和子问题最优解之间的一种递推关系</a:t>
            </a:r>
            <a:r>
              <a:rPr lang="zh-CN" altLang="zh-CN" sz="1400" dirty="0">
                <a:latin typeface="微软雅黑" pitchFamily="34" charset="-122"/>
                <a:ea typeface="微软雅黑" pitchFamily="34" charset="-122"/>
              </a:rPr>
              <a:t>。它是动态规划的基础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，递推方程是最优子结构性质的体现。</a:t>
            </a:r>
            <a:endParaRPr lang="en-US" altLang="zh-CN" sz="1400" dirty="0">
              <a:latin typeface="微软雅黑" pitchFamily="34" charset="-122"/>
              <a:ea typeface="微软雅黑" pitchFamily="34" charset="-122"/>
            </a:endParaRPr>
          </a:p>
          <a:p>
            <a:pPr indent="-469900" algn="just">
              <a:lnSpc>
                <a:spcPts val="2800"/>
              </a:lnSpc>
              <a:buFont typeface="Wingdings" pitchFamily="2" charset="2"/>
              <a:buChar char="u"/>
            </a:pPr>
            <a:endParaRPr lang="en-US" altLang="zh-CN" sz="1400" dirty="0">
              <a:latin typeface="微软雅黑" pitchFamily="34" charset="-122"/>
              <a:ea typeface="微软雅黑" pitchFamily="34" charset="-122"/>
            </a:endParaRPr>
          </a:p>
          <a:p>
            <a:pPr marL="285750" indent="-285750" algn="just">
              <a:lnSpc>
                <a:spcPts val="2800"/>
              </a:lnSpc>
              <a:buFont typeface="Wingdings" pitchFamily="2" charset="2"/>
              <a:buChar char="u"/>
            </a:pPr>
            <a:r>
              <a:rPr lang="zh-CN" altLang="zh-CN" sz="1400" dirty="0">
                <a:latin typeface="微软雅黑" pitchFamily="34" charset="-122"/>
                <a:ea typeface="微软雅黑" pitchFamily="34" charset="-122"/>
              </a:rPr>
              <a:t>在分析问题的最优子结构性质时，人们一般采用</a:t>
            </a:r>
            <a:r>
              <a:rPr lang="zh-CN" altLang="zh-CN" sz="1400" b="1" dirty="0">
                <a:solidFill>
                  <a:srgbClr val="F77A2D"/>
                </a:solidFill>
                <a:latin typeface="微软雅黑" pitchFamily="34" charset="-122"/>
                <a:ea typeface="微软雅黑" pitchFamily="34" charset="-122"/>
              </a:rPr>
              <a:t>反证法</a:t>
            </a:r>
            <a:r>
              <a:rPr lang="zh-CN" altLang="zh-CN" sz="1400" dirty="0">
                <a:latin typeface="微软雅黑" pitchFamily="34" charset="-122"/>
                <a:ea typeface="微软雅黑" pitchFamily="34" charset="-122"/>
              </a:rPr>
              <a:t>：</a:t>
            </a:r>
            <a:r>
              <a:rPr lang="zh-CN" altLang="zh-CN" sz="1400" u="sng" dirty="0">
                <a:latin typeface="微软雅黑" pitchFamily="34" charset="-122"/>
                <a:ea typeface="微软雅黑" pitchFamily="34" charset="-122"/>
              </a:rPr>
              <a:t>首先</a:t>
            </a:r>
            <a:r>
              <a:rPr lang="zh-CN" altLang="zh-CN" sz="1400" b="1" u="sng" dirty="0">
                <a:solidFill>
                  <a:srgbClr val="F77A2D"/>
                </a:solidFill>
                <a:latin typeface="微软雅黑" pitchFamily="34" charset="-122"/>
                <a:ea typeface="微软雅黑" pitchFamily="34" charset="-122"/>
              </a:rPr>
              <a:t>假设</a:t>
            </a:r>
            <a:r>
              <a:rPr lang="zh-CN" altLang="zh-CN" sz="1400" u="sng" dirty="0">
                <a:latin typeface="微软雅黑" pitchFamily="34" charset="-122"/>
                <a:ea typeface="微软雅黑" pitchFamily="34" charset="-122"/>
              </a:rPr>
              <a:t>由问题最优解</a:t>
            </a:r>
            <a:r>
              <a:rPr lang="en-US" altLang="zh-CN" sz="1400" u="sng" dirty="0">
                <a:latin typeface="微软雅黑" pitchFamily="34" charset="-122"/>
                <a:ea typeface="微软雅黑" pitchFamily="34" charset="-122"/>
              </a:rPr>
              <a:t>S</a:t>
            </a:r>
            <a:r>
              <a:rPr lang="zh-CN" altLang="zh-CN" sz="1400" u="sng" dirty="0">
                <a:latin typeface="微软雅黑" pitchFamily="34" charset="-122"/>
                <a:ea typeface="微软雅黑" pitchFamily="34" charset="-122"/>
              </a:rPr>
              <a:t>导出的子问题的解不是最优的，然后再推导在这个假设下可</a:t>
            </a:r>
            <a:r>
              <a:rPr lang="zh-CN" altLang="zh-CN" sz="1400" b="1" u="sng" dirty="0">
                <a:solidFill>
                  <a:srgbClr val="F77A2D"/>
                </a:solidFill>
                <a:latin typeface="微软雅黑" pitchFamily="34" charset="-122"/>
                <a:ea typeface="微软雅黑" pitchFamily="34" charset="-122"/>
              </a:rPr>
              <a:t>构造</a:t>
            </a:r>
            <a:r>
              <a:rPr lang="zh-CN" altLang="zh-CN" sz="1400" u="sng" dirty="0">
                <a:latin typeface="微软雅黑" pitchFamily="34" charset="-122"/>
                <a:ea typeface="微软雅黑" pitchFamily="34" charset="-122"/>
              </a:rPr>
              <a:t>出比</a:t>
            </a:r>
            <a:r>
              <a:rPr lang="en-US" altLang="zh-CN" sz="1400" u="sng" dirty="0">
                <a:latin typeface="微软雅黑" pitchFamily="34" charset="-122"/>
                <a:ea typeface="微软雅黑" pitchFamily="34" charset="-122"/>
              </a:rPr>
              <a:t>S</a:t>
            </a:r>
            <a:r>
              <a:rPr lang="zh-CN" altLang="zh-CN" sz="1400" u="sng" dirty="0">
                <a:latin typeface="微软雅黑" pitchFamily="34" charset="-122"/>
                <a:ea typeface="微软雅黑" pitchFamily="34" charset="-122"/>
              </a:rPr>
              <a:t>更好的解</a:t>
            </a:r>
            <a:r>
              <a:rPr lang="en-US" altLang="zh-CN" sz="1400" u="sng" dirty="0">
                <a:latin typeface="微软雅黑" pitchFamily="34" charset="-122"/>
                <a:ea typeface="微软雅黑" pitchFamily="34" charset="-122"/>
              </a:rPr>
              <a:t> S’</a:t>
            </a:r>
            <a:r>
              <a:rPr lang="zh-CN" altLang="zh-CN" sz="1400" u="sng" dirty="0">
                <a:latin typeface="微软雅黑" pitchFamily="34" charset="-122"/>
                <a:ea typeface="微软雅黑" pitchFamily="34" charset="-122"/>
              </a:rPr>
              <a:t>，从而</a:t>
            </a:r>
            <a:r>
              <a:rPr lang="zh-CN" altLang="zh-CN" sz="1400" b="1" u="sng" dirty="0">
                <a:solidFill>
                  <a:srgbClr val="F77A2D"/>
                </a:solidFill>
                <a:latin typeface="微软雅黑" pitchFamily="34" charset="-122"/>
                <a:ea typeface="微软雅黑" pitchFamily="34" charset="-122"/>
              </a:rPr>
              <a:t>得到矛盾</a:t>
            </a:r>
            <a:r>
              <a:rPr lang="zh-CN" altLang="zh-CN" sz="1400" dirty="0">
                <a:latin typeface="微软雅黑" pitchFamily="34" charset="-122"/>
                <a:ea typeface="微软雅黑" pitchFamily="34" charset="-122"/>
              </a:rPr>
              <a:t>。</a:t>
            </a:r>
            <a:endParaRPr lang="zh-CN" altLang="en-US" sz="1400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97167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244920" y="51470"/>
            <a:ext cx="3090911" cy="3631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80000"/>
              </a:lnSpc>
            </a:pPr>
            <a:r>
              <a:rPr lang="zh-CN" altLang="en-US" sz="22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基本要素 ─ 重叠子问题</a:t>
            </a:r>
          </a:p>
        </p:txBody>
      </p:sp>
      <p:sp>
        <p:nvSpPr>
          <p:cNvPr id="13" name="TextBox 12"/>
          <p:cNvSpPr txBox="1"/>
          <p:nvPr/>
        </p:nvSpPr>
        <p:spPr bwMode="auto">
          <a:xfrm>
            <a:off x="244920" y="545058"/>
            <a:ext cx="8208912" cy="224676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rIns="0" rtlCol="0">
            <a:spAutoFit/>
          </a:bodyPr>
          <a:lstStyle/>
          <a:p>
            <a:pPr marL="285750" indent="-285750" algn="just">
              <a:lnSpc>
                <a:spcPts val="2800"/>
              </a:lnSpc>
              <a:buFont typeface="Wingdings" pitchFamily="2" charset="2"/>
              <a:buChar char="u"/>
            </a:pPr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递归算法求解问题时，每次产生的子问题并不总是新问题，有些子问题被反复计算多次。这种性质称为</a:t>
            </a:r>
            <a:r>
              <a:rPr lang="zh-CN" altLang="en-US" sz="1400" b="1" dirty="0">
                <a:solidFill>
                  <a:srgbClr val="F77A2D"/>
                </a:solidFill>
                <a:latin typeface="微软雅黑" pitchFamily="34" charset="-122"/>
                <a:ea typeface="微软雅黑" pitchFamily="34" charset="-122"/>
              </a:rPr>
              <a:t>子问题的重叠性质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。</a:t>
            </a:r>
          </a:p>
          <a:p>
            <a:pPr marL="285750" indent="-285750" algn="just">
              <a:lnSpc>
                <a:spcPts val="2800"/>
              </a:lnSpc>
              <a:buFont typeface="Wingdings" pitchFamily="2" charset="2"/>
              <a:buChar char="u"/>
            </a:pPr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动态规划算法，对</a:t>
            </a:r>
            <a:r>
              <a:rPr lang="zh-CN" altLang="en-US" sz="1400" b="1" dirty="0">
                <a:solidFill>
                  <a:srgbClr val="F77A2D"/>
                </a:solidFill>
                <a:latin typeface="微软雅黑" pitchFamily="34" charset="-122"/>
                <a:ea typeface="微软雅黑" pitchFamily="34" charset="-122"/>
              </a:rPr>
              <a:t>每一个子问题只解一次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，而后将其解保存在一个表格中，当</a:t>
            </a:r>
            <a:r>
              <a:rPr lang="zh-CN" altLang="en-US" sz="1400" b="1" dirty="0">
                <a:solidFill>
                  <a:srgbClr val="F77A2D"/>
                </a:solidFill>
                <a:latin typeface="微软雅黑" pitchFamily="34" charset="-122"/>
                <a:ea typeface="微软雅黑" pitchFamily="34" charset="-122"/>
              </a:rPr>
              <a:t>再次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需要解此子问题时，只是简单地用常数时间</a:t>
            </a:r>
            <a:r>
              <a:rPr lang="zh-CN" altLang="en-US" sz="1400" b="1" dirty="0">
                <a:solidFill>
                  <a:schemeClr val="accent5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查看结果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。</a:t>
            </a:r>
          </a:p>
          <a:p>
            <a:pPr marL="285750" indent="-285750" algn="just">
              <a:lnSpc>
                <a:spcPts val="2800"/>
              </a:lnSpc>
              <a:buFont typeface="Wingdings" pitchFamily="2" charset="2"/>
              <a:buChar char="u"/>
            </a:pPr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通常不同的</a:t>
            </a:r>
            <a:r>
              <a:rPr lang="zh-CN" altLang="en-US" sz="1400" b="1" dirty="0">
                <a:solidFill>
                  <a:schemeClr val="accent6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子问题数目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随问题的大小呈</a:t>
            </a:r>
            <a:r>
              <a:rPr lang="zh-CN" altLang="en-US" sz="1400" b="1" dirty="0">
                <a:solidFill>
                  <a:schemeClr val="accent5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多项式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增长。因此用动态规划算法只需要多项式时间，从而获得较高的解题效率。 </a:t>
            </a:r>
          </a:p>
        </p:txBody>
      </p:sp>
      <p:pic>
        <p:nvPicPr>
          <p:cNvPr id="5" name="图片 1">
            <a:extLst>
              <a:ext uri="{FF2B5EF4-FFF2-40B4-BE49-F238E27FC236}">
                <a16:creationId xmlns:a16="http://schemas.microsoft.com/office/drawing/2014/main" id="{D2E0D689-EA10-D045-A043-73EFCD0A5C42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87824" y="2571750"/>
            <a:ext cx="3456409" cy="24997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985065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244920" y="51470"/>
            <a:ext cx="3288080" cy="3631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80000"/>
              </a:lnSpc>
            </a:pPr>
            <a:r>
              <a:rPr lang="zh-CN" altLang="en-US" sz="22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动态规划算法设计的步骤</a:t>
            </a:r>
          </a:p>
        </p:txBody>
      </p:sp>
      <p:sp>
        <p:nvSpPr>
          <p:cNvPr id="19" name="内容占位符 2"/>
          <p:cNvSpPr txBox="1">
            <a:spLocks/>
          </p:cNvSpPr>
          <p:nvPr/>
        </p:nvSpPr>
        <p:spPr bwMode="auto">
          <a:xfrm>
            <a:off x="395536" y="1779662"/>
            <a:ext cx="8001000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just">
              <a:lnSpc>
                <a:spcPct val="130000"/>
              </a:lnSpc>
              <a:spcBef>
                <a:spcPct val="20000"/>
              </a:spcBef>
              <a:defRPr/>
            </a:pPr>
            <a:r>
              <a:rPr lang="en-US" altLang="zh-CN" sz="2000" kern="0" dirty="0">
                <a:ea typeface="楷体_GB2312" pitchFamily="49" charset="-122"/>
              </a:rPr>
              <a:t>2.  </a:t>
            </a:r>
            <a:r>
              <a:rPr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确定</a:t>
            </a:r>
            <a:r>
              <a:rPr lang="zh-CN" altLang="en-US" sz="2000" b="1" kern="0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状态表示</a:t>
            </a:r>
            <a:r>
              <a:rPr lang="en-US" altLang="zh-CN" sz="2000" kern="0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S(x</a:t>
            </a:r>
            <a:r>
              <a:rPr lang="en-US" altLang="zh-CN" sz="2000" kern="0" baseline="-25000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en-US" altLang="zh-CN" sz="2000" kern="0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,x</a:t>
            </a:r>
            <a:r>
              <a:rPr lang="en-US" altLang="zh-CN" sz="2000" kern="0" baseline="-25000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sz="2000" kern="0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,…)</a:t>
            </a:r>
            <a:r>
              <a:rPr lang="zh-CN" altLang="en-US" sz="2000" kern="0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zh-CN" altLang="en-US" sz="2000" b="1" kern="0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状态递推方程</a:t>
            </a:r>
            <a:r>
              <a:rPr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，递归地定义最优值；</a:t>
            </a:r>
          </a:p>
        </p:txBody>
      </p:sp>
      <p:sp>
        <p:nvSpPr>
          <p:cNvPr id="20" name="内容占位符 2"/>
          <p:cNvSpPr txBox="1">
            <a:spLocks/>
          </p:cNvSpPr>
          <p:nvPr/>
        </p:nvSpPr>
        <p:spPr bwMode="auto">
          <a:xfrm>
            <a:off x="395734" y="2931790"/>
            <a:ext cx="8001000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just">
              <a:lnSpc>
                <a:spcPct val="130000"/>
              </a:lnSpc>
              <a:spcBef>
                <a:spcPct val="20000"/>
              </a:spcBef>
              <a:defRPr/>
            </a:pPr>
            <a:r>
              <a:rPr lang="en-US" altLang="zh-CN" sz="2000" kern="0" dirty="0">
                <a:ea typeface="楷体_GB2312" pitchFamily="49" charset="-122"/>
              </a:rPr>
              <a:t>3.  </a:t>
            </a:r>
            <a:r>
              <a:rPr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确定</a:t>
            </a:r>
            <a:r>
              <a:rPr lang="zh-CN" altLang="en-US" sz="2000" b="1" kern="0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状态转移顺序</a:t>
            </a:r>
            <a:r>
              <a:rPr lang="zh-CN" altLang="en-US" sz="2000" kern="0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以自底向上的方式计算出最优值；</a:t>
            </a:r>
          </a:p>
        </p:txBody>
      </p:sp>
      <p:sp>
        <p:nvSpPr>
          <p:cNvPr id="21" name="内容占位符 2"/>
          <p:cNvSpPr txBox="1">
            <a:spLocks/>
          </p:cNvSpPr>
          <p:nvPr/>
        </p:nvSpPr>
        <p:spPr bwMode="auto">
          <a:xfrm>
            <a:off x="395734" y="771550"/>
            <a:ext cx="8001000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just">
              <a:lnSpc>
                <a:spcPct val="130000"/>
              </a:lnSpc>
              <a:spcBef>
                <a:spcPct val="20000"/>
              </a:spcBef>
              <a:defRPr/>
            </a:pPr>
            <a:r>
              <a:rPr lang="en-US" altLang="zh-CN" sz="2000" kern="0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1. </a:t>
            </a:r>
            <a:r>
              <a:rPr lang="zh-CN" altLang="en-US" sz="20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分析最优解的性质，并刻划其</a:t>
            </a:r>
            <a:r>
              <a:rPr lang="zh-CN" altLang="en-US" sz="2000" b="1" kern="0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最优子结构</a:t>
            </a:r>
            <a:r>
              <a:rPr lang="zh-CN" altLang="en-US" sz="20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特征；</a:t>
            </a:r>
          </a:p>
        </p:txBody>
      </p:sp>
      <p:cxnSp>
        <p:nvCxnSpPr>
          <p:cNvPr id="3" name="直接连接符 2"/>
          <p:cNvCxnSpPr/>
          <p:nvPr/>
        </p:nvCxnSpPr>
        <p:spPr>
          <a:xfrm>
            <a:off x="786129" y="1200175"/>
            <a:ext cx="7034541" cy="0"/>
          </a:xfrm>
          <a:prstGeom prst="line">
            <a:avLst/>
          </a:prstGeom>
          <a:ln>
            <a:solidFill>
              <a:srgbClr val="0099CC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>
            <a:off x="786129" y="2283718"/>
            <a:ext cx="7034541" cy="0"/>
          </a:xfrm>
          <a:prstGeom prst="line">
            <a:avLst/>
          </a:prstGeom>
          <a:ln>
            <a:solidFill>
              <a:srgbClr val="0099CC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>
            <a:off x="786129" y="3435846"/>
            <a:ext cx="7034541" cy="0"/>
          </a:xfrm>
          <a:prstGeom prst="line">
            <a:avLst/>
          </a:prstGeom>
          <a:ln>
            <a:solidFill>
              <a:srgbClr val="0099CC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467544" y="3919518"/>
            <a:ext cx="7713166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  <a:spcBef>
                <a:spcPct val="20000"/>
              </a:spcBef>
              <a:defRPr/>
            </a:pPr>
            <a:r>
              <a:rPr lang="en-US" altLang="zh-CN" sz="2000" kern="0" dirty="0">
                <a:ea typeface="楷体_GB2312" pitchFamily="49" charset="-122"/>
              </a:rPr>
              <a:t>4</a:t>
            </a:r>
            <a:r>
              <a:rPr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  </a:t>
            </a:r>
            <a:r>
              <a:rPr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根据计算最优值时得到的信息，</a:t>
            </a:r>
            <a:r>
              <a:rPr lang="zh-CN" altLang="en-US" sz="2000" b="1" kern="0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构造最优解</a:t>
            </a:r>
            <a:r>
              <a:rPr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</p:txBody>
      </p:sp>
      <p:cxnSp>
        <p:nvCxnSpPr>
          <p:cNvPr id="10" name="直接连接符 9"/>
          <p:cNvCxnSpPr/>
          <p:nvPr/>
        </p:nvCxnSpPr>
        <p:spPr>
          <a:xfrm>
            <a:off x="786129" y="4371950"/>
            <a:ext cx="7034541" cy="0"/>
          </a:xfrm>
          <a:prstGeom prst="line">
            <a:avLst/>
          </a:prstGeom>
          <a:ln>
            <a:solidFill>
              <a:srgbClr val="0099CC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1583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1" grpId="0"/>
      <p:bldP spid="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143846" y="23683"/>
            <a:ext cx="2159566" cy="3631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lnSpc>
                <a:spcPct val="80000"/>
              </a:lnSpc>
            </a:pPr>
            <a:r>
              <a:rPr lang="zh-CN" altLang="en-US" sz="2200" b="1" kern="12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多段图最短路径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251520" y="555526"/>
            <a:ext cx="8424935" cy="16699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eaLnBrk="1" latinLnBrk="0" hangingPunct="1">
              <a:lnSpc>
                <a:spcPts val="2500"/>
              </a:lnSpc>
            </a:pPr>
            <a:r>
              <a:rPr lang="zh-CN" altLang="en-US" b="1" dirty="0">
                <a:solidFill>
                  <a:srgbClr val="F77A2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问题描述：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设</a:t>
            </a:r>
            <a:r>
              <a:rPr lang="en-US" altLang="zh-CN" i="1" dirty="0"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G</a:t>
            </a:r>
            <a:r>
              <a:rPr lang="en-US" altLang="zh-CN" dirty="0"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=（</a:t>
            </a:r>
            <a:r>
              <a:rPr lang="en-US" altLang="zh-CN" i="1" dirty="0"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V, E</a:t>
            </a:r>
            <a:r>
              <a:rPr lang="en-US" altLang="zh-CN" dirty="0"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）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是一个赋权有向图，其顶点集 </a:t>
            </a:r>
            <a:r>
              <a:rPr lang="en-US" altLang="zh-CN" i="1" dirty="0"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V</a:t>
            </a:r>
            <a:r>
              <a:rPr lang="zh-CN" altLang="en-US" i="1" dirty="0"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被划分成 </a:t>
            </a:r>
            <a:r>
              <a:rPr lang="en-US" altLang="zh-CN" i="1" dirty="0" err="1"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k</a:t>
            </a:r>
            <a:r>
              <a:rPr lang="en-US" altLang="zh-CN" dirty="0" err="1"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（</a:t>
            </a:r>
            <a:r>
              <a:rPr lang="en-US" altLang="zh-CN" i="1" dirty="0" err="1"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k</a:t>
            </a:r>
            <a:r>
              <a:rPr lang="en-US" altLang="zh-CN" i="1" dirty="0"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&gt;</a:t>
            </a:r>
            <a:r>
              <a:rPr lang="en-US" altLang="zh-CN" dirty="0"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2）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个不相交的子集</a:t>
            </a:r>
            <a:r>
              <a:rPr lang="en-US" altLang="zh-CN" i="1" dirty="0"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V</a:t>
            </a:r>
            <a:r>
              <a:rPr lang="en-US" altLang="zh-CN" i="1" baseline="-25000" dirty="0"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i</a:t>
            </a:r>
            <a:r>
              <a:rPr lang="en-US" altLang="zh-CN" dirty="0"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（1≤</a:t>
            </a:r>
            <a:r>
              <a:rPr lang="zh-CN" altLang="en-US" dirty="0"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 </a:t>
            </a:r>
            <a:r>
              <a:rPr lang="en-US" altLang="zh-CN" i="1" dirty="0" err="1"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i</a:t>
            </a:r>
            <a:r>
              <a:rPr lang="zh-CN" altLang="en-US" i="1" dirty="0"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 </a:t>
            </a:r>
            <a:r>
              <a:rPr lang="en-US" altLang="zh-CN" dirty="0"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≤</a:t>
            </a:r>
            <a:r>
              <a:rPr lang="en-US" altLang="zh-CN" i="1" dirty="0"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k</a:t>
            </a:r>
            <a:r>
              <a:rPr lang="en-US" altLang="zh-CN" dirty="0"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）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，其中</a:t>
            </a:r>
            <a:r>
              <a:rPr lang="en-US" altLang="zh-CN" i="1" dirty="0"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V</a:t>
            </a:r>
            <a:r>
              <a:rPr lang="en-US" altLang="zh-CN" i="1" baseline="-25000" dirty="0"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1 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和</a:t>
            </a:r>
            <a:r>
              <a:rPr lang="en-US" altLang="zh-CN" i="1" dirty="0" err="1"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V</a:t>
            </a:r>
            <a:r>
              <a:rPr lang="en-US" altLang="zh-CN" i="1" baseline="-25000" dirty="0" err="1"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k</a:t>
            </a:r>
            <a:r>
              <a:rPr lang="en-US" altLang="zh-CN" i="1" baseline="-25000" dirty="0"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 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分别只有一个顶点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en-US" altLang="zh-CN" i="1" dirty="0"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s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（称为源）和一个顶点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en-US" altLang="zh-CN" i="1" dirty="0"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t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（称为汇），所有的边</a:t>
            </a:r>
            <a:r>
              <a:rPr lang="en-US" altLang="zh-CN" dirty="0"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（</a:t>
            </a:r>
            <a:r>
              <a:rPr lang="en-US" altLang="zh-CN" i="1" dirty="0" err="1"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u</a:t>
            </a:r>
            <a:r>
              <a:rPr lang="en-US" altLang="zh-CN" dirty="0" err="1"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,</a:t>
            </a:r>
            <a:r>
              <a:rPr lang="en-US" altLang="zh-CN" i="1" dirty="0" err="1"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v</a:t>
            </a:r>
            <a:r>
              <a:rPr lang="en-US" altLang="zh-CN" dirty="0"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）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的始点和终点都在相邻的两个子集</a:t>
            </a:r>
            <a:r>
              <a:rPr lang="en-US" altLang="zh-CN" i="1" dirty="0"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V</a:t>
            </a:r>
            <a:r>
              <a:rPr lang="en-US" altLang="zh-CN" i="1" baseline="-25000" dirty="0"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i 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和</a:t>
            </a:r>
            <a:r>
              <a:rPr lang="en-US" altLang="zh-CN" i="1" dirty="0"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V</a:t>
            </a:r>
            <a:r>
              <a:rPr lang="en-US" altLang="zh-CN" i="1" baseline="-25000" dirty="0"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i+</a:t>
            </a:r>
            <a:r>
              <a:rPr lang="en-US" altLang="zh-CN" baseline="-25000" dirty="0"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1</a:t>
            </a:r>
            <a:r>
              <a:rPr lang="en-US" altLang="zh-CN" dirty="0"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 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中：</a:t>
            </a:r>
            <a:r>
              <a:rPr lang="en-US" altLang="zh-CN" i="1" dirty="0"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u </a:t>
            </a:r>
            <a:r>
              <a:rPr lang="en-US" altLang="zh-CN" dirty="0"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∈ </a:t>
            </a:r>
            <a:r>
              <a:rPr lang="en-US" altLang="zh-CN" i="1" dirty="0"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V</a:t>
            </a:r>
            <a:r>
              <a:rPr lang="en-US" altLang="zh-CN" i="1" baseline="-25000" dirty="0"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i</a:t>
            </a:r>
            <a:r>
              <a:rPr lang="en-US" altLang="zh-CN" dirty="0"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, </a:t>
            </a:r>
            <a:r>
              <a:rPr lang="en-US" altLang="zh-CN" i="1" dirty="0"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v </a:t>
            </a:r>
            <a:r>
              <a:rPr lang="en-US" altLang="zh-CN" dirty="0"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∈ </a:t>
            </a:r>
            <a:r>
              <a:rPr lang="en-US" altLang="zh-CN" i="1" dirty="0"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V</a:t>
            </a:r>
            <a:r>
              <a:rPr lang="en-US" altLang="zh-CN" i="1" baseline="-25000" dirty="0"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i+</a:t>
            </a:r>
            <a:r>
              <a:rPr lang="en-US" altLang="zh-CN" baseline="-25000" dirty="0"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1</a:t>
            </a:r>
            <a:r>
              <a:rPr lang="en-US" altLang="zh-CN" dirty="0"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，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且边</a:t>
            </a:r>
            <a:r>
              <a:rPr lang="en-US" altLang="zh-CN" dirty="0"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（</a:t>
            </a:r>
            <a:r>
              <a:rPr lang="en-US" altLang="zh-CN" i="1" dirty="0"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u</a:t>
            </a:r>
            <a:r>
              <a:rPr lang="en-US" altLang="zh-CN" dirty="0"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, </a:t>
            </a:r>
            <a:r>
              <a:rPr lang="en-US" altLang="zh-CN" i="1" dirty="0"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v</a:t>
            </a:r>
            <a:r>
              <a:rPr lang="en-US" altLang="zh-CN" dirty="0"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）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有一个正权重，记为</a:t>
            </a:r>
            <a:r>
              <a:rPr lang="en-US" altLang="zh-CN" i="1" dirty="0" err="1"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w</a:t>
            </a:r>
            <a:r>
              <a:rPr lang="en-US" altLang="zh-CN" dirty="0" err="1"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（</a:t>
            </a:r>
            <a:r>
              <a:rPr lang="en-US" altLang="zh-CN" i="1" dirty="0" err="1"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u</a:t>
            </a:r>
            <a:r>
              <a:rPr lang="en-US" altLang="zh-CN" dirty="0" err="1"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,</a:t>
            </a:r>
            <a:r>
              <a:rPr lang="en-US" altLang="zh-CN" i="1" dirty="0" err="1"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v</a:t>
            </a:r>
            <a:r>
              <a:rPr lang="en-US" altLang="zh-CN" dirty="0"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）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。请设计一个算法，求解从源 </a:t>
            </a:r>
            <a:r>
              <a:rPr lang="en-US" altLang="zh-CN" i="1" dirty="0"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s 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到汇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</a:t>
            </a:r>
            <a:r>
              <a:rPr lang="en-US" altLang="zh-CN" i="1" dirty="0"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t 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的权重之和</a:t>
            </a:r>
            <a:r>
              <a:rPr lang="zh-CN" altLang="zh-CN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最小的路径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。</a:t>
            </a:r>
          </a:p>
        </p:txBody>
      </p:sp>
      <p:grpSp>
        <p:nvGrpSpPr>
          <p:cNvPr id="149" name="组合 148">
            <a:extLst>
              <a:ext uri="{FF2B5EF4-FFF2-40B4-BE49-F238E27FC236}">
                <a16:creationId xmlns:a16="http://schemas.microsoft.com/office/drawing/2014/main" id="{C3E37F0F-667F-3643-925E-726BAE755E97}"/>
              </a:ext>
            </a:extLst>
          </p:cNvPr>
          <p:cNvGrpSpPr/>
          <p:nvPr/>
        </p:nvGrpSpPr>
        <p:grpSpPr>
          <a:xfrm>
            <a:off x="2377007" y="2721572"/>
            <a:ext cx="4265064" cy="1933188"/>
            <a:chOff x="2377007" y="2721572"/>
            <a:chExt cx="4265064" cy="1933188"/>
          </a:xfrm>
        </p:grpSpPr>
        <p:sp>
          <p:nvSpPr>
            <p:cNvPr id="77" name="椭圆 76">
              <a:extLst>
                <a:ext uri="{FF2B5EF4-FFF2-40B4-BE49-F238E27FC236}">
                  <a16:creationId xmlns:a16="http://schemas.microsoft.com/office/drawing/2014/main" id="{10D5E466-6456-BB4E-A503-21E81D7CBCBB}"/>
                </a:ext>
              </a:extLst>
            </p:cNvPr>
            <p:cNvSpPr/>
            <p:nvPr/>
          </p:nvSpPr>
          <p:spPr>
            <a:xfrm>
              <a:off x="2499917" y="3736658"/>
              <a:ext cx="216024" cy="21602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000" b="1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</a:t>
              </a:r>
              <a:endParaRPr lang="zh-CN" altLang="en-US" sz="10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78" name="椭圆 77">
              <a:extLst>
                <a:ext uri="{FF2B5EF4-FFF2-40B4-BE49-F238E27FC236}">
                  <a16:creationId xmlns:a16="http://schemas.microsoft.com/office/drawing/2014/main" id="{4CD873C0-FBE5-BD4C-9298-707AF24A2DFC}"/>
                </a:ext>
              </a:extLst>
            </p:cNvPr>
            <p:cNvSpPr/>
            <p:nvPr/>
          </p:nvSpPr>
          <p:spPr>
            <a:xfrm>
              <a:off x="3388710" y="3136800"/>
              <a:ext cx="216024" cy="21602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000" b="1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2</a:t>
              </a:r>
              <a:endParaRPr lang="zh-CN" altLang="en-US" sz="10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79" name="椭圆 78">
              <a:extLst>
                <a:ext uri="{FF2B5EF4-FFF2-40B4-BE49-F238E27FC236}">
                  <a16:creationId xmlns:a16="http://schemas.microsoft.com/office/drawing/2014/main" id="{DC6C1DA0-9D06-6544-972D-9FDD8488040D}"/>
                </a:ext>
              </a:extLst>
            </p:cNvPr>
            <p:cNvSpPr/>
            <p:nvPr/>
          </p:nvSpPr>
          <p:spPr>
            <a:xfrm>
              <a:off x="3388710" y="3570779"/>
              <a:ext cx="216024" cy="21602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000" b="1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3</a:t>
              </a:r>
              <a:endParaRPr lang="zh-CN" altLang="en-US" sz="10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80" name="椭圆 79">
              <a:extLst>
                <a:ext uri="{FF2B5EF4-FFF2-40B4-BE49-F238E27FC236}">
                  <a16:creationId xmlns:a16="http://schemas.microsoft.com/office/drawing/2014/main" id="{06566536-C19D-A941-8E1B-5817983BCCC6}"/>
                </a:ext>
              </a:extLst>
            </p:cNvPr>
            <p:cNvSpPr/>
            <p:nvPr/>
          </p:nvSpPr>
          <p:spPr>
            <a:xfrm>
              <a:off x="3388710" y="4004757"/>
              <a:ext cx="216024" cy="21602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000" b="1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4</a:t>
              </a:r>
              <a:endParaRPr lang="zh-CN" altLang="en-US" sz="10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81" name="椭圆 80">
              <a:extLst>
                <a:ext uri="{FF2B5EF4-FFF2-40B4-BE49-F238E27FC236}">
                  <a16:creationId xmlns:a16="http://schemas.microsoft.com/office/drawing/2014/main" id="{A50169CE-BAAE-3045-8182-13CDB0AFEB7B}"/>
                </a:ext>
              </a:extLst>
            </p:cNvPr>
            <p:cNvSpPr/>
            <p:nvPr/>
          </p:nvSpPr>
          <p:spPr>
            <a:xfrm>
              <a:off x="3388710" y="4438736"/>
              <a:ext cx="216024" cy="21602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000" b="1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5</a:t>
              </a:r>
              <a:endParaRPr lang="zh-CN" altLang="en-US" sz="10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82" name="椭圆 81">
              <a:extLst>
                <a:ext uri="{FF2B5EF4-FFF2-40B4-BE49-F238E27FC236}">
                  <a16:creationId xmlns:a16="http://schemas.microsoft.com/office/drawing/2014/main" id="{4EB50C40-D5CC-E846-8014-C37BC2F6BF5E}"/>
                </a:ext>
              </a:extLst>
            </p:cNvPr>
            <p:cNvSpPr/>
            <p:nvPr/>
          </p:nvSpPr>
          <p:spPr>
            <a:xfrm>
              <a:off x="4355439" y="3275486"/>
              <a:ext cx="216024" cy="21602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000" b="1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6</a:t>
              </a:r>
              <a:endParaRPr lang="zh-CN" altLang="en-US" sz="10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83" name="椭圆 82">
              <a:extLst>
                <a:ext uri="{FF2B5EF4-FFF2-40B4-BE49-F238E27FC236}">
                  <a16:creationId xmlns:a16="http://schemas.microsoft.com/office/drawing/2014/main" id="{39617034-566A-F946-9E23-9BBD3A26801A}"/>
                </a:ext>
              </a:extLst>
            </p:cNvPr>
            <p:cNvSpPr/>
            <p:nvPr/>
          </p:nvSpPr>
          <p:spPr>
            <a:xfrm>
              <a:off x="4355439" y="3702099"/>
              <a:ext cx="216024" cy="21602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000" b="1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7</a:t>
              </a:r>
              <a:endParaRPr lang="zh-CN" altLang="en-US" sz="10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84" name="椭圆 83">
              <a:extLst>
                <a:ext uri="{FF2B5EF4-FFF2-40B4-BE49-F238E27FC236}">
                  <a16:creationId xmlns:a16="http://schemas.microsoft.com/office/drawing/2014/main" id="{310037D7-62D4-184C-849F-2B1F2AD2B27E}"/>
                </a:ext>
              </a:extLst>
            </p:cNvPr>
            <p:cNvSpPr/>
            <p:nvPr/>
          </p:nvSpPr>
          <p:spPr>
            <a:xfrm>
              <a:off x="4355439" y="4128712"/>
              <a:ext cx="216024" cy="21602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000" b="1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8</a:t>
              </a:r>
              <a:endParaRPr lang="zh-CN" altLang="en-US" sz="10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grpSp>
          <p:nvGrpSpPr>
            <p:cNvPr id="85" name="组合 84">
              <a:extLst>
                <a:ext uri="{FF2B5EF4-FFF2-40B4-BE49-F238E27FC236}">
                  <a16:creationId xmlns:a16="http://schemas.microsoft.com/office/drawing/2014/main" id="{7533A618-F8BE-C143-BDBE-6CBFCFB38D39}"/>
                </a:ext>
              </a:extLst>
            </p:cNvPr>
            <p:cNvGrpSpPr/>
            <p:nvPr/>
          </p:nvGrpSpPr>
          <p:grpSpPr>
            <a:xfrm>
              <a:off x="5264228" y="3671615"/>
              <a:ext cx="325730" cy="251947"/>
              <a:chOff x="4362648" y="4965279"/>
              <a:chExt cx="434307" cy="335929"/>
            </a:xfrm>
          </p:grpSpPr>
          <p:sp>
            <p:nvSpPr>
              <p:cNvPr id="86" name="椭圆 85">
                <a:extLst>
                  <a:ext uri="{FF2B5EF4-FFF2-40B4-BE49-F238E27FC236}">
                    <a16:creationId xmlns:a16="http://schemas.microsoft.com/office/drawing/2014/main" id="{31CECD8C-3DA0-FF4B-A2ED-7D82B728B1AB}"/>
                  </a:ext>
                </a:extLst>
              </p:cNvPr>
              <p:cNvSpPr/>
              <p:nvPr/>
            </p:nvSpPr>
            <p:spPr>
              <a:xfrm>
                <a:off x="4427984" y="5013176"/>
                <a:ext cx="288032" cy="288032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00" b="1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87" name="文本框 86">
                <a:extLst>
                  <a:ext uri="{FF2B5EF4-FFF2-40B4-BE49-F238E27FC236}">
                    <a16:creationId xmlns:a16="http://schemas.microsoft.com/office/drawing/2014/main" id="{71E2EC93-BF03-6F45-94DE-EBAC4E826D31}"/>
                  </a:ext>
                </a:extLst>
              </p:cNvPr>
              <p:cNvSpPr txBox="1"/>
              <p:nvPr/>
            </p:nvSpPr>
            <p:spPr>
              <a:xfrm>
                <a:off x="4362648" y="4965279"/>
                <a:ext cx="434307" cy="3282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000" b="1" dirty="0"/>
                  <a:t>10</a:t>
                </a:r>
                <a:endParaRPr lang="zh-CN" altLang="en-US" sz="1000" b="1" dirty="0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文本框 87">
                  <a:extLst>
                    <a:ext uri="{FF2B5EF4-FFF2-40B4-BE49-F238E27FC236}">
                      <a16:creationId xmlns:a16="http://schemas.microsoft.com/office/drawing/2014/main" id="{F702AB4D-AE4A-5B4F-87A0-F6890C1217F4}"/>
                    </a:ext>
                  </a:extLst>
                </p:cNvPr>
                <p:cNvSpPr txBox="1"/>
                <p:nvPr/>
              </p:nvSpPr>
              <p:spPr>
                <a:xfrm>
                  <a:off x="2377007" y="2721573"/>
                  <a:ext cx="46442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88" name="文本框 87">
                  <a:extLst>
                    <a:ext uri="{FF2B5EF4-FFF2-40B4-BE49-F238E27FC236}">
                      <a16:creationId xmlns:a16="http://schemas.microsoft.com/office/drawing/2014/main" id="{F702AB4D-AE4A-5B4F-87A0-F6890C1217F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77007" y="2721573"/>
                  <a:ext cx="464423" cy="369332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9" name="文本框 88">
                  <a:extLst>
                    <a:ext uri="{FF2B5EF4-FFF2-40B4-BE49-F238E27FC236}">
                      <a16:creationId xmlns:a16="http://schemas.microsoft.com/office/drawing/2014/main" id="{64C2FCC1-1270-4C48-8B13-8442CA8F23D7}"/>
                    </a:ext>
                  </a:extLst>
                </p:cNvPr>
                <p:cNvSpPr txBox="1"/>
                <p:nvPr/>
              </p:nvSpPr>
              <p:spPr>
                <a:xfrm>
                  <a:off x="3325837" y="2721573"/>
                  <a:ext cx="46974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89" name="文本框 88">
                  <a:extLst>
                    <a:ext uri="{FF2B5EF4-FFF2-40B4-BE49-F238E27FC236}">
                      <a16:creationId xmlns:a16="http://schemas.microsoft.com/office/drawing/2014/main" id="{64C2FCC1-1270-4C48-8B13-8442CA8F23D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25837" y="2721573"/>
                  <a:ext cx="469744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文本框 89">
                  <a:extLst>
                    <a:ext uri="{FF2B5EF4-FFF2-40B4-BE49-F238E27FC236}">
                      <a16:creationId xmlns:a16="http://schemas.microsoft.com/office/drawing/2014/main" id="{94F83725-DE2D-C44F-8555-E89E7331C9EE}"/>
                    </a:ext>
                  </a:extLst>
                </p:cNvPr>
                <p:cNvSpPr txBox="1"/>
                <p:nvPr/>
              </p:nvSpPr>
              <p:spPr>
                <a:xfrm>
                  <a:off x="4274666" y="2721573"/>
                  <a:ext cx="46974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altLang="zh-CN" b="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90" name="文本框 89">
                  <a:extLst>
                    <a:ext uri="{FF2B5EF4-FFF2-40B4-BE49-F238E27FC236}">
                      <a16:creationId xmlns:a16="http://schemas.microsoft.com/office/drawing/2014/main" id="{94F83725-DE2D-C44F-8555-E89E7331C9E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74666" y="2721573"/>
                  <a:ext cx="469744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文本框 90">
                  <a:extLst>
                    <a:ext uri="{FF2B5EF4-FFF2-40B4-BE49-F238E27FC236}">
                      <a16:creationId xmlns:a16="http://schemas.microsoft.com/office/drawing/2014/main" id="{DA320AFC-09F2-DA49-BF00-6780E0AB4FF6}"/>
                    </a:ext>
                  </a:extLst>
                </p:cNvPr>
                <p:cNvSpPr txBox="1"/>
                <p:nvPr/>
              </p:nvSpPr>
              <p:spPr>
                <a:xfrm>
                  <a:off x="5223495" y="2721573"/>
                  <a:ext cx="45986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91" name="文本框 90">
                  <a:extLst>
                    <a:ext uri="{FF2B5EF4-FFF2-40B4-BE49-F238E27FC236}">
                      <a16:creationId xmlns:a16="http://schemas.microsoft.com/office/drawing/2014/main" id="{DA320AFC-09F2-DA49-BF00-6780E0AB4FF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23495" y="2721573"/>
                  <a:ext cx="459869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92" name="组合 91">
              <a:extLst>
                <a:ext uri="{FF2B5EF4-FFF2-40B4-BE49-F238E27FC236}">
                  <a16:creationId xmlns:a16="http://schemas.microsoft.com/office/drawing/2014/main" id="{A1991366-9AAC-BB4D-B7B5-E32EB4C10B34}"/>
                </a:ext>
              </a:extLst>
            </p:cNvPr>
            <p:cNvGrpSpPr/>
            <p:nvPr/>
          </p:nvGrpSpPr>
          <p:grpSpPr>
            <a:xfrm>
              <a:off x="6172327" y="2721572"/>
              <a:ext cx="469744" cy="1206056"/>
              <a:chOff x="6705766" y="2636912"/>
              <a:chExt cx="626324" cy="1608075"/>
            </a:xfrm>
          </p:grpSpPr>
          <p:grpSp>
            <p:nvGrpSpPr>
              <p:cNvPr id="93" name="组合 92">
                <a:extLst>
                  <a:ext uri="{FF2B5EF4-FFF2-40B4-BE49-F238E27FC236}">
                    <a16:creationId xmlns:a16="http://schemas.microsoft.com/office/drawing/2014/main" id="{76AA6EF2-5FBA-4242-9F90-43819E2AA4ED}"/>
                  </a:ext>
                </a:extLst>
              </p:cNvPr>
              <p:cNvGrpSpPr/>
              <p:nvPr/>
            </p:nvGrpSpPr>
            <p:grpSpPr>
              <a:xfrm>
                <a:off x="6764343" y="3909058"/>
                <a:ext cx="308135" cy="335929"/>
                <a:chOff x="4407881" y="4965279"/>
                <a:chExt cx="308135" cy="335929"/>
              </a:xfrm>
            </p:grpSpPr>
            <p:sp>
              <p:nvSpPr>
                <p:cNvPr id="95" name="椭圆 94">
                  <a:extLst>
                    <a:ext uri="{FF2B5EF4-FFF2-40B4-BE49-F238E27FC236}">
                      <a16:creationId xmlns:a16="http://schemas.microsoft.com/office/drawing/2014/main" id="{579309DE-555E-DC46-ACE7-0F23A7964721}"/>
                    </a:ext>
                  </a:extLst>
                </p:cNvPr>
                <p:cNvSpPr/>
                <p:nvPr/>
              </p:nvSpPr>
              <p:spPr>
                <a:xfrm>
                  <a:off x="4427984" y="5013176"/>
                  <a:ext cx="288032" cy="2880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96" name="文本框 95">
                  <a:extLst>
                    <a:ext uri="{FF2B5EF4-FFF2-40B4-BE49-F238E27FC236}">
                      <a16:creationId xmlns:a16="http://schemas.microsoft.com/office/drawing/2014/main" id="{382A9AC7-266E-F745-8E99-2A765D966CBE}"/>
                    </a:ext>
                  </a:extLst>
                </p:cNvPr>
                <p:cNvSpPr txBox="1"/>
                <p:nvPr/>
              </p:nvSpPr>
              <p:spPr>
                <a:xfrm>
                  <a:off x="4407881" y="4965279"/>
                  <a:ext cx="303930" cy="32829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sz="1000" b="1" dirty="0"/>
                    <a:t>t</a:t>
                  </a:r>
                  <a:endParaRPr lang="zh-CN" altLang="en-US" sz="1000" b="1" dirty="0"/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4" name="文本框 93">
                    <a:extLst>
                      <a:ext uri="{FF2B5EF4-FFF2-40B4-BE49-F238E27FC236}">
                        <a16:creationId xmlns:a16="http://schemas.microsoft.com/office/drawing/2014/main" id="{216C1BD7-3425-424A-B7DC-C8BA2F9F0DB3}"/>
                      </a:ext>
                    </a:extLst>
                  </p:cNvPr>
                  <p:cNvSpPr txBox="1"/>
                  <p:nvPr/>
                </p:nvSpPr>
                <p:spPr>
                  <a:xfrm>
                    <a:off x="6705766" y="2636912"/>
                    <a:ext cx="626324" cy="49244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136" name="文本框 13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05766" y="2636912"/>
                    <a:ext cx="458522" cy="369332"/>
                  </a:xfrm>
                  <a:prstGeom prst="rect">
                    <a:avLst/>
                  </a:prstGeom>
                  <a:blipFill rotWithShape="0"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97" name="直接箭头连接符 136">
              <a:extLst>
                <a:ext uri="{FF2B5EF4-FFF2-40B4-BE49-F238E27FC236}">
                  <a16:creationId xmlns:a16="http://schemas.microsoft.com/office/drawing/2014/main" id="{A9066446-D47D-0648-9AD9-0BB19EE9AD02}"/>
                </a:ext>
              </a:extLst>
            </p:cNvPr>
            <p:cNvCxnSpPr>
              <a:endCxn id="78" idx="3"/>
            </p:cNvCxnSpPr>
            <p:nvPr/>
          </p:nvCxnSpPr>
          <p:spPr>
            <a:xfrm flipV="1">
              <a:off x="2722990" y="3321189"/>
              <a:ext cx="697356" cy="511331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接箭头连接符 137">
              <a:extLst>
                <a:ext uri="{FF2B5EF4-FFF2-40B4-BE49-F238E27FC236}">
                  <a16:creationId xmlns:a16="http://schemas.microsoft.com/office/drawing/2014/main" id="{954A926E-7C0E-7A4A-BBF7-863FEE927459}"/>
                </a:ext>
              </a:extLst>
            </p:cNvPr>
            <p:cNvCxnSpPr>
              <a:stCxn id="77" idx="6"/>
            </p:cNvCxnSpPr>
            <p:nvPr/>
          </p:nvCxnSpPr>
          <p:spPr>
            <a:xfrm flipV="1">
              <a:off x="2715941" y="3687524"/>
              <a:ext cx="665720" cy="15714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接箭头连接符 138">
              <a:extLst>
                <a:ext uri="{FF2B5EF4-FFF2-40B4-BE49-F238E27FC236}">
                  <a16:creationId xmlns:a16="http://schemas.microsoft.com/office/drawing/2014/main" id="{4853E59D-87A2-7148-BA22-8399B79533D9}"/>
                </a:ext>
              </a:extLst>
            </p:cNvPr>
            <p:cNvCxnSpPr>
              <a:stCxn id="77" idx="6"/>
            </p:cNvCxnSpPr>
            <p:nvPr/>
          </p:nvCxnSpPr>
          <p:spPr>
            <a:xfrm>
              <a:off x="2715941" y="3844670"/>
              <a:ext cx="665720" cy="28404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接箭头连接符 139">
              <a:extLst>
                <a:ext uri="{FF2B5EF4-FFF2-40B4-BE49-F238E27FC236}">
                  <a16:creationId xmlns:a16="http://schemas.microsoft.com/office/drawing/2014/main" id="{7605A983-5CF5-F14F-AB5F-AAB5307D0A11}"/>
                </a:ext>
              </a:extLst>
            </p:cNvPr>
            <p:cNvCxnSpPr>
              <a:stCxn id="77" idx="6"/>
            </p:cNvCxnSpPr>
            <p:nvPr/>
          </p:nvCxnSpPr>
          <p:spPr>
            <a:xfrm>
              <a:off x="2715941" y="3844670"/>
              <a:ext cx="665720" cy="70207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接箭头连接符 140">
              <a:extLst>
                <a:ext uri="{FF2B5EF4-FFF2-40B4-BE49-F238E27FC236}">
                  <a16:creationId xmlns:a16="http://schemas.microsoft.com/office/drawing/2014/main" id="{F6E46158-1EE1-984D-996C-DE6E4FD63D73}"/>
                </a:ext>
              </a:extLst>
            </p:cNvPr>
            <p:cNvCxnSpPr>
              <a:endCxn id="83" idx="2"/>
            </p:cNvCxnSpPr>
            <p:nvPr/>
          </p:nvCxnSpPr>
          <p:spPr>
            <a:xfrm>
              <a:off x="3602394" y="3241717"/>
              <a:ext cx="753045" cy="568394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接箭头连接符 141">
              <a:extLst>
                <a:ext uri="{FF2B5EF4-FFF2-40B4-BE49-F238E27FC236}">
                  <a16:creationId xmlns:a16="http://schemas.microsoft.com/office/drawing/2014/main" id="{4C5632BD-59F7-1546-8E3C-74665007052F}"/>
                </a:ext>
              </a:extLst>
            </p:cNvPr>
            <p:cNvCxnSpPr>
              <a:stCxn id="78" idx="6"/>
              <a:endCxn id="84" idx="2"/>
            </p:cNvCxnSpPr>
            <p:nvPr/>
          </p:nvCxnSpPr>
          <p:spPr>
            <a:xfrm>
              <a:off x="3604734" y="3244812"/>
              <a:ext cx="750705" cy="99191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接箭头连接符 142">
              <a:extLst>
                <a:ext uri="{FF2B5EF4-FFF2-40B4-BE49-F238E27FC236}">
                  <a16:creationId xmlns:a16="http://schemas.microsoft.com/office/drawing/2014/main" id="{3107B2AE-26F2-E548-A388-A4B889A09418}"/>
                </a:ext>
              </a:extLst>
            </p:cNvPr>
            <p:cNvCxnSpPr>
              <a:endCxn id="82" idx="2"/>
            </p:cNvCxnSpPr>
            <p:nvPr/>
          </p:nvCxnSpPr>
          <p:spPr>
            <a:xfrm>
              <a:off x="3615099" y="3228164"/>
              <a:ext cx="740340" cy="15533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接箭头连接符 143">
              <a:extLst>
                <a:ext uri="{FF2B5EF4-FFF2-40B4-BE49-F238E27FC236}">
                  <a16:creationId xmlns:a16="http://schemas.microsoft.com/office/drawing/2014/main" id="{2DD49D52-613D-B543-BB1E-DE8E4998111F}"/>
                </a:ext>
              </a:extLst>
            </p:cNvPr>
            <p:cNvCxnSpPr>
              <a:endCxn id="82" idx="2"/>
            </p:cNvCxnSpPr>
            <p:nvPr/>
          </p:nvCxnSpPr>
          <p:spPr>
            <a:xfrm flipV="1">
              <a:off x="3611442" y="3383498"/>
              <a:ext cx="743997" cy="28811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接箭头连接符 144">
              <a:extLst>
                <a:ext uri="{FF2B5EF4-FFF2-40B4-BE49-F238E27FC236}">
                  <a16:creationId xmlns:a16="http://schemas.microsoft.com/office/drawing/2014/main" id="{B45B807F-5C6B-244D-A2FA-CBD5230E018D}"/>
                </a:ext>
              </a:extLst>
            </p:cNvPr>
            <p:cNvCxnSpPr/>
            <p:nvPr/>
          </p:nvCxnSpPr>
          <p:spPr>
            <a:xfrm>
              <a:off x="3608391" y="3725958"/>
              <a:ext cx="747048" cy="11313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接箭头连接符 145">
              <a:extLst>
                <a:ext uri="{FF2B5EF4-FFF2-40B4-BE49-F238E27FC236}">
                  <a16:creationId xmlns:a16="http://schemas.microsoft.com/office/drawing/2014/main" id="{07740F65-8CCE-0043-84BA-283035CA839D}"/>
                </a:ext>
              </a:extLst>
            </p:cNvPr>
            <p:cNvCxnSpPr/>
            <p:nvPr/>
          </p:nvCxnSpPr>
          <p:spPr>
            <a:xfrm>
              <a:off x="3604734" y="4132088"/>
              <a:ext cx="750705" cy="12395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直接箭头连接符 146">
              <a:extLst>
                <a:ext uri="{FF2B5EF4-FFF2-40B4-BE49-F238E27FC236}">
                  <a16:creationId xmlns:a16="http://schemas.microsoft.com/office/drawing/2014/main" id="{C18383DB-2EC9-3D41-8F7A-B128C4F72192}"/>
                </a:ext>
              </a:extLst>
            </p:cNvPr>
            <p:cNvCxnSpPr>
              <a:stCxn id="81" idx="6"/>
            </p:cNvCxnSpPr>
            <p:nvPr/>
          </p:nvCxnSpPr>
          <p:spPr>
            <a:xfrm flipV="1">
              <a:off x="3604735" y="3857104"/>
              <a:ext cx="736979" cy="68964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接箭头连接符 147">
              <a:extLst>
                <a:ext uri="{FF2B5EF4-FFF2-40B4-BE49-F238E27FC236}">
                  <a16:creationId xmlns:a16="http://schemas.microsoft.com/office/drawing/2014/main" id="{DF98F2BA-9E5F-E145-860E-70A592BD5EAF}"/>
                </a:ext>
              </a:extLst>
            </p:cNvPr>
            <p:cNvCxnSpPr/>
            <p:nvPr/>
          </p:nvCxnSpPr>
          <p:spPr>
            <a:xfrm flipV="1">
              <a:off x="3588093" y="4246383"/>
              <a:ext cx="767347" cy="31820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接箭头连接符 148">
              <a:extLst>
                <a:ext uri="{FF2B5EF4-FFF2-40B4-BE49-F238E27FC236}">
                  <a16:creationId xmlns:a16="http://schemas.microsoft.com/office/drawing/2014/main" id="{85769BCB-CD49-E84B-B9F0-F07CF821C6ED}"/>
                </a:ext>
              </a:extLst>
            </p:cNvPr>
            <p:cNvCxnSpPr>
              <a:endCxn id="87" idx="1"/>
            </p:cNvCxnSpPr>
            <p:nvPr/>
          </p:nvCxnSpPr>
          <p:spPr>
            <a:xfrm>
              <a:off x="4574897" y="3376606"/>
              <a:ext cx="689331" cy="41812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接箭头连接符 150">
              <a:extLst>
                <a:ext uri="{FF2B5EF4-FFF2-40B4-BE49-F238E27FC236}">
                  <a16:creationId xmlns:a16="http://schemas.microsoft.com/office/drawing/2014/main" id="{6EACE421-B8B4-E346-9EDD-F1EA4281C577}"/>
                </a:ext>
              </a:extLst>
            </p:cNvPr>
            <p:cNvCxnSpPr>
              <a:endCxn id="87" idx="1"/>
            </p:cNvCxnSpPr>
            <p:nvPr/>
          </p:nvCxnSpPr>
          <p:spPr>
            <a:xfrm flipV="1">
              <a:off x="4576035" y="3794726"/>
              <a:ext cx="688193" cy="34658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直接箭头连接符 153">
              <a:extLst>
                <a:ext uri="{FF2B5EF4-FFF2-40B4-BE49-F238E27FC236}">
                  <a16:creationId xmlns:a16="http://schemas.microsoft.com/office/drawing/2014/main" id="{0B970DB5-A555-6842-A6ED-1F66E2C30391}"/>
                </a:ext>
              </a:extLst>
            </p:cNvPr>
            <p:cNvCxnSpPr>
              <a:endCxn id="87" idx="1"/>
            </p:cNvCxnSpPr>
            <p:nvPr/>
          </p:nvCxnSpPr>
          <p:spPr>
            <a:xfrm flipV="1">
              <a:off x="4555932" y="3794726"/>
              <a:ext cx="708296" cy="45995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" name="文本框 111">
              <a:extLst>
                <a:ext uri="{FF2B5EF4-FFF2-40B4-BE49-F238E27FC236}">
                  <a16:creationId xmlns:a16="http://schemas.microsoft.com/office/drawing/2014/main" id="{C008C4B4-B5FE-2044-8C4E-507263D833B2}"/>
                </a:ext>
              </a:extLst>
            </p:cNvPr>
            <p:cNvSpPr txBox="1"/>
            <p:nvPr/>
          </p:nvSpPr>
          <p:spPr>
            <a:xfrm>
              <a:off x="3048800" y="3196598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00" dirty="0"/>
                <a:t>9</a:t>
              </a:r>
              <a:endParaRPr lang="zh-CN" altLang="en-US" sz="1000" dirty="0"/>
            </a:p>
          </p:txBody>
        </p:sp>
        <p:sp>
          <p:nvSpPr>
            <p:cNvPr id="113" name="文本框 112">
              <a:extLst>
                <a:ext uri="{FF2B5EF4-FFF2-40B4-BE49-F238E27FC236}">
                  <a16:creationId xmlns:a16="http://schemas.microsoft.com/office/drawing/2014/main" id="{B1AF563A-AB15-5747-903C-357F5727C98D}"/>
                </a:ext>
              </a:extLst>
            </p:cNvPr>
            <p:cNvSpPr txBox="1"/>
            <p:nvPr/>
          </p:nvSpPr>
          <p:spPr>
            <a:xfrm>
              <a:off x="3083742" y="3513665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00" dirty="0"/>
                <a:t>7</a:t>
              </a:r>
              <a:endParaRPr lang="zh-CN" altLang="en-US" sz="1000" dirty="0"/>
            </a:p>
          </p:txBody>
        </p:sp>
        <p:sp>
          <p:nvSpPr>
            <p:cNvPr id="114" name="文本框 113">
              <a:extLst>
                <a:ext uri="{FF2B5EF4-FFF2-40B4-BE49-F238E27FC236}">
                  <a16:creationId xmlns:a16="http://schemas.microsoft.com/office/drawing/2014/main" id="{8361ED54-35A6-8F4F-B27E-D92B42018CD6}"/>
                </a:ext>
              </a:extLst>
            </p:cNvPr>
            <p:cNvSpPr txBox="1"/>
            <p:nvPr/>
          </p:nvSpPr>
          <p:spPr>
            <a:xfrm>
              <a:off x="3093982" y="3790664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00" dirty="0"/>
                <a:t>3</a:t>
              </a:r>
              <a:endParaRPr lang="zh-CN" altLang="en-US" sz="1000" dirty="0"/>
            </a:p>
          </p:txBody>
        </p:sp>
        <p:sp>
          <p:nvSpPr>
            <p:cNvPr id="115" name="文本框 114">
              <a:extLst>
                <a:ext uri="{FF2B5EF4-FFF2-40B4-BE49-F238E27FC236}">
                  <a16:creationId xmlns:a16="http://schemas.microsoft.com/office/drawing/2014/main" id="{627A7F97-4C44-A64B-A947-EA076024E365}"/>
                </a:ext>
              </a:extLst>
            </p:cNvPr>
            <p:cNvSpPr txBox="1"/>
            <p:nvPr/>
          </p:nvSpPr>
          <p:spPr>
            <a:xfrm>
              <a:off x="3083742" y="4107731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00" dirty="0"/>
                <a:t>2</a:t>
              </a:r>
              <a:endParaRPr lang="zh-CN" altLang="en-US" sz="1000" dirty="0"/>
            </a:p>
          </p:txBody>
        </p:sp>
        <p:sp>
          <p:nvSpPr>
            <p:cNvPr id="116" name="文本框 115">
              <a:extLst>
                <a:ext uri="{FF2B5EF4-FFF2-40B4-BE49-F238E27FC236}">
                  <a16:creationId xmlns:a16="http://schemas.microsoft.com/office/drawing/2014/main" id="{7DBB9AD1-2AA3-314B-B00B-23E691A03F1D}"/>
                </a:ext>
              </a:extLst>
            </p:cNvPr>
            <p:cNvSpPr txBox="1"/>
            <p:nvPr/>
          </p:nvSpPr>
          <p:spPr>
            <a:xfrm>
              <a:off x="3893832" y="3081617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00" dirty="0"/>
                <a:t>4</a:t>
              </a:r>
              <a:endParaRPr lang="zh-CN" altLang="en-US" sz="1000" dirty="0"/>
            </a:p>
          </p:txBody>
        </p:sp>
        <p:sp>
          <p:nvSpPr>
            <p:cNvPr id="117" name="文本框 116">
              <a:extLst>
                <a:ext uri="{FF2B5EF4-FFF2-40B4-BE49-F238E27FC236}">
                  <a16:creationId xmlns:a16="http://schemas.microsoft.com/office/drawing/2014/main" id="{7406CD22-40C6-7845-A81E-263301775E96}"/>
                </a:ext>
              </a:extLst>
            </p:cNvPr>
            <p:cNvSpPr txBox="1"/>
            <p:nvPr/>
          </p:nvSpPr>
          <p:spPr>
            <a:xfrm>
              <a:off x="3742054" y="3215916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00" dirty="0"/>
                <a:t>2</a:t>
              </a:r>
              <a:endParaRPr lang="zh-CN" altLang="en-US" sz="1000" dirty="0"/>
            </a:p>
          </p:txBody>
        </p:sp>
        <p:sp>
          <p:nvSpPr>
            <p:cNvPr id="118" name="文本框 117">
              <a:extLst>
                <a:ext uri="{FF2B5EF4-FFF2-40B4-BE49-F238E27FC236}">
                  <a16:creationId xmlns:a16="http://schemas.microsoft.com/office/drawing/2014/main" id="{4AC0674F-94D3-AC47-BEEB-70F2606ED1F6}"/>
                </a:ext>
              </a:extLst>
            </p:cNvPr>
            <p:cNvSpPr txBox="1"/>
            <p:nvPr/>
          </p:nvSpPr>
          <p:spPr>
            <a:xfrm>
              <a:off x="3568882" y="3405653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00" dirty="0"/>
                <a:t>2</a:t>
              </a:r>
              <a:endParaRPr lang="zh-CN" altLang="en-US" sz="1000" dirty="0"/>
            </a:p>
          </p:txBody>
        </p:sp>
        <p:sp>
          <p:nvSpPr>
            <p:cNvPr id="119" name="文本框 118">
              <a:extLst>
                <a:ext uri="{FF2B5EF4-FFF2-40B4-BE49-F238E27FC236}">
                  <a16:creationId xmlns:a16="http://schemas.microsoft.com/office/drawing/2014/main" id="{12AB4DF4-A5EC-4348-8B0B-419D0009869E}"/>
                </a:ext>
              </a:extLst>
            </p:cNvPr>
            <p:cNvSpPr txBox="1"/>
            <p:nvPr/>
          </p:nvSpPr>
          <p:spPr>
            <a:xfrm>
              <a:off x="3734881" y="3358507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00" dirty="0"/>
                <a:t>1</a:t>
              </a:r>
              <a:endParaRPr lang="zh-CN" altLang="en-US" sz="1000" dirty="0"/>
            </a:p>
          </p:txBody>
        </p:sp>
        <p:sp>
          <p:nvSpPr>
            <p:cNvPr id="120" name="文本框 119">
              <a:extLst>
                <a:ext uri="{FF2B5EF4-FFF2-40B4-BE49-F238E27FC236}">
                  <a16:creationId xmlns:a16="http://schemas.microsoft.com/office/drawing/2014/main" id="{B470A26D-92E6-F740-BA2E-1A789888BA6C}"/>
                </a:ext>
              </a:extLst>
            </p:cNvPr>
            <p:cNvSpPr txBox="1"/>
            <p:nvPr/>
          </p:nvSpPr>
          <p:spPr>
            <a:xfrm>
              <a:off x="3682339" y="3558011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00" dirty="0"/>
                <a:t>7</a:t>
              </a:r>
              <a:endParaRPr lang="zh-CN" altLang="en-US" sz="1000" dirty="0"/>
            </a:p>
          </p:txBody>
        </p:sp>
        <p:sp>
          <p:nvSpPr>
            <p:cNvPr id="121" name="文本框 120">
              <a:extLst>
                <a:ext uri="{FF2B5EF4-FFF2-40B4-BE49-F238E27FC236}">
                  <a16:creationId xmlns:a16="http://schemas.microsoft.com/office/drawing/2014/main" id="{34110138-AFE0-454E-B0F8-3D846A95AAB2}"/>
                </a:ext>
              </a:extLst>
            </p:cNvPr>
            <p:cNvSpPr txBox="1"/>
            <p:nvPr/>
          </p:nvSpPr>
          <p:spPr>
            <a:xfrm>
              <a:off x="3623802" y="3898676"/>
              <a:ext cx="32573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00" dirty="0"/>
                <a:t>11</a:t>
              </a:r>
              <a:endParaRPr lang="zh-CN" altLang="en-US" sz="1000" dirty="0"/>
            </a:p>
          </p:txBody>
        </p:sp>
        <p:sp>
          <p:nvSpPr>
            <p:cNvPr id="122" name="文本框 121">
              <a:extLst>
                <a:ext uri="{FF2B5EF4-FFF2-40B4-BE49-F238E27FC236}">
                  <a16:creationId xmlns:a16="http://schemas.microsoft.com/office/drawing/2014/main" id="{B19C4255-36DC-7146-847F-6E7756859CDC}"/>
                </a:ext>
              </a:extLst>
            </p:cNvPr>
            <p:cNvSpPr txBox="1"/>
            <p:nvPr/>
          </p:nvSpPr>
          <p:spPr>
            <a:xfrm>
              <a:off x="3634391" y="4161737"/>
              <a:ext cx="32573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00" dirty="0"/>
                <a:t>11</a:t>
              </a:r>
              <a:endParaRPr lang="zh-CN" altLang="en-US" sz="1000" dirty="0"/>
            </a:p>
          </p:txBody>
        </p:sp>
        <p:sp>
          <p:nvSpPr>
            <p:cNvPr id="123" name="文本框 122">
              <a:extLst>
                <a:ext uri="{FF2B5EF4-FFF2-40B4-BE49-F238E27FC236}">
                  <a16:creationId xmlns:a16="http://schemas.microsoft.com/office/drawing/2014/main" id="{7B1BB07B-44CE-B448-86DB-302AD5730523}"/>
                </a:ext>
              </a:extLst>
            </p:cNvPr>
            <p:cNvSpPr txBox="1"/>
            <p:nvPr/>
          </p:nvSpPr>
          <p:spPr>
            <a:xfrm>
              <a:off x="3866014" y="4196424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00" dirty="0"/>
                <a:t>8</a:t>
              </a:r>
              <a:endParaRPr lang="zh-CN" altLang="en-US" sz="1000" dirty="0"/>
            </a:p>
          </p:txBody>
        </p:sp>
        <p:grpSp>
          <p:nvGrpSpPr>
            <p:cNvPr id="124" name="组合 123">
              <a:extLst>
                <a:ext uri="{FF2B5EF4-FFF2-40B4-BE49-F238E27FC236}">
                  <a16:creationId xmlns:a16="http://schemas.microsoft.com/office/drawing/2014/main" id="{BDA6515D-9DC8-E14F-8A31-4E2D86FAF067}"/>
                </a:ext>
              </a:extLst>
            </p:cNvPr>
            <p:cNvGrpSpPr/>
            <p:nvPr/>
          </p:nvGrpSpPr>
          <p:grpSpPr>
            <a:xfrm>
              <a:off x="4574246" y="3142592"/>
              <a:ext cx="956537" cy="674571"/>
              <a:chOff x="4574995" y="3198270"/>
              <a:chExt cx="1275382" cy="899428"/>
            </a:xfrm>
          </p:grpSpPr>
          <p:sp>
            <p:nvSpPr>
              <p:cNvPr id="125" name="椭圆 124">
                <a:extLst>
                  <a:ext uri="{FF2B5EF4-FFF2-40B4-BE49-F238E27FC236}">
                    <a16:creationId xmlns:a16="http://schemas.microsoft.com/office/drawing/2014/main" id="{8F2D05F1-7D98-204C-98ED-BDAD1BB42EBC}"/>
                  </a:ext>
                </a:extLst>
              </p:cNvPr>
              <p:cNvSpPr/>
              <p:nvPr/>
            </p:nvSpPr>
            <p:spPr>
              <a:xfrm>
                <a:off x="5562345" y="3375463"/>
                <a:ext cx="288032" cy="288032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000" b="1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9</a:t>
                </a:r>
                <a:endParaRPr lang="zh-CN" altLang="en-US" sz="1000" b="1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cxnSp>
            <p:nvCxnSpPr>
              <p:cNvPr id="126" name="直接箭头连接符 149">
                <a:extLst>
                  <a:ext uri="{FF2B5EF4-FFF2-40B4-BE49-F238E27FC236}">
                    <a16:creationId xmlns:a16="http://schemas.microsoft.com/office/drawing/2014/main" id="{709DB0AA-D6F3-D44C-BF05-40A290E5766A}"/>
                  </a:ext>
                </a:extLst>
              </p:cNvPr>
              <p:cNvCxnSpPr>
                <a:endCxn id="125" idx="2"/>
              </p:cNvCxnSpPr>
              <p:nvPr/>
            </p:nvCxnSpPr>
            <p:spPr>
              <a:xfrm>
                <a:off x="4574995" y="3500037"/>
                <a:ext cx="987350" cy="19442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直接箭头连接符 151">
                <a:extLst>
                  <a:ext uri="{FF2B5EF4-FFF2-40B4-BE49-F238E27FC236}">
                    <a16:creationId xmlns:a16="http://schemas.microsoft.com/office/drawing/2014/main" id="{478B1D27-2777-1441-BF3E-7E475E787A00}"/>
                  </a:ext>
                </a:extLst>
              </p:cNvPr>
              <p:cNvCxnSpPr>
                <a:endCxn id="125" idx="2"/>
              </p:cNvCxnSpPr>
              <p:nvPr/>
            </p:nvCxnSpPr>
            <p:spPr>
              <a:xfrm flipV="1">
                <a:off x="4574995" y="3519479"/>
                <a:ext cx="987350" cy="578219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8" name="文本框 127">
                <a:extLst>
                  <a:ext uri="{FF2B5EF4-FFF2-40B4-BE49-F238E27FC236}">
                    <a16:creationId xmlns:a16="http://schemas.microsoft.com/office/drawing/2014/main" id="{154CB188-54B3-7B45-9B93-A232A55E4E33}"/>
                  </a:ext>
                </a:extLst>
              </p:cNvPr>
              <p:cNvSpPr txBox="1"/>
              <p:nvPr/>
            </p:nvSpPr>
            <p:spPr>
              <a:xfrm>
                <a:off x="4819904" y="3198270"/>
                <a:ext cx="340264" cy="3282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000" dirty="0"/>
                  <a:t>6</a:t>
                </a:r>
                <a:endParaRPr lang="zh-CN" altLang="en-US" sz="1000" dirty="0"/>
              </a:p>
            </p:txBody>
          </p:sp>
          <p:sp>
            <p:nvSpPr>
              <p:cNvPr id="129" name="文本框 128">
                <a:extLst>
                  <a:ext uri="{FF2B5EF4-FFF2-40B4-BE49-F238E27FC236}">
                    <a16:creationId xmlns:a16="http://schemas.microsoft.com/office/drawing/2014/main" id="{C7F1C8CE-DAD1-2143-8C2E-927EBE7BD117}"/>
                  </a:ext>
                </a:extLst>
              </p:cNvPr>
              <p:cNvSpPr txBox="1"/>
              <p:nvPr/>
            </p:nvSpPr>
            <p:spPr>
              <a:xfrm>
                <a:off x="4905565" y="3477010"/>
                <a:ext cx="340264" cy="3282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000" dirty="0"/>
                  <a:t>5</a:t>
                </a:r>
                <a:endParaRPr lang="zh-CN" altLang="en-US" sz="1000" dirty="0"/>
              </a:p>
            </p:txBody>
          </p:sp>
        </p:grpSp>
        <p:sp>
          <p:nvSpPr>
            <p:cNvPr id="130" name="文本框 129">
              <a:extLst>
                <a:ext uri="{FF2B5EF4-FFF2-40B4-BE49-F238E27FC236}">
                  <a16:creationId xmlns:a16="http://schemas.microsoft.com/office/drawing/2014/main" id="{123E9802-BF35-0442-9CD2-A575E73DAF05}"/>
                </a:ext>
              </a:extLst>
            </p:cNvPr>
            <p:cNvSpPr txBox="1"/>
            <p:nvPr/>
          </p:nvSpPr>
          <p:spPr>
            <a:xfrm>
              <a:off x="4595910" y="3513665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00" dirty="0"/>
                <a:t>4</a:t>
              </a:r>
              <a:endParaRPr lang="zh-CN" altLang="en-US" sz="1000" dirty="0"/>
            </a:p>
          </p:txBody>
        </p:sp>
        <p:sp>
          <p:nvSpPr>
            <p:cNvPr id="131" name="文本框 130">
              <a:extLst>
                <a:ext uri="{FF2B5EF4-FFF2-40B4-BE49-F238E27FC236}">
                  <a16:creationId xmlns:a16="http://schemas.microsoft.com/office/drawing/2014/main" id="{ED8BCC39-6904-514B-8A7B-6C2D68649A65}"/>
                </a:ext>
              </a:extLst>
            </p:cNvPr>
            <p:cNvSpPr txBox="1"/>
            <p:nvPr/>
          </p:nvSpPr>
          <p:spPr>
            <a:xfrm>
              <a:off x="4822174" y="3621677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00" dirty="0"/>
                <a:t>3</a:t>
              </a:r>
              <a:endParaRPr lang="zh-CN" altLang="en-US" sz="1000" dirty="0"/>
            </a:p>
          </p:txBody>
        </p:sp>
        <p:sp>
          <p:nvSpPr>
            <p:cNvPr id="132" name="文本框 131">
              <a:extLst>
                <a:ext uri="{FF2B5EF4-FFF2-40B4-BE49-F238E27FC236}">
                  <a16:creationId xmlns:a16="http://schemas.microsoft.com/office/drawing/2014/main" id="{A9A9BAFB-23E0-B84B-964C-0FB14EEB2A87}"/>
                </a:ext>
              </a:extLst>
            </p:cNvPr>
            <p:cNvSpPr txBox="1"/>
            <p:nvPr/>
          </p:nvSpPr>
          <p:spPr>
            <a:xfrm>
              <a:off x="4606150" y="3945713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00" dirty="0"/>
                <a:t>5</a:t>
              </a:r>
              <a:endParaRPr lang="zh-CN" altLang="en-US" sz="1000" dirty="0"/>
            </a:p>
          </p:txBody>
        </p:sp>
        <p:grpSp>
          <p:nvGrpSpPr>
            <p:cNvPr id="133" name="组合 132">
              <a:extLst>
                <a:ext uri="{FF2B5EF4-FFF2-40B4-BE49-F238E27FC236}">
                  <a16:creationId xmlns:a16="http://schemas.microsoft.com/office/drawing/2014/main" id="{C9AE5841-3EB7-5841-AAAC-18293B4090D9}"/>
                </a:ext>
              </a:extLst>
            </p:cNvPr>
            <p:cNvGrpSpPr/>
            <p:nvPr/>
          </p:nvGrpSpPr>
          <p:grpSpPr>
            <a:xfrm>
              <a:off x="4576692" y="3999715"/>
              <a:ext cx="1008264" cy="345017"/>
              <a:chOff x="4578257" y="4341106"/>
              <a:chExt cx="1344352" cy="460023"/>
            </a:xfrm>
          </p:grpSpPr>
          <p:grpSp>
            <p:nvGrpSpPr>
              <p:cNvPr id="134" name="组合 133">
                <a:extLst>
                  <a:ext uri="{FF2B5EF4-FFF2-40B4-BE49-F238E27FC236}">
                    <a16:creationId xmlns:a16="http://schemas.microsoft.com/office/drawing/2014/main" id="{9192C066-A72E-194C-87F5-8C1C33E6EAC3}"/>
                  </a:ext>
                </a:extLst>
              </p:cNvPr>
              <p:cNvGrpSpPr/>
              <p:nvPr/>
            </p:nvGrpSpPr>
            <p:grpSpPr>
              <a:xfrm>
                <a:off x="5488302" y="4466783"/>
                <a:ext cx="434307" cy="334346"/>
                <a:chOff x="4355976" y="5528432"/>
                <a:chExt cx="434307" cy="334346"/>
              </a:xfrm>
            </p:grpSpPr>
            <p:sp>
              <p:nvSpPr>
                <p:cNvPr id="137" name="椭圆 136">
                  <a:extLst>
                    <a:ext uri="{FF2B5EF4-FFF2-40B4-BE49-F238E27FC236}">
                      <a16:creationId xmlns:a16="http://schemas.microsoft.com/office/drawing/2014/main" id="{46157E0B-30CF-354C-A126-46A8EA58ED6C}"/>
                    </a:ext>
                  </a:extLst>
                </p:cNvPr>
                <p:cNvSpPr/>
                <p:nvPr/>
              </p:nvSpPr>
              <p:spPr>
                <a:xfrm>
                  <a:off x="4427984" y="5574746"/>
                  <a:ext cx="288032" cy="28803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00" b="1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138" name="文本框 137">
                  <a:extLst>
                    <a:ext uri="{FF2B5EF4-FFF2-40B4-BE49-F238E27FC236}">
                      <a16:creationId xmlns:a16="http://schemas.microsoft.com/office/drawing/2014/main" id="{98F2DA98-777E-534D-B222-6BD43392E639}"/>
                    </a:ext>
                  </a:extLst>
                </p:cNvPr>
                <p:cNvSpPr txBox="1"/>
                <p:nvPr/>
              </p:nvSpPr>
              <p:spPr>
                <a:xfrm>
                  <a:off x="4355976" y="5528432"/>
                  <a:ext cx="434307" cy="32829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000" b="1" dirty="0"/>
                    <a:t>11</a:t>
                  </a:r>
                  <a:endParaRPr lang="zh-CN" altLang="en-US" sz="1000" b="1" dirty="0"/>
                </a:p>
              </p:txBody>
            </p:sp>
          </p:grpSp>
          <p:cxnSp>
            <p:nvCxnSpPr>
              <p:cNvPr id="135" name="直接箭头连接符 152">
                <a:extLst>
                  <a:ext uri="{FF2B5EF4-FFF2-40B4-BE49-F238E27FC236}">
                    <a16:creationId xmlns:a16="http://schemas.microsoft.com/office/drawing/2014/main" id="{FDF77BB0-C2C8-1243-8AF9-0E4983F6932C}"/>
                  </a:ext>
                </a:extLst>
              </p:cNvPr>
              <p:cNvCxnSpPr>
                <a:endCxn id="138" idx="1"/>
              </p:cNvCxnSpPr>
              <p:nvPr/>
            </p:nvCxnSpPr>
            <p:spPr>
              <a:xfrm flipV="1">
                <a:off x="4578257" y="4630932"/>
                <a:ext cx="910045" cy="26936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6" name="文本框 135">
                <a:extLst>
                  <a:ext uri="{FF2B5EF4-FFF2-40B4-BE49-F238E27FC236}">
                    <a16:creationId xmlns:a16="http://schemas.microsoft.com/office/drawing/2014/main" id="{BB1D723C-E646-9348-A637-8B642BE96007}"/>
                  </a:ext>
                </a:extLst>
              </p:cNvPr>
              <p:cNvSpPr txBox="1"/>
              <p:nvPr/>
            </p:nvSpPr>
            <p:spPr>
              <a:xfrm>
                <a:off x="4972304" y="4341106"/>
                <a:ext cx="340264" cy="3282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000" dirty="0"/>
                  <a:t>6</a:t>
                </a:r>
                <a:endParaRPr lang="zh-CN" altLang="en-US" sz="1000" dirty="0"/>
              </a:p>
            </p:txBody>
          </p:sp>
        </p:grpSp>
        <p:grpSp>
          <p:nvGrpSpPr>
            <p:cNvPr id="139" name="组合 138">
              <a:extLst>
                <a:ext uri="{FF2B5EF4-FFF2-40B4-BE49-F238E27FC236}">
                  <a16:creationId xmlns:a16="http://schemas.microsoft.com/office/drawing/2014/main" id="{54A38891-9A14-2A44-A788-1EBE797943F7}"/>
                </a:ext>
              </a:extLst>
            </p:cNvPr>
            <p:cNvGrpSpPr/>
            <p:nvPr/>
          </p:nvGrpSpPr>
          <p:grpSpPr>
            <a:xfrm>
              <a:off x="5553191" y="3219821"/>
              <a:ext cx="663071" cy="1048807"/>
              <a:chOff x="5880252" y="3332994"/>
              <a:chExt cx="884095" cy="1398412"/>
            </a:xfrm>
          </p:grpSpPr>
          <p:cxnSp>
            <p:nvCxnSpPr>
              <p:cNvPr id="140" name="直接箭头连接符 156">
                <a:extLst>
                  <a:ext uri="{FF2B5EF4-FFF2-40B4-BE49-F238E27FC236}">
                    <a16:creationId xmlns:a16="http://schemas.microsoft.com/office/drawing/2014/main" id="{9BF3FE6E-5250-D84A-8928-7D8D24CE9ED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93364" y="3621028"/>
                <a:ext cx="870983" cy="50481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41" name="组合 140">
                <a:extLst>
                  <a:ext uri="{FF2B5EF4-FFF2-40B4-BE49-F238E27FC236}">
                    <a16:creationId xmlns:a16="http://schemas.microsoft.com/office/drawing/2014/main" id="{7DC55439-D469-DA4E-A39A-BD8053C498B1}"/>
                  </a:ext>
                </a:extLst>
              </p:cNvPr>
              <p:cNvGrpSpPr/>
              <p:nvPr/>
            </p:nvGrpSpPr>
            <p:grpSpPr>
              <a:xfrm>
                <a:off x="5880252" y="3332994"/>
                <a:ext cx="884095" cy="1398412"/>
                <a:chOff x="5880252" y="3332994"/>
                <a:chExt cx="884095" cy="1398412"/>
              </a:xfrm>
            </p:grpSpPr>
            <p:cxnSp>
              <p:nvCxnSpPr>
                <p:cNvPr id="142" name="直接箭头连接符 154">
                  <a:extLst>
                    <a:ext uri="{FF2B5EF4-FFF2-40B4-BE49-F238E27FC236}">
                      <a16:creationId xmlns:a16="http://schemas.microsoft.com/office/drawing/2014/main" id="{D4523FA2-9F0C-1F4D-8FF8-59C0F6909D81}"/>
                    </a:ext>
                  </a:extLst>
                </p:cNvPr>
                <p:cNvCxnSpPr>
                  <a:stCxn id="87" idx="3"/>
                  <a:endCxn id="96" idx="1"/>
                </p:cNvCxnSpPr>
                <p:nvPr/>
              </p:nvCxnSpPr>
              <p:spPr>
                <a:xfrm>
                  <a:off x="5929275" y="4163794"/>
                  <a:ext cx="835070" cy="5421"/>
                </a:xfrm>
                <a:prstGeom prst="straightConnector1">
                  <a:avLst/>
                </a:prstGeom>
                <a:ln w="28575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直接箭头连接符 155">
                  <a:extLst>
                    <a:ext uri="{FF2B5EF4-FFF2-40B4-BE49-F238E27FC236}">
                      <a16:creationId xmlns:a16="http://schemas.microsoft.com/office/drawing/2014/main" id="{48800FC5-C210-7341-9DC5-D71D4FDF0E1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880252" y="4125838"/>
                  <a:ext cx="884095" cy="605568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4" name="文本框 143">
                  <a:extLst>
                    <a:ext uri="{FF2B5EF4-FFF2-40B4-BE49-F238E27FC236}">
                      <a16:creationId xmlns:a16="http://schemas.microsoft.com/office/drawing/2014/main" id="{DD76920D-0B94-814C-9F5B-722B2FE35A02}"/>
                    </a:ext>
                  </a:extLst>
                </p:cNvPr>
                <p:cNvSpPr txBox="1"/>
                <p:nvPr/>
              </p:nvSpPr>
              <p:spPr>
                <a:xfrm>
                  <a:off x="5913678" y="3332994"/>
                  <a:ext cx="340264" cy="32829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000" dirty="0"/>
                    <a:t>4</a:t>
                  </a:r>
                  <a:endParaRPr lang="zh-CN" altLang="en-US" sz="1000" dirty="0"/>
                </a:p>
              </p:txBody>
            </p:sp>
            <p:sp>
              <p:nvSpPr>
                <p:cNvPr id="145" name="文本框 144">
                  <a:extLst>
                    <a:ext uri="{FF2B5EF4-FFF2-40B4-BE49-F238E27FC236}">
                      <a16:creationId xmlns:a16="http://schemas.microsoft.com/office/drawing/2014/main" id="{587EFB99-6002-034D-93DF-D812F2233882}"/>
                    </a:ext>
                  </a:extLst>
                </p:cNvPr>
                <p:cNvSpPr txBox="1"/>
                <p:nvPr/>
              </p:nvSpPr>
              <p:spPr>
                <a:xfrm>
                  <a:off x="5913678" y="3837050"/>
                  <a:ext cx="340264" cy="32829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000" dirty="0"/>
                    <a:t>2</a:t>
                  </a:r>
                  <a:endParaRPr lang="zh-CN" altLang="en-US" sz="1000" dirty="0"/>
                </a:p>
              </p:txBody>
            </p:sp>
            <p:sp>
              <p:nvSpPr>
                <p:cNvPr id="146" name="文本框 145">
                  <a:extLst>
                    <a:ext uri="{FF2B5EF4-FFF2-40B4-BE49-F238E27FC236}">
                      <a16:creationId xmlns:a16="http://schemas.microsoft.com/office/drawing/2014/main" id="{066D3175-6DBD-864B-B85A-67ACF4B9F827}"/>
                    </a:ext>
                  </a:extLst>
                </p:cNvPr>
                <p:cNvSpPr txBox="1"/>
                <p:nvPr/>
              </p:nvSpPr>
              <p:spPr>
                <a:xfrm>
                  <a:off x="5913678" y="4197090"/>
                  <a:ext cx="340264" cy="32829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000" dirty="0"/>
                    <a:t>5</a:t>
                  </a:r>
                  <a:endParaRPr lang="zh-CN" altLang="en-US" sz="1000" dirty="0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259766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000"/>
    </mc:Choice>
    <mc:Fallback xmlns="">
      <p:transition advTm="1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244920" y="51470"/>
            <a:ext cx="748923" cy="3631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80000"/>
              </a:lnSpc>
            </a:pPr>
            <a:r>
              <a:rPr lang="zh-CN" altLang="en-US" sz="22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引子</a:t>
            </a:r>
          </a:p>
        </p:txBody>
      </p:sp>
      <p:pic>
        <p:nvPicPr>
          <p:cNvPr id="10" name="图片 1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56676" y="699543"/>
            <a:ext cx="5215549" cy="41764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椭圆 10"/>
          <p:cNvSpPr/>
          <p:nvPr/>
        </p:nvSpPr>
        <p:spPr>
          <a:xfrm>
            <a:off x="1547664" y="3041525"/>
            <a:ext cx="586709" cy="456329"/>
          </a:xfrm>
          <a:prstGeom prst="ellipse">
            <a:avLst/>
          </a:prstGeom>
          <a:noFill/>
          <a:ln w="38100">
            <a:solidFill>
              <a:srgbClr val="F46C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3632119" y="2455930"/>
            <a:ext cx="586709" cy="456329"/>
          </a:xfrm>
          <a:prstGeom prst="ellipse">
            <a:avLst/>
          </a:prstGeom>
          <a:noFill/>
          <a:ln w="38100">
            <a:solidFill>
              <a:srgbClr val="F46C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4860032" y="2067694"/>
            <a:ext cx="586709" cy="456329"/>
          </a:xfrm>
          <a:prstGeom prst="ellipse">
            <a:avLst/>
          </a:prstGeom>
          <a:noFill/>
          <a:ln w="38100">
            <a:solidFill>
              <a:srgbClr val="F46C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4" name="组合 13"/>
          <p:cNvGrpSpPr/>
          <p:nvPr/>
        </p:nvGrpSpPr>
        <p:grpSpPr>
          <a:xfrm>
            <a:off x="5940152" y="3723878"/>
            <a:ext cx="2138313" cy="499992"/>
            <a:chOff x="611188" y="1297672"/>
            <a:chExt cx="1510906" cy="499992"/>
          </a:xfrm>
        </p:grpSpPr>
        <p:sp>
          <p:nvSpPr>
            <p:cNvPr id="15" name="对角圆角矩形 14"/>
            <p:cNvSpPr/>
            <p:nvPr/>
          </p:nvSpPr>
          <p:spPr>
            <a:xfrm>
              <a:off x="611188" y="1419622"/>
              <a:ext cx="1510906" cy="378042"/>
            </a:xfrm>
            <a:prstGeom prst="round2DiagRect">
              <a:avLst>
                <a:gd name="adj1" fmla="val 45986"/>
                <a:gd name="adj2" fmla="val 0"/>
              </a:avLst>
            </a:prstGeom>
            <a:solidFill>
              <a:srgbClr val="F77A2D"/>
            </a:solidFill>
            <a:ln>
              <a:noFill/>
            </a:ln>
            <a:effectLst>
              <a:outerShdw blurRad="50800" dist="50800" dir="8100000" sx="103000" sy="103000" algn="tr" rotWithShape="0">
                <a:prstClr val="black">
                  <a:alpha val="2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77A2D"/>
                </a:solidFill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723030" y="1297672"/>
              <a:ext cx="1399064" cy="49962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重复子问题！！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22284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217441" y="48334"/>
            <a:ext cx="2159566" cy="3631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lnSpc>
                <a:spcPct val="80000"/>
              </a:lnSpc>
            </a:pPr>
            <a:r>
              <a:rPr lang="zh-CN" altLang="en-US" sz="2200" b="1" kern="12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最优子结构性质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293686" y="476176"/>
                <a:ext cx="8524492" cy="13747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 eaLnBrk="1" latinLnBrk="0" hangingPunct="1">
                  <a:lnSpc>
                    <a:spcPts val="2500"/>
                  </a:lnSpc>
                </a:pPr>
                <a:r>
                  <a:rPr lang="zh-CN" altLang="zh-CN" sz="140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给定多段图</a:t>
                </a:r>
                <a:r>
                  <a:rPr lang="en-US" altLang="zh-CN" sz="1400" i="1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G=</a:t>
                </a:r>
                <a:r>
                  <a:rPr lang="en-US" altLang="zh-CN" sz="140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（</a:t>
                </a:r>
                <a:r>
                  <a:rPr lang="en-US" altLang="zh-CN" sz="1400" i="1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V</a:t>
                </a:r>
                <a:r>
                  <a:rPr lang="en-US" altLang="zh-CN" sz="140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+mn-ea"/>
                  </a:rPr>
                  <a:t>, </a:t>
                </a:r>
                <a:r>
                  <a:rPr lang="en-US" altLang="zh-CN" sz="1400" i="1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E</a:t>
                </a:r>
                <a:r>
                  <a:rPr lang="en-US" altLang="zh-CN" sz="140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）</a:t>
                </a:r>
                <a:r>
                  <a:rPr lang="zh-CN" altLang="en-US" sz="140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，假设</a:t>
                </a:r>
                <a:r>
                  <a:rPr lang="en-US" altLang="zh-CN" sz="140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𝒔</m:t>
                    </m:r>
                    <m:r>
                      <a:rPr lang="en-US" altLang="zh-CN" sz="1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 → </m:t>
                    </m:r>
                    <m:r>
                      <a:rPr lang="en-US" altLang="zh-CN" sz="1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𝒗</m:t>
                    </m:r>
                    <m:r>
                      <a:rPr lang="en-US" altLang="zh-CN" sz="14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（</m:t>
                    </m:r>
                    <m:r>
                      <a:rPr lang="en-US" altLang="zh-CN" sz="14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𝟐</m:t>
                    </m:r>
                    <m:r>
                      <a:rPr lang="en-US" altLang="zh-CN" sz="14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  <a:sym typeface="+mn-ea"/>
                      </a:rPr>
                      <m:t>, </m:t>
                    </m:r>
                    <m:r>
                      <a:rPr lang="en-US" altLang="zh-CN" sz="1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𝒑</m:t>
                    </m:r>
                    <m:r>
                      <a:rPr lang="en-US" altLang="zh-CN" sz="1400" b="1" i="1" baseline="-2500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𝟐</m:t>
                    </m:r>
                    <m:r>
                      <a:rPr lang="en-US" altLang="zh-CN" sz="1400" b="1" i="1" baseline="-2500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zh-CN" sz="14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）</m:t>
                    </m:r>
                    <m:r>
                      <a:rPr lang="en-US" altLang="zh-CN" sz="1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  <a:sym typeface="+mn-ea"/>
                      </a:rPr>
                      <m:t>→  …  → </m:t>
                    </m:r>
                    <m:r>
                      <a:rPr lang="en-US" altLang="zh-CN" sz="1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  <a:sym typeface="+mn-ea"/>
                      </a:rPr>
                      <m:t>𝒗</m:t>
                    </m:r>
                    <m:r>
                      <a:rPr lang="en-US" altLang="zh-CN" sz="14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  <a:sym typeface="+mn-ea"/>
                      </a:rPr>
                      <m:t>（</m:t>
                    </m:r>
                    <m:r>
                      <a:rPr lang="en-US" altLang="zh-CN" sz="14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  <a:sym typeface="+mn-ea"/>
                      </a:rPr>
                      <m:t>𝒌</m:t>
                    </m:r>
                    <m:r>
                      <a:rPr lang="en-US" altLang="zh-CN" sz="14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  <a:sym typeface="+mn-ea"/>
                      </a:rPr>
                      <m:t>−</m:t>
                    </m:r>
                    <m:r>
                      <a:rPr lang="en-US" altLang="zh-CN" sz="14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  <a:sym typeface="+mn-ea"/>
                      </a:rPr>
                      <m:t>𝟏</m:t>
                    </m:r>
                    <m:r>
                      <a:rPr lang="en-US" altLang="zh-CN" sz="14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  <a:sym typeface="+mn-ea"/>
                      </a:rPr>
                      <m:t>, </m:t>
                    </m:r>
                    <m:sSub>
                      <m:sSubPr>
                        <m:ctrlPr>
                          <a:rPr lang="en-US" altLang="zh-CN" sz="14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sz="14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  <a:sym typeface="+mn-ea"/>
                          </a:rPr>
                          <m:t>𝒑</m:t>
                        </m:r>
                      </m:e>
                      <m:sub>
                        <m:r>
                          <a:rPr lang="en-US" altLang="zh-CN" sz="14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  <a:sym typeface="+mn-ea"/>
                          </a:rPr>
                          <m:t>𝒌</m:t>
                        </m:r>
                        <m:r>
                          <a:rPr lang="en-US" altLang="zh-CN" sz="14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  <a:sym typeface="+mn-ea"/>
                          </a:rPr>
                          <m:t>−</m:t>
                        </m:r>
                        <m:r>
                          <a:rPr lang="en-US" altLang="zh-CN" sz="14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  <a:sym typeface="+mn-ea"/>
                          </a:rPr>
                          <m:t>𝟏</m:t>
                        </m:r>
                      </m:sub>
                    </m:sSub>
                    <m:r>
                      <a:rPr lang="en-US" altLang="zh-CN" sz="1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  <a:sym typeface="+mn-ea"/>
                      </a:rPr>
                      <m:t>）</m:t>
                    </m:r>
                    <m:r>
                      <a:rPr lang="en-US" altLang="zh-CN" sz="1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  <a:sym typeface="+mn-ea"/>
                      </a:rPr>
                      <m:t>→ </m:t>
                    </m:r>
                    <m:r>
                      <a:rPr lang="en-US" altLang="zh-CN" sz="1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  <a:sym typeface="+mn-ea"/>
                      </a:rPr>
                      <m:t>𝒕</m:t>
                    </m:r>
                    <m:r>
                      <a:rPr lang="en-US" altLang="zh-CN" sz="140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  <a:sym typeface="+mn-ea"/>
                      </a:rPr>
                      <m:t>  </m:t>
                    </m:r>
                  </m:oMath>
                </a14:m>
                <a:r>
                  <a:rPr lang="en-US" altLang="zh-CN" sz="1400" dirty="0" err="1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+mn-ea"/>
                  </a:rPr>
                  <a:t>是</a:t>
                </a:r>
                <a:r>
                  <a:rPr lang="zh-CN" altLang="zh-CN" sz="140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+mn-ea"/>
                  </a:rPr>
                  <a:t>一条由</a:t>
                </a:r>
                <a:r>
                  <a:rPr lang="en-US" altLang="zh-CN" sz="140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+mn-ea"/>
                  </a:rPr>
                  <a:t> </a:t>
                </a:r>
                <a:r>
                  <a:rPr lang="en-US" altLang="zh-CN" sz="1400" i="1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+mn-ea"/>
                  </a:rPr>
                  <a:t>s </a:t>
                </a:r>
                <a:r>
                  <a:rPr lang="zh-CN" altLang="zh-CN" sz="140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+mn-ea"/>
                  </a:rPr>
                  <a:t>到</a:t>
                </a:r>
                <a:r>
                  <a:rPr lang="en-US" altLang="zh-CN" sz="140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+mn-ea"/>
                  </a:rPr>
                  <a:t> </a:t>
                </a:r>
                <a:r>
                  <a:rPr lang="en-US" altLang="zh-CN" sz="1400" i="1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+mn-ea"/>
                  </a:rPr>
                  <a:t>t </a:t>
                </a:r>
                <a:r>
                  <a:rPr lang="zh-CN" altLang="zh-CN" sz="140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+mn-ea"/>
                  </a:rPr>
                  <a:t>的最短路径，其中</a:t>
                </a:r>
                <a14:m>
                  <m:oMath xmlns:m="http://schemas.openxmlformats.org/officeDocument/2006/math">
                    <m:r>
                      <a:rPr lang="en-US" altLang="zh-CN" sz="140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  <a:sym typeface="+mn-ea"/>
                      </a:rPr>
                      <m:t>𝑣</m:t>
                    </m:r>
                    <m:r>
                      <a:rPr lang="en-US" altLang="zh-CN" sz="140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  <a:sym typeface="+mn-ea"/>
                      </a:rPr>
                      <m:t>（</m:t>
                    </m:r>
                    <m:r>
                      <a:rPr lang="en-US" altLang="zh-CN" sz="140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  <a:sym typeface="+mn-ea"/>
                      </a:rPr>
                      <m:t>𝑘</m:t>
                    </m:r>
                    <m:r>
                      <a:rPr lang="en-US" altLang="zh-CN" sz="140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  <a:sym typeface="+mn-ea"/>
                      </a:rPr>
                      <m:t>−1, </m:t>
                    </m:r>
                    <m:sSub>
                      <m:sSubPr>
                        <m:ctrlPr>
                          <a:rPr lang="en-US" altLang="zh-CN" sz="14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sz="1400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  <a:sym typeface="+mn-ea"/>
                          </a:rPr>
                          <m:t>𝑝</m:t>
                        </m:r>
                      </m:e>
                      <m:sub>
                        <m:r>
                          <a:rPr lang="en-US" altLang="zh-CN" sz="1400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  <a:sym typeface="+mn-ea"/>
                          </a:rPr>
                          <m:t>𝑘</m:t>
                        </m:r>
                        <m:r>
                          <a:rPr lang="en-US" altLang="zh-CN" sz="1400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  <a:sym typeface="+mn-ea"/>
                          </a:rPr>
                          <m:t>−1</m:t>
                        </m:r>
                      </m:sub>
                    </m:sSub>
                    <m:r>
                      <a:rPr lang="en-US" altLang="zh-CN" sz="1400" i="1" dirty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  <a:sym typeface="+mn-ea"/>
                      </a:rPr>
                      <m:t>）</m:t>
                    </m:r>
                  </m:oMath>
                </a14:m>
                <a:r>
                  <a:rPr lang="zh-CN" altLang="zh-CN" sz="140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+mn-ea"/>
                  </a:rPr>
                  <a:t>表示第</a:t>
                </a:r>
                <a:r>
                  <a:rPr lang="en-US" altLang="zh-CN" sz="140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+mn-ea"/>
                  </a:rPr>
                  <a:t> </a:t>
                </a:r>
                <a:r>
                  <a:rPr lang="en-US" altLang="zh-CN" sz="1400" i="1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+mn-ea"/>
                  </a:rPr>
                  <a:t>k</a:t>
                </a:r>
                <a:r>
                  <a:rPr lang="en-US" altLang="zh-CN" sz="140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+mn-ea"/>
                  </a:rPr>
                  <a:t>-1 </a:t>
                </a:r>
                <a:r>
                  <a:rPr lang="zh-CN" altLang="zh-CN" sz="140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+mn-ea"/>
                  </a:rPr>
                  <a:t>段顶点集中的顶点 </a:t>
                </a:r>
                <a:r>
                  <a:rPr lang="en-US" altLang="zh-CN" sz="1400" i="1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+mn-ea"/>
                  </a:rPr>
                  <a:t>p  </a:t>
                </a:r>
                <a:r>
                  <a:rPr lang="zh-CN" altLang="zh-CN" sz="140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+mn-ea"/>
                  </a:rPr>
                  <a:t>，则</a:t>
                </a:r>
                <a:r>
                  <a:rPr lang="en-US" altLang="zh-CN" sz="140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4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  <a:sym typeface="+mn-ea"/>
                      </a:rPr>
                      <m:t>𝒔</m:t>
                    </m:r>
                    <m:r>
                      <a:rPr lang="en-US" altLang="zh-CN" sz="14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  <a:sym typeface="+mn-ea"/>
                      </a:rPr>
                      <m:t> → </m:t>
                    </m:r>
                    <m:r>
                      <a:rPr lang="en-US" altLang="zh-CN" sz="14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  <a:sym typeface="+mn-ea"/>
                      </a:rPr>
                      <m:t>𝒗</m:t>
                    </m:r>
                    <m:r>
                      <a:rPr lang="en-US" altLang="zh-CN" sz="1400" b="1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  <a:sym typeface="+mn-ea"/>
                      </a:rPr>
                      <m:t>（</m:t>
                    </m:r>
                    <m:r>
                      <a:rPr lang="en-US" altLang="zh-CN" sz="1400" b="1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  <a:sym typeface="+mn-ea"/>
                      </a:rPr>
                      <m:t>𝟐</m:t>
                    </m:r>
                    <m:r>
                      <a:rPr lang="en-US" altLang="zh-CN" sz="1400" b="1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  <a:sym typeface="+mn-ea"/>
                      </a:rPr>
                      <m:t>, </m:t>
                    </m:r>
                    <m:r>
                      <a:rPr lang="en-US" altLang="zh-CN" sz="14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  <a:sym typeface="+mn-ea"/>
                      </a:rPr>
                      <m:t>𝒑</m:t>
                    </m:r>
                    <m:r>
                      <a:rPr lang="en-US" altLang="zh-CN" sz="1400" b="1" i="1" baseline="-2500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  <a:sym typeface="+mn-ea"/>
                      </a:rPr>
                      <m:t>𝟐</m:t>
                    </m:r>
                    <m:r>
                      <a:rPr lang="en-US" altLang="zh-CN" sz="14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  <a:sym typeface="+mn-ea"/>
                      </a:rPr>
                      <m:t> </m:t>
                    </m:r>
                    <m:r>
                      <a:rPr lang="en-US" altLang="zh-CN" sz="1400" b="1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  <a:sym typeface="+mn-ea"/>
                      </a:rPr>
                      <m:t>）</m:t>
                    </m:r>
                    <m:r>
                      <a:rPr lang="en-US" altLang="zh-CN" sz="14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  <a:sym typeface="+mn-ea"/>
                      </a:rPr>
                      <m:t>→  …  →</m:t>
                    </m:r>
                    <m:r>
                      <a:rPr lang="en-US" altLang="zh-CN" sz="1400" b="1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  <a:sym typeface="+mn-ea"/>
                      </a:rPr>
                      <m:t>𝒗</m:t>
                    </m:r>
                    <m:r>
                      <a:rPr lang="en-US" altLang="zh-CN" sz="1400" b="1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  <a:sym typeface="+mn-ea"/>
                      </a:rPr>
                      <m:t>（</m:t>
                    </m:r>
                    <m:r>
                      <a:rPr lang="en-US" altLang="zh-CN" sz="1400" b="1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  <a:sym typeface="+mn-ea"/>
                      </a:rPr>
                      <m:t>𝒌</m:t>
                    </m:r>
                    <m:r>
                      <a:rPr lang="en-US" altLang="zh-CN" sz="1400" b="1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  <a:sym typeface="+mn-ea"/>
                      </a:rPr>
                      <m:t>−</m:t>
                    </m:r>
                    <m:r>
                      <a:rPr lang="en-US" altLang="zh-CN" sz="1400" b="1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  <a:sym typeface="+mn-ea"/>
                      </a:rPr>
                      <m:t>𝟏</m:t>
                    </m:r>
                    <m:r>
                      <a:rPr lang="en-US" altLang="zh-CN" sz="1400" b="1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  <a:sym typeface="+mn-ea"/>
                      </a:rPr>
                      <m:t>, </m:t>
                    </m:r>
                    <m:sSub>
                      <m:sSubPr>
                        <m:ctrlPr>
                          <a:rPr lang="en-US" altLang="zh-CN" sz="1400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sz="1400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  <a:sym typeface="+mn-ea"/>
                          </a:rPr>
                          <m:t>𝒑</m:t>
                        </m:r>
                      </m:e>
                      <m:sub>
                        <m:r>
                          <a:rPr lang="en-US" altLang="zh-CN" sz="1400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  <a:sym typeface="+mn-ea"/>
                          </a:rPr>
                          <m:t>𝒌</m:t>
                        </m:r>
                        <m:r>
                          <a:rPr lang="en-US" altLang="zh-CN" sz="1400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  <a:sym typeface="+mn-ea"/>
                          </a:rPr>
                          <m:t>−</m:t>
                        </m:r>
                        <m:r>
                          <a:rPr lang="en-US" altLang="zh-CN" sz="1400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  <a:sym typeface="+mn-ea"/>
                          </a:rPr>
                          <m:t>𝟏</m:t>
                        </m:r>
                      </m:sub>
                    </m:sSub>
                    <m:r>
                      <a:rPr lang="en-US" altLang="zh-CN" sz="14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  <a:sym typeface="+mn-ea"/>
                      </a:rPr>
                      <m:t>）</m:t>
                    </m:r>
                  </m:oMath>
                </a14:m>
                <a:r>
                  <a:rPr lang="zh-CN" altLang="zh-CN" sz="140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+mn-ea"/>
                  </a:rPr>
                  <a:t>是子图</a:t>
                </a:r>
                <a:r>
                  <a:rPr lang="en-US" altLang="zh-CN" sz="140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+mn-ea"/>
                  </a:rPr>
                  <a:t> </a:t>
                </a:r>
                <a:r>
                  <a:rPr lang="en-US" altLang="zh-CN" sz="1400" b="1" i="1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+mn-ea"/>
                  </a:rPr>
                  <a:t>G’ </a:t>
                </a:r>
                <a:r>
                  <a:rPr lang="en-US" altLang="zh-CN" sz="1400" b="1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+mn-ea"/>
                  </a:rPr>
                  <a:t>=（</a:t>
                </a:r>
                <a:r>
                  <a:rPr lang="en-US" altLang="zh-CN" sz="1400" b="1" i="1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+mn-ea"/>
                  </a:rPr>
                  <a:t>V'</a:t>
                </a:r>
                <a:r>
                  <a:rPr lang="en-US" altLang="zh-CN" sz="1400" b="1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+mn-ea"/>
                  </a:rPr>
                  <a:t>, </a:t>
                </a:r>
                <a:r>
                  <a:rPr lang="en-US" altLang="zh-CN" sz="1400" b="1" i="1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+mn-ea"/>
                  </a:rPr>
                  <a:t>E'</a:t>
                </a:r>
                <a:r>
                  <a:rPr lang="en-US" altLang="zh-CN" sz="1400" b="1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+mn-ea"/>
                  </a:rPr>
                  <a:t>）</a:t>
                </a:r>
                <a:r>
                  <a:rPr lang="zh-CN" altLang="en-US" sz="140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+mn-ea"/>
                  </a:rPr>
                  <a:t>的最短路径，其中</a:t>
                </a:r>
                <a:r>
                  <a:rPr lang="en-US" altLang="zh-CN" sz="1400" i="1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+mn-ea"/>
                  </a:rPr>
                  <a:t>V’</a:t>
                </a:r>
                <a:r>
                  <a:rPr lang="en-US" altLang="zh-CN" sz="140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+mn-ea"/>
                  </a:rPr>
                  <a:t>=（</a:t>
                </a:r>
                <a:r>
                  <a:rPr lang="en-US" altLang="zh-CN" sz="1400" i="1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+mn-ea"/>
                  </a:rPr>
                  <a:t>V </a:t>
                </a:r>
                <a:r>
                  <a:rPr lang="en-US" altLang="zh-CN" sz="140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+mn-ea"/>
                  </a:rPr>
                  <a:t>- </a:t>
                </a:r>
                <a:r>
                  <a:rPr lang="en-US" altLang="zh-CN" sz="1400" i="1" dirty="0" err="1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+mn-ea"/>
                  </a:rPr>
                  <a:t>V</a:t>
                </a:r>
                <a:r>
                  <a:rPr lang="en-US" altLang="zh-CN" sz="1400" i="1" baseline="-25000" dirty="0" err="1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+mn-ea"/>
                  </a:rPr>
                  <a:t>k</a:t>
                </a:r>
                <a:r>
                  <a:rPr lang="en-US" altLang="zh-CN" sz="1400" i="1" baseline="-2500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+mn-ea"/>
                  </a:rPr>
                  <a:t>  </a:t>
                </a:r>
                <a:r>
                  <a:rPr lang="en-US" altLang="zh-CN" sz="140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+mn-ea"/>
                  </a:rPr>
                  <a:t>- </a:t>
                </a:r>
                <a:r>
                  <a:rPr lang="en-US" altLang="zh-CN" sz="1400" i="1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+mn-ea"/>
                  </a:rPr>
                  <a:t>V</a:t>
                </a:r>
                <a:r>
                  <a:rPr lang="en-US" altLang="zh-CN" sz="1400" i="1" baseline="-2500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+mn-ea"/>
                  </a:rPr>
                  <a:t>k</a:t>
                </a:r>
                <a:r>
                  <a:rPr lang="en-US" altLang="zh-CN" sz="1400" baseline="-2500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+mn-ea"/>
                  </a:rPr>
                  <a:t>-1</a:t>
                </a:r>
                <a:r>
                  <a:rPr lang="en-US" altLang="zh-CN" sz="140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+mn-ea"/>
                  </a:rPr>
                  <a:t>）∪｛</a:t>
                </a:r>
                <a:r>
                  <a:rPr lang="en-US" altLang="zh-CN" sz="1400" i="1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+mn-ea"/>
                  </a:rPr>
                  <a:t>v</a:t>
                </a:r>
                <a:r>
                  <a:rPr lang="en-US" altLang="zh-CN" sz="140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+mn-ea"/>
                  </a:rPr>
                  <a:t>（</a:t>
                </a:r>
                <a:r>
                  <a:rPr lang="en-US" altLang="zh-CN" sz="1400" i="1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+mn-ea"/>
                  </a:rPr>
                  <a:t>k</a:t>
                </a:r>
                <a:r>
                  <a:rPr lang="en-US" altLang="zh-CN" sz="140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+mn-ea"/>
                  </a:rPr>
                  <a:t>-1, </a:t>
                </a:r>
                <a:r>
                  <a:rPr lang="en-US" altLang="zh-CN" sz="1400" i="1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+mn-ea"/>
                  </a:rPr>
                  <a:t>p</a:t>
                </a:r>
                <a:r>
                  <a:rPr lang="en-US" altLang="zh-CN" sz="1400" i="1" baseline="-2500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+mn-ea"/>
                  </a:rPr>
                  <a:t>k-1</a:t>
                </a:r>
                <a:r>
                  <a:rPr lang="en-US" altLang="zh-CN" sz="1400" i="1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+mn-ea"/>
                  </a:rPr>
                  <a:t> </a:t>
                </a:r>
                <a:r>
                  <a:rPr lang="en-US" altLang="zh-CN" sz="140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+mn-ea"/>
                  </a:rPr>
                  <a:t>）｝</a:t>
                </a:r>
                <a:r>
                  <a:rPr lang="zh-CN" altLang="en-US" sz="140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+mn-ea"/>
                  </a:rPr>
                  <a:t>，</a:t>
                </a:r>
                <a:r>
                  <a:rPr lang="en-US" altLang="zh-CN" sz="1400" i="1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+mn-ea"/>
                  </a:rPr>
                  <a:t>E'  </a:t>
                </a:r>
                <a:r>
                  <a:rPr lang="zh-CN" altLang="zh-CN" sz="140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+mn-ea"/>
                  </a:rPr>
                  <a:t>为</a:t>
                </a:r>
                <a:r>
                  <a:rPr lang="en-US" altLang="zh-CN" sz="1400" i="1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+mn-ea"/>
                  </a:rPr>
                  <a:t>E </a:t>
                </a:r>
                <a:r>
                  <a:rPr lang="zh-CN" altLang="en-US" sz="140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+mn-ea"/>
                  </a:rPr>
                  <a:t>只包含</a:t>
                </a:r>
                <a:r>
                  <a:rPr lang="en-US" altLang="zh-CN" sz="1400" i="1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+mn-ea"/>
                  </a:rPr>
                  <a:t>V' </a:t>
                </a:r>
                <a:r>
                  <a:rPr lang="zh-CN" altLang="zh-CN" sz="140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+mn-ea"/>
                  </a:rPr>
                  <a:t>中顶点的边集，</a:t>
                </a:r>
                <a:r>
                  <a:rPr lang="en-US" altLang="zh-CN" sz="1400" i="1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+mn-ea"/>
                  </a:rPr>
                  <a:t>G' </a:t>
                </a:r>
                <a:r>
                  <a:rPr lang="zh-CN" altLang="zh-CN" sz="140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+mn-ea"/>
                  </a:rPr>
                  <a:t>的汇点为顶点</a:t>
                </a:r>
                <a:r>
                  <a:rPr lang="en-US" altLang="zh-CN" sz="140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+mn-ea"/>
                  </a:rPr>
                  <a:t> </a:t>
                </a:r>
                <a:r>
                  <a:rPr lang="en-US" altLang="zh-CN" sz="1400" i="1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+mn-ea"/>
                  </a:rPr>
                  <a:t>v</a:t>
                </a:r>
                <a:r>
                  <a:rPr lang="en-US" altLang="zh-CN" sz="140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+mn-ea"/>
                  </a:rPr>
                  <a:t>（</a:t>
                </a:r>
                <a:r>
                  <a:rPr lang="en-US" altLang="zh-CN" sz="1400" i="1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+mn-ea"/>
                  </a:rPr>
                  <a:t>k</a:t>
                </a:r>
                <a:r>
                  <a:rPr lang="en-US" altLang="zh-CN" sz="140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+mn-ea"/>
                  </a:rPr>
                  <a:t>-1, </a:t>
                </a:r>
                <a:r>
                  <a:rPr lang="en-US" altLang="zh-CN" sz="1400" i="1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+mn-ea"/>
                  </a:rPr>
                  <a:t>p</a:t>
                </a:r>
                <a:r>
                  <a:rPr lang="en-US" altLang="zh-CN" sz="1400" i="1" baseline="-2500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+mn-ea"/>
                  </a:rPr>
                  <a:t>k-1 </a:t>
                </a:r>
                <a:r>
                  <a:rPr lang="en-US" altLang="zh-CN" sz="1400" i="1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+mn-ea"/>
                  </a:rPr>
                  <a:t> </a:t>
                </a:r>
                <a:r>
                  <a:rPr lang="en-US" altLang="zh-CN" sz="140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+mn-ea"/>
                  </a:rPr>
                  <a:t>）</a:t>
                </a:r>
                <a:r>
                  <a:rPr lang="zh-CN" altLang="zh-CN" sz="140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+mn-ea"/>
                  </a:rPr>
                  <a:t>。</a:t>
                </a:r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686" y="476176"/>
                <a:ext cx="8524492" cy="1374735"/>
              </a:xfrm>
              <a:prstGeom prst="rect">
                <a:avLst/>
              </a:prstGeom>
              <a:blipFill>
                <a:blip r:embed="rId2"/>
                <a:stretch>
                  <a:fillRect l="-149" r="-22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3" name="椭圆 102">
            <a:extLst>
              <a:ext uri="{FF2B5EF4-FFF2-40B4-BE49-F238E27FC236}">
                <a16:creationId xmlns:a16="http://schemas.microsoft.com/office/drawing/2014/main" id="{1E737CB9-B691-5C41-974F-012583866043}"/>
              </a:ext>
            </a:extLst>
          </p:cNvPr>
          <p:cNvSpPr/>
          <p:nvPr/>
        </p:nvSpPr>
        <p:spPr>
          <a:xfrm>
            <a:off x="2499917" y="2992769"/>
            <a:ext cx="216024" cy="21602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</a:t>
            </a:r>
            <a:endParaRPr lang="zh-CN" altLang="en-US" sz="10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4" name="椭圆 103">
            <a:extLst>
              <a:ext uri="{FF2B5EF4-FFF2-40B4-BE49-F238E27FC236}">
                <a16:creationId xmlns:a16="http://schemas.microsoft.com/office/drawing/2014/main" id="{B28E1C53-65AE-8D45-A78A-78A478BAFA11}"/>
              </a:ext>
            </a:extLst>
          </p:cNvPr>
          <p:cNvSpPr/>
          <p:nvPr/>
        </p:nvSpPr>
        <p:spPr>
          <a:xfrm>
            <a:off x="3388710" y="2392911"/>
            <a:ext cx="216024" cy="21602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endParaRPr lang="zh-CN" altLang="en-US" sz="10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5" name="椭圆 104">
            <a:extLst>
              <a:ext uri="{FF2B5EF4-FFF2-40B4-BE49-F238E27FC236}">
                <a16:creationId xmlns:a16="http://schemas.microsoft.com/office/drawing/2014/main" id="{BFD7E240-0F60-E444-B462-7A66FC3FD538}"/>
              </a:ext>
            </a:extLst>
          </p:cNvPr>
          <p:cNvSpPr/>
          <p:nvPr/>
        </p:nvSpPr>
        <p:spPr>
          <a:xfrm>
            <a:off x="3388710" y="2826890"/>
            <a:ext cx="216024" cy="21602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endParaRPr lang="zh-CN" altLang="en-US" sz="10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6" name="椭圆 105">
            <a:extLst>
              <a:ext uri="{FF2B5EF4-FFF2-40B4-BE49-F238E27FC236}">
                <a16:creationId xmlns:a16="http://schemas.microsoft.com/office/drawing/2014/main" id="{58AC1032-1692-4540-B5F1-334177C36633}"/>
              </a:ext>
            </a:extLst>
          </p:cNvPr>
          <p:cNvSpPr/>
          <p:nvPr/>
        </p:nvSpPr>
        <p:spPr>
          <a:xfrm>
            <a:off x="3388710" y="3260868"/>
            <a:ext cx="216024" cy="21602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  <a:endParaRPr lang="zh-CN" altLang="en-US" sz="10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7" name="椭圆 106">
            <a:extLst>
              <a:ext uri="{FF2B5EF4-FFF2-40B4-BE49-F238E27FC236}">
                <a16:creationId xmlns:a16="http://schemas.microsoft.com/office/drawing/2014/main" id="{1FA3DED0-FC5C-EA45-8D3F-42A5CB131ED7}"/>
              </a:ext>
            </a:extLst>
          </p:cNvPr>
          <p:cNvSpPr/>
          <p:nvPr/>
        </p:nvSpPr>
        <p:spPr>
          <a:xfrm>
            <a:off x="3388710" y="3694847"/>
            <a:ext cx="216024" cy="21602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  <a:endParaRPr lang="zh-CN" altLang="en-US" sz="10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8" name="椭圆 107">
            <a:extLst>
              <a:ext uri="{FF2B5EF4-FFF2-40B4-BE49-F238E27FC236}">
                <a16:creationId xmlns:a16="http://schemas.microsoft.com/office/drawing/2014/main" id="{631C2B0C-E8B5-844F-9FAE-1D3E57927BDB}"/>
              </a:ext>
            </a:extLst>
          </p:cNvPr>
          <p:cNvSpPr/>
          <p:nvPr/>
        </p:nvSpPr>
        <p:spPr>
          <a:xfrm>
            <a:off x="4355439" y="2531597"/>
            <a:ext cx="216024" cy="21602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6</a:t>
            </a:r>
            <a:endParaRPr lang="zh-CN" altLang="en-US" sz="10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9" name="椭圆 108">
            <a:extLst>
              <a:ext uri="{FF2B5EF4-FFF2-40B4-BE49-F238E27FC236}">
                <a16:creationId xmlns:a16="http://schemas.microsoft.com/office/drawing/2014/main" id="{720B782F-F61B-524B-BC29-09355C3428B8}"/>
              </a:ext>
            </a:extLst>
          </p:cNvPr>
          <p:cNvSpPr/>
          <p:nvPr/>
        </p:nvSpPr>
        <p:spPr>
          <a:xfrm>
            <a:off x="4355439" y="2958210"/>
            <a:ext cx="216024" cy="21602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7</a:t>
            </a:r>
            <a:endParaRPr lang="zh-CN" altLang="en-US" sz="10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0" name="椭圆 109">
            <a:extLst>
              <a:ext uri="{FF2B5EF4-FFF2-40B4-BE49-F238E27FC236}">
                <a16:creationId xmlns:a16="http://schemas.microsoft.com/office/drawing/2014/main" id="{4D809123-F7DD-E64D-88C2-A3947E8E8879}"/>
              </a:ext>
            </a:extLst>
          </p:cNvPr>
          <p:cNvSpPr/>
          <p:nvPr/>
        </p:nvSpPr>
        <p:spPr>
          <a:xfrm>
            <a:off x="4355439" y="3384823"/>
            <a:ext cx="216024" cy="21602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8</a:t>
            </a:r>
            <a:endParaRPr lang="zh-CN" altLang="en-US" sz="10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pSp>
        <p:nvGrpSpPr>
          <p:cNvPr id="111" name="组合 110">
            <a:extLst>
              <a:ext uri="{FF2B5EF4-FFF2-40B4-BE49-F238E27FC236}">
                <a16:creationId xmlns:a16="http://schemas.microsoft.com/office/drawing/2014/main" id="{EC0DB504-A960-364A-9F8A-43BF6249526C}"/>
              </a:ext>
            </a:extLst>
          </p:cNvPr>
          <p:cNvGrpSpPr/>
          <p:nvPr/>
        </p:nvGrpSpPr>
        <p:grpSpPr>
          <a:xfrm>
            <a:off x="5264228" y="2927726"/>
            <a:ext cx="325730" cy="251947"/>
            <a:chOff x="4362648" y="4965279"/>
            <a:chExt cx="434307" cy="335929"/>
          </a:xfrm>
        </p:grpSpPr>
        <p:sp>
          <p:nvSpPr>
            <p:cNvPr id="112" name="椭圆 111">
              <a:extLst>
                <a:ext uri="{FF2B5EF4-FFF2-40B4-BE49-F238E27FC236}">
                  <a16:creationId xmlns:a16="http://schemas.microsoft.com/office/drawing/2014/main" id="{9BE7CF1C-7639-854B-A0C7-EB7DEF59021E}"/>
                </a:ext>
              </a:extLst>
            </p:cNvPr>
            <p:cNvSpPr/>
            <p:nvPr/>
          </p:nvSpPr>
          <p:spPr>
            <a:xfrm>
              <a:off x="4427984" y="5013176"/>
              <a:ext cx="288032" cy="288032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13" name="文本框 112">
              <a:extLst>
                <a:ext uri="{FF2B5EF4-FFF2-40B4-BE49-F238E27FC236}">
                  <a16:creationId xmlns:a16="http://schemas.microsoft.com/office/drawing/2014/main" id="{A6689FF1-A48C-B94E-A3A9-92897C3D896C}"/>
                </a:ext>
              </a:extLst>
            </p:cNvPr>
            <p:cNvSpPr txBox="1"/>
            <p:nvPr/>
          </p:nvSpPr>
          <p:spPr>
            <a:xfrm>
              <a:off x="4362648" y="4965279"/>
              <a:ext cx="434307" cy="3282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00" b="1" dirty="0"/>
                <a:t>10</a:t>
              </a:r>
              <a:endParaRPr lang="zh-CN" altLang="en-US" sz="1000" b="1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9" name="文本框 178">
                <a:extLst>
                  <a:ext uri="{FF2B5EF4-FFF2-40B4-BE49-F238E27FC236}">
                    <a16:creationId xmlns:a16="http://schemas.microsoft.com/office/drawing/2014/main" id="{99A3D5D4-E36E-6F44-B068-6284598E3ED2}"/>
                  </a:ext>
                </a:extLst>
              </p:cNvPr>
              <p:cNvSpPr txBox="1"/>
              <p:nvPr/>
            </p:nvSpPr>
            <p:spPr>
              <a:xfrm>
                <a:off x="2377007" y="1977684"/>
                <a:ext cx="46442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79" name="文本框 178">
                <a:extLst>
                  <a:ext uri="{FF2B5EF4-FFF2-40B4-BE49-F238E27FC236}">
                    <a16:creationId xmlns:a16="http://schemas.microsoft.com/office/drawing/2014/main" id="{99A3D5D4-E36E-6F44-B068-6284598E3E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7007" y="1977684"/>
                <a:ext cx="464423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0" name="文本框 179">
                <a:extLst>
                  <a:ext uri="{FF2B5EF4-FFF2-40B4-BE49-F238E27FC236}">
                    <a16:creationId xmlns:a16="http://schemas.microsoft.com/office/drawing/2014/main" id="{415CE1B9-A919-0B4F-AA59-F9638F5E2010}"/>
                  </a:ext>
                </a:extLst>
              </p:cNvPr>
              <p:cNvSpPr txBox="1"/>
              <p:nvPr/>
            </p:nvSpPr>
            <p:spPr>
              <a:xfrm>
                <a:off x="3325837" y="1977684"/>
                <a:ext cx="4697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80" name="文本框 179">
                <a:extLst>
                  <a:ext uri="{FF2B5EF4-FFF2-40B4-BE49-F238E27FC236}">
                    <a16:creationId xmlns:a16="http://schemas.microsoft.com/office/drawing/2014/main" id="{415CE1B9-A919-0B4F-AA59-F9638F5E20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5837" y="1977684"/>
                <a:ext cx="469744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1" name="文本框 180">
                <a:extLst>
                  <a:ext uri="{FF2B5EF4-FFF2-40B4-BE49-F238E27FC236}">
                    <a16:creationId xmlns:a16="http://schemas.microsoft.com/office/drawing/2014/main" id="{13A73E89-B189-3F4A-A79B-17DE3AC22AAB}"/>
                  </a:ext>
                </a:extLst>
              </p:cNvPr>
              <p:cNvSpPr txBox="1"/>
              <p:nvPr/>
            </p:nvSpPr>
            <p:spPr>
              <a:xfrm>
                <a:off x="4274666" y="1977684"/>
                <a:ext cx="4697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CN" b="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81" name="文本框 180">
                <a:extLst>
                  <a:ext uri="{FF2B5EF4-FFF2-40B4-BE49-F238E27FC236}">
                    <a16:creationId xmlns:a16="http://schemas.microsoft.com/office/drawing/2014/main" id="{13A73E89-B189-3F4A-A79B-17DE3AC22A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4666" y="1977684"/>
                <a:ext cx="469744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2" name="文本框 181">
                <a:extLst>
                  <a:ext uri="{FF2B5EF4-FFF2-40B4-BE49-F238E27FC236}">
                    <a16:creationId xmlns:a16="http://schemas.microsoft.com/office/drawing/2014/main" id="{05DEDDBF-6370-CD48-80B0-4DE1AE27B776}"/>
                  </a:ext>
                </a:extLst>
              </p:cNvPr>
              <p:cNvSpPr txBox="1"/>
              <p:nvPr/>
            </p:nvSpPr>
            <p:spPr>
              <a:xfrm>
                <a:off x="5223495" y="1977684"/>
                <a:ext cx="4598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82" name="文本框 181">
                <a:extLst>
                  <a:ext uri="{FF2B5EF4-FFF2-40B4-BE49-F238E27FC236}">
                    <a16:creationId xmlns:a16="http://schemas.microsoft.com/office/drawing/2014/main" id="{05DEDDBF-6370-CD48-80B0-4DE1AE27B7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3495" y="1977684"/>
                <a:ext cx="459869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3" name="组合 182">
            <a:extLst>
              <a:ext uri="{FF2B5EF4-FFF2-40B4-BE49-F238E27FC236}">
                <a16:creationId xmlns:a16="http://schemas.microsoft.com/office/drawing/2014/main" id="{E3FDD074-8B6A-4740-B3D8-C03F8D219E1F}"/>
              </a:ext>
            </a:extLst>
          </p:cNvPr>
          <p:cNvGrpSpPr/>
          <p:nvPr/>
        </p:nvGrpSpPr>
        <p:grpSpPr>
          <a:xfrm>
            <a:off x="6172327" y="1977683"/>
            <a:ext cx="469744" cy="1206056"/>
            <a:chOff x="6705766" y="2636912"/>
            <a:chExt cx="626324" cy="1608075"/>
          </a:xfrm>
        </p:grpSpPr>
        <p:grpSp>
          <p:nvGrpSpPr>
            <p:cNvPr id="184" name="组合 183">
              <a:extLst>
                <a:ext uri="{FF2B5EF4-FFF2-40B4-BE49-F238E27FC236}">
                  <a16:creationId xmlns:a16="http://schemas.microsoft.com/office/drawing/2014/main" id="{34231979-301F-2F44-9D78-773D98187933}"/>
                </a:ext>
              </a:extLst>
            </p:cNvPr>
            <p:cNvGrpSpPr/>
            <p:nvPr/>
          </p:nvGrpSpPr>
          <p:grpSpPr>
            <a:xfrm>
              <a:off x="6764343" y="3909058"/>
              <a:ext cx="308135" cy="335929"/>
              <a:chOff x="4407881" y="4965279"/>
              <a:chExt cx="308135" cy="335929"/>
            </a:xfrm>
          </p:grpSpPr>
          <p:sp>
            <p:nvSpPr>
              <p:cNvPr id="186" name="椭圆 185">
                <a:extLst>
                  <a:ext uri="{FF2B5EF4-FFF2-40B4-BE49-F238E27FC236}">
                    <a16:creationId xmlns:a16="http://schemas.microsoft.com/office/drawing/2014/main" id="{616E54E1-A3CD-634B-8CA4-4A5B23D229E8}"/>
                  </a:ext>
                </a:extLst>
              </p:cNvPr>
              <p:cNvSpPr/>
              <p:nvPr/>
            </p:nvSpPr>
            <p:spPr>
              <a:xfrm>
                <a:off x="4427984" y="5013176"/>
                <a:ext cx="288032" cy="288032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187" name="文本框 186">
                <a:extLst>
                  <a:ext uri="{FF2B5EF4-FFF2-40B4-BE49-F238E27FC236}">
                    <a16:creationId xmlns:a16="http://schemas.microsoft.com/office/drawing/2014/main" id="{8BA59690-C452-3B48-A1FE-DEE3B995ACC0}"/>
                  </a:ext>
                </a:extLst>
              </p:cNvPr>
              <p:cNvSpPr txBox="1"/>
              <p:nvPr/>
            </p:nvSpPr>
            <p:spPr>
              <a:xfrm>
                <a:off x="4407881" y="4965279"/>
                <a:ext cx="303930" cy="3282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1000" b="1" dirty="0"/>
                  <a:t>t</a:t>
                </a:r>
                <a:endParaRPr lang="zh-CN" altLang="en-US" sz="1000" b="1" dirty="0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5" name="文本框 184">
                  <a:extLst>
                    <a:ext uri="{FF2B5EF4-FFF2-40B4-BE49-F238E27FC236}">
                      <a16:creationId xmlns:a16="http://schemas.microsoft.com/office/drawing/2014/main" id="{67AC07F4-A5AF-4045-BD4C-B5637FAA30ED}"/>
                    </a:ext>
                  </a:extLst>
                </p:cNvPr>
                <p:cNvSpPr txBox="1"/>
                <p:nvPr/>
              </p:nvSpPr>
              <p:spPr>
                <a:xfrm>
                  <a:off x="6705766" y="2636912"/>
                  <a:ext cx="626324" cy="49244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36" name="文本框 13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05766" y="2636912"/>
                  <a:ext cx="458522" cy="369332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88" name="直接箭头连接符 136">
            <a:extLst>
              <a:ext uri="{FF2B5EF4-FFF2-40B4-BE49-F238E27FC236}">
                <a16:creationId xmlns:a16="http://schemas.microsoft.com/office/drawing/2014/main" id="{1377B253-55BC-394E-8DF5-3244AC1BE9C4}"/>
              </a:ext>
            </a:extLst>
          </p:cNvPr>
          <p:cNvCxnSpPr>
            <a:endCxn id="104" idx="3"/>
          </p:cNvCxnSpPr>
          <p:nvPr/>
        </p:nvCxnSpPr>
        <p:spPr>
          <a:xfrm flipV="1">
            <a:off x="2722990" y="2577300"/>
            <a:ext cx="697356" cy="51133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直接箭头连接符 137">
            <a:extLst>
              <a:ext uri="{FF2B5EF4-FFF2-40B4-BE49-F238E27FC236}">
                <a16:creationId xmlns:a16="http://schemas.microsoft.com/office/drawing/2014/main" id="{585BD2BC-CDC7-644E-92A2-7BB2DC558E15}"/>
              </a:ext>
            </a:extLst>
          </p:cNvPr>
          <p:cNvCxnSpPr>
            <a:stCxn id="103" idx="6"/>
          </p:cNvCxnSpPr>
          <p:nvPr/>
        </p:nvCxnSpPr>
        <p:spPr>
          <a:xfrm flipV="1">
            <a:off x="2715941" y="2943635"/>
            <a:ext cx="665720" cy="15714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直接箭头连接符 138">
            <a:extLst>
              <a:ext uri="{FF2B5EF4-FFF2-40B4-BE49-F238E27FC236}">
                <a16:creationId xmlns:a16="http://schemas.microsoft.com/office/drawing/2014/main" id="{AD024F13-440D-E44F-9C96-995E29A39622}"/>
              </a:ext>
            </a:extLst>
          </p:cNvPr>
          <p:cNvCxnSpPr>
            <a:stCxn id="103" idx="6"/>
          </p:cNvCxnSpPr>
          <p:nvPr/>
        </p:nvCxnSpPr>
        <p:spPr>
          <a:xfrm>
            <a:off x="2715941" y="3100781"/>
            <a:ext cx="665720" cy="28404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直接箭头连接符 139">
            <a:extLst>
              <a:ext uri="{FF2B5EF4-FFF2-40B4-BE49-F238E27FC236}">
                <a16:creationId xmlns:a16="http://schemas.microsoft.com/office/drawing/2014/main" id="{B8DEE06F-F765-5A47-A85A-66BB8906B5D9}"/>
              </a:ext>
            </a:extLst>
          </p:cNvPr>
          <p:cNvCxnSpPr>
            <a:stCxn id="103" idx="6"/>
          </p:cNvCxnSpPr>
          <p:nvPr/>
        </p:nvCxnSpPr>
        <p:spPr>
          <a:xfrm>
            <a:off x="2715941" y="3100781"/>
            <a:ext cx="665720" cy="7020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直接箭头连接符 140">
            <a:extLst>
              <a:ext uri="{FF2B5EF4-FFF2-40B4-BE49-F238E27FC236}">
                <a16:creationId xmlns:a16="http://schemas.microsoft.com/office/drawing/2014/main" id="{E32904A2-A041-A645-B631-168DF29B7957}"/>
              </a:ext>
            </a:extLst>
          </p:cNvPr>
          <p:cNvCxnSpPr>
            <a:endCxn id="109" idx="2"/>
          </p:cNvCxnSpPr>
          <p:nvPr/>
        </p:nvCxnSpPr>
        <p:spPr>
          <a:xfrm>
            <a:off x="3602394" y="2497828"/>
            <a:ext cx="753045" cy="56839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直接箭头连接符 141">
            <a:extLst>
              <a:ext uri="{FF2B5EF4-FFF2-40B4-BE49-F238E27FC236}">
                <a16:creationId xmlns:a16="http://schemas.microsoft.com/office/drawing/2014/main" id="{1407D7BC-6531-EF45-992A-0162BCFBCF6F}"/>
              </a:ext>
            </a:extLst>
          </p:cNvPr>
          <p:cNvCxnSpPr>
            <a:stCxn id="104" idx="6"/>
            <a:endCxn id="110" idx="2"/>
          </p:cNvCxnSpPr>
          <p:nvPr/>
        </p:nvCxnSpPr>
        <p:spPr>
          <a:xfrm>
            <a:off x="3604734" y="2500923"/>
            <a:ext cx="750705" cy="99191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直接箭头连接符 142">
            <a:extLst>
              <a:ext uri="{FF2B5EF4-FFF2-40B4-BE49-F238E27FC236}">
                <a16:creationId xmlns:a16="http://schemas.microsoft.com/office/drawing/2014/main" id="{D4C228A2-A683-5C4F-9FBC-B0D899B5F69B}"/>
              </a:ext>
            </a:extLst>
          </p:cNvPr>
          <p:cNvCxnSpPr>
            <a:endCxn id="108" idx="2"/>
          </p:cNvCxnSpPr>
          <p:nvPr/>
        </p:nvCxnSpPr>
        <p:spPr>
          <a:xfrm>
            <a:off x="3615099" y="2484275"/>
            <a:ext cx="740340" cy="15533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直接箭头连接符 143">
            <a:extLst>
              <a:ext uri="{FF2B5EF4-FFF2-40B4-BE49-F238E27FC236}">
                <a16:creationId xmlns:a16="http://schemas.microsoft.com/office/drawing/2014/main" id="{3EC3C9E2-263C-A64F-B00C-F93A3C9FCB9E}"/>
              </a:ext>
            </a:extLst>
          </p:cNvPr>
          <p:cNvCxnSpPr>
            <a:endCxn id="108" idx="2"/>
          </p:cNvCxnSpPr>
          <p:nvPr/>
        </p:nvCxnSpPr>
        <p:spPr>
          <a:xfrm flipV="1">
            <a:off x="3611442" y="2639609"/>
            <a:ext cx="743997" cy="28811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直接箭头连接符 144">
            <a:extLst>
              <a:ext uri="{FF2B5EF4-FFF2-40B4-BE49-F238E27FC236}">
                <a16:creationId xmlns:a16="http://schemas.microsoft.com/office/drawing/2014/main" id="{24E8B609-FCCE-9947-A56C-263821D54903}"/>
              </a:ext>
            </a:extLst>
          </p:cNvPr>
          <p:cNvCxnSpPr/>
          <p:nvPr/>
        </p:nvCxnSpPr>
        <p:spPr>
          <a:xfrm>
            <a:off x="3608391" y="2982069"/>
            <a:ext cx="747048" cy="11313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直接箭头连接符 145">
            <a:extLst>
              <a:ext uri="{FF2B5EF4-FFF2-40B4-BE49-F238E27FC236}">
                <a16:creationId xmlns:a16="http://schemas.microsoft.com/office/drawing/2014/main" id="{B4701A0F-6E68-5246-B97D-91BDF5C0E6B0}"/>
              </a:ext>
            </a:extLst>
          </p:cNvPr>
          <p:cNvCxnSpPr/>
          <p:nvPr/>
        </p:nvCxnSpPr>
        <p:spPr>
          <a:xfrm>
            <a:off x="3604734" y="3388199"/>
            <a:ext cx="750705" cy="12395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直接箭头连接符 146">
            <a:extLst>
              <a:ext uri="{FF2B5EF4-FFF2-40B4-BE49-F238E27FC236}">
                <a16:creationId xmlns:a16="http://schemas.microsoft.com/office/drawing/2014/main" id="{442C3F16-3C3C-8147-9263-5673CE3AB6D9}"/>
              </a:ext>
            </a:extLst>
          </p:cNvPr>
          <p:cNvCxnSpPr>
            <a:stCxn id="107" idx="6"/>
          </p:cNvCxnSpPr>
          <p:nvPr/>
        </p:nvCxnSpPr>
        <p:spPr>
          <a:xfrm flipV="1">
            <a:off x="3604735" y="3113215"/>
            <a:ext cx="736979" cy="68964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直接箭头连接符 147">
            <a:extLst>
              <a:ext uri="{FF2B5EF4-FFF2-40B4-BE49-F238E27FC236}">
                <a16:creationId xmlns:a16="http://schemas.microsoft.com/office/drawing/2014/main" id="{12DC8B2C-BC8E-814C-84B4-2D11D99D1A56}"/>
              </a:ext>
            </a:extLst>
          </p:cNvPr>
          <p:cNvCxnSpPr/>
          <p:nvPr/>
        </p:nvCxnSpPr>
        <p:spPr>
          <a:xfrm flipV="1">
            <a:off x="3588093" y="3502494"/>
            <a:ext cx="767347" cy="31820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直接箭头连接符 148">
            <a:extLst>
              <a:ext uri="{FF2B5EF4-FFF2-40B4-BE49-F238E27FC236}">
                <a16:creationId xmlns:a16="http://schemas.microsoft.com/office/drawing/2014/main" id="{B82F94E7-11A5-314D-91E9-3BE34673A114}"/>
              </a:ext>
            </a:extLst>
          </p:cNvPr>
          <p:cNvCxnSpPr>
            <a:endCxn id="113" idx="1"/>
          </p:cNvCxnSpPr>
          <p:nvPr/>
        </p:nvCxnSpPr>
        <p:spPr>
          <a:xfrm>
            <a:off x="4574897" y="2632717"/>
            <a:ext cx="689331" cy="41812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直接箭头连接符 150">
            <a:extLst>
              <a:ext uri="{FF2B5EF4-FFF2-40B4-BE49-F238E27FC236}">
                <a16:creationId xmlns:a16="http://schemas.microsoft.com/office/drawing/2014/main" id="{6F54CC6A-B653-2E4A-ACAC-56C3CCF0D16F}"/>
              </a:ext>
            </a:extLst>
          </p:cNvPr>
          <p:cNvCxnSpPr>
            <a:endCxn id="113" idx="1"/>
          </p:cNvCxnSpPr>
          <p:nvPr/>
        </p:nvCxnSpPr>
        <p:spPr>
          <a:xfrm flipV="1">
            <a:off x="4576035" y="3050837"/>
            <a:ext cx="688193" cy="3465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直接箭头连接符 153">
            <a:extLst>
              <a:ext uri="{FF2B5EF4-FFF2-40B4-BE49-F238E27FC236}">
                <a16:creationId xmlns:a16="http://schemas.microsoft.com/office/drawing/2014/main" id="{FC0707BF-C6BA-084F-929D-80C144E0263C}"/>
              </a:ext>
            </a:extLst>
          </p:cNvPr>
          <p:cNvCxnSpPr>
            <a:endCxn id="113" idx="1"/>
          </p:cNvCxnSpPr>
          <p:nvPr/>
        </p:nvCxnSpPr>
        <p:spPr>
          <a:xfrm flipV="1">
            <a:off x="4555932" y="3050837"/>
            <a:ext cx="708296" cy="45995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文本框 219">
            <a:extLst>
              <a:ext uri="{FF2B5EF4-FFF2-40B4-BE49-F238E27FC236}">
                <a16:creationId xmlns:a16="http://schemas.microsoft.com/office/drawing/2014/main" id="{2C76D1F9-FD2D-C54E-897A-11F31C8B1331}"/>
              </a:ext>
            </a:extLst>
          </p:cNvPr>
          <p:cNvSpPr txBox="1"/>
          <p:nvPr/>
        </p:nvSpPr>
        <p:spPr>
          <a:xfrm>
            <a:off x="3048800" y="2452709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/>
              <a:t>9</a:t>
            </a:r>
            <a:endParaRPr lang="zh-CN" altLang="en-US" sz="1000" dirty="0"/>
          </a:p>
        </p:txBody>
      </p:sp>
      <p:sp>
        <p:nvSpPr>
          <p:cNvPr id="221" name="文本框 220">
            <a:extLst>
              <a:ext uri="{FF2B5EF4-FFF2-40B4-BE49-F238E27FC236}">
                <a16:creationId xmlns:a16="http://schemas.microsoft.com/office/drawing/2014/main" id="{87CD943E-033A-3145-BE37-0521A27AB573}"/>
              </a:ext>
            </a:extLst>
          </p:cNvPr>
          <p:cNvSpPr txBox="1"/>
          <p:nvPr/>
        </p:nvSpPr>
        <p:spPr>
          <a:xfrm>
            <a:off x="3083742" y="2769776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/>
              <a:t>7</a:t>
            </a:r>
            <a:endParaRPr lang="zh-CN" altLang="en-US" sz="1000" dirty="0"/>
          </a:p>
        </p:txBody>
      </p:sp>
      <p:sp>
        <p:nvSpPr>
          <p:cNvPr id="222" name="文本框 221">
            <a:extLst>
              <a:ext uri="{FF2B5EF4-FFF2-40B4-BE49-F238E27FC236}">
                <a16:creationId xmlns:a16="http://schemas.microsoft.com/office/drawing/2014/main" id="{D3B3C80C-91CC-7844-A0F6-EE021880F74D}"/>
              </a:ext>
            </a:extLst>
          </p:cNvPr>
          <p:cNvSpPr txBox="1"/>
          <p:nvPr/>
        </p:nvSpPr>
        <p:spPr>
          <a:xfrm>
            <a:off x="3093982" y="3046775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/>
              <a:t>3</a:t>
            </a:r>
            <a:endParaRPr lang="zh-CN" altLang="en-US" sz="1000" dirty="0"/>
          </a:p>
        </p:txBody>
      </p:sp>
      <p:sp>
        <p:nvSpPr>
          <p:cNvPr id="223" name="文本框 222">
            <a:extLst>
              <a:ext uri="{FF2B5EF4-FFF2-40B4-BE49-F238E27FC236}">
                <a16:creationId xmlns:a16="http://schemas.microsoft.com/office/drawing/2014/main" id="{A4C60EF0-E404-3040-8E1E-733E00E3A125}"/>
              </a:ext>
            </a:extLst>
          </p:cNvPr>
          <p:cNvSpPr txBox="1"/>
          <p:nvPr/>
        </p:nvSpPr>
        <p:spPr>
          <a:xfrm>
            <a:off x="3083742" y="3363842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/>
              <a:t>2</a:t>
            </a:r>
            <a:endParaRPr lang="zh-CN" altLang="en-US" sz="1000" dirty="0"/>
          </a:p>
        </p:txBody>
      </p:sp>
      <p:sp>
        <p:nvSpPr>
          <p:cNvPr id="224" name="文本框 223">
            <a:extLst>
              <a:ext uri="{FF2B5EF4-FFF2-40B4-BE49-F238E27FC236}">
                <a16:creationId xmlns:a16="http://schemas.microsoft.com/office/drawing/2014/main" id="{EA8702F1-7D46-5F42-A11E-50C122F1E863}"/>
              </a:ext>
            </a:extLst>
          </p:cNvPr>
          <p:cNvSpPr txBox="1"/>
          <p:nvPr/>
        </p:nvSpPr>
        <p:spPr>
          <a:xfrm>
            <a:off x="3893832" y="2337728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/>
              <a:t>4</a:t>
            </a:r>
            <a:endParaRPr lang="zh-CN" altLang="en-US" sz="1000" dirty="0"/>
          </a:p>
        </p:txBody>
      </p:sp>
      <p:sp>
        <p:nvSpPr>
          <p:cNvPr id="225" name="文本框 224">
            <a:extLst>
              <a:ext uri="{FF2B5EF4-FFF2-40B4-BE49-F238E27FC236}">
                <a16:creationId xmlns:a16="http://schemas.microsoft.com/office/drawing/2014/main" id="{96A597D7-4072-D240-B1B7-43651CC5D474}"/>
              </a:ext>
            </a:extLst>
          </p:cNvPr>
          <p:cNvSpPr txBox="1"/>
          <p:nvPr/>
        </p:nvSpPr>
        <p:spPr>
          <a:xfrm>
            <a:off x="3742054" y="2472027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/>
              <a:t>2</a:t>
            </a:r>
            <a:endParaRPr lang="zh-CN" altLang="en-US" sz="1000" dirty="0"/>
          </a:p>
        </p:txBody>
      </p:sp>
      <p:sp>
        <p:nvSpPr>
          <p:cNvPr id="226" name="文本框 225">
            <a:extLst>
              <a:ext uri="{FF2B5EF4-FFF2-40B4-BE49-F238E27FC236}">
                <a16:creationId xmlns:a16="http://schemas.microsoft.com/office/drawing/2014/main" id="{F740F51B-66B1-3F48-89C6-5D3F6D5B2DCE}"/>
              </a:ext>
            </a:extLst>
          </p:cNvPr>
          <p:cNvSpPr txBox="1"/>
          <p:nvPr/>
        </p:nvSpPr>
        <p:spPr>
          <a:xfrm>
            <a:off x="3568882" y="2661764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/>
              <a:t>2</a:t>
            </a:r>
            <a:endParaRPr lang="zh-CN" altLang="en-US" sz="1000" dirty="0"/>
          </a:p>
        </p:txBody>
      </p:sp>
      <p:sp>
        <p:nvSpPr>
          <p:cNvPr id="227" name="文本框 226">
            <a:extLst>
              <a:ext uri="{FF2B5EF4-FFF2-40B4-BE49-F238E27FC236}">
                <a16:creationId xmlns:a16="http://schemas.microsoft.com/office/drawing/2014/main" id="{0D7857D0-A68A-2C40-A117-A3832ED0AC85}"/>
              </a:ext>
            </a:extLst>
          </p:cNvPr>
          <p:cNvSpPr txBox="1"/>
          <p:nvPr/>
        </p:nvSpPr>
        <p:spPr>
          <a:xfrm>
            <a:off x="3734881" y="2614618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/>
              <a:t>1</a:t>
            </a:r>
            <a:endParaRPr lang="zh-CN" altLang="en-US" sz="1000" dirty="0"/>
          </a:p>
        </p:txBody>
      </p:sp>
      <p:sp>
        <p:nvSpPr>
          <p:cNvPr id="228" name="文本框 227">
            <a:extLst>
              <a:ext uri="{FF2B5EF4-FFF2-40B4-BE49-F238E27FC236}">
                <a16:creationId xmlns:a16="http://schemas.microsoft.com/office/drawing/2014/main" id="{4E7AD752-54A5-464C-A4BC-4C8839D8C830}"/>
              </a:ext>
            </a:extLst>
          </p:cNvPr>
          <p:cNvSpPr txBox="1"/>
          <p:nvPr/>
        </p:nvSpPr>
        <p:spPr>
          <a:xfrm>
            <a:off x="3682339" y="2814122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/>
              <a:t>7</a:t>
            </a:r>
            <a:endParaRPr lang="zh-CN" altLang="en-US" sz="1000" dirty="0"/>
          </a:p>
        </p:txBody>
      </p:sp>
      <p:sp>
        <p:nvSpPr>
          <p:cNvPr id="229" name="文本框 228">
            <a:extLst>
              <a:ext uri="{FF2B5EF4-FFF2-40B4-BE49-F238E27FC236}">
                <a16:creationId xmlns:a16="http://schemas.microsoft.com/office/drawing/2014/main" id="{C0E596D3-4BA2-C349-8CC8-CAA7A743943D}"/>
              </a:ext>
            </a:extLst>
          </p:cNvPr>
          <p:cNvSpPr txBox="1"/>
          <p:nvPr/>
        </p:nvSpPr>
        <p:spPr>
          <a:xfrm>
            <a:off x="3623802" y="3154787"/>
            <a:ext cx="3257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/>
              <a:t>11</a:t>
            </a:r>
            <a:endParaRPr lang="zh-CN" altLang="en-US" sz="1000" dirty="0"/>
          </a:p>
        </p:txBody>
      </p:sp>
      <p:sp>
        <p:nvSpPr>
          <p:cNvPr id="230" name="文本框 229">
            <a:extLst>
              <a:ext uri="{FF2B5EF4-FFF2-40B4-BE49-F238E27FC236}">
                <a16:creationId xmlns:a16="http://schemas.microsoft.com/office/drawing/2014/main" id="{0424BF4F-5E10-8A43-9940-1D061A6F951B}"/>
              </a:ext>
            </a:extLst>
          </p:cNvPr>
          <p:cNvSpPr txBox="1"/>
          <p:nvPr/>
        </p:nvSpPr>
        <p:spPr>
          <a:xfrm>
            <a:off x="3634391" y="3417848"/>
            <a:ext cx="3257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/>
              <a:t>11</a:t>
            </a:r>
            <a:endParaRPr lang="zh-CN" altLang="en-US" sz="1000" dirty="0"/>
          </a:p>
        </p:txBody>
      </p:sp>
      <p:sp>
        <p:nvSpPr>
          <p:cNvPr id="231" name="文本框 230">
            <a:extLst>
              <a:ext uri="{FF2B5EF4-FFF2-40B4-BE49-F238E27FC236}">
                <a16:creationId xmlns:a16="http://schemas.microsoft.com/office/drawing/2014/main" id="{D025D675-A0FC-DF40-93D4-3BE50BCFD60C}"/>
              </a:ext>
            </a:extLst>
          </p:cNvPr>
          <p:cNvSpPr txBox="1"/>
          <p:nvPr/>
        </p:nvSpPr>
        <p:spPr>
          <a:xfrm>
            <a:off x="3866014" y="3452535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/>
              <a:t>8</a:t>
            </a:r>
            <a:endParaRPr lang="zh-CN" altLang="en-US" sz="1000" dirty="0"/>
          </a:p>
        </p:txBody>
      </p:sp>
      <p:grpSp>
        <p:nvGrpSpPr>
          <p:cNvPr id="232" name="组合 231">
            <a:extLst>
              <a:ext uri="{FF2B5EF4-FFF2-40B4-BE49-F238E27FC236}">
                <a16:creationId xmlns:a16="http://schemas.microsoft.com/office/drawing/2014/main" id="{304E5F9A-1F8F-6245-9E46-5AE62F6F1FED}"/>
              </a:ext>
            </a:extLst>
          </p:cNvPr>
          <p:cNvGrpSpPr/>
          <p:nvPr/>
        </p:nvGrpSpPr>
        <p:grpSpPr>
          <a:xfrm>
            <a:off x="4574246" y="2398703"/>
            <a:ext cx="956537" cy="674571"/>
            <a:chOff x="4574995" y="3198270"/>
            <a:chExt cx="1275382" cy="899428"/>
          </a:xfrm>
        </p:grpSpPr>
        <p:sp>
          <p:nvSpPr>
            <p:cNvPr id="233" name="椭圆 232">
              <a:extLst>
                <a:ext uri="{FF2B5EF4-FFF2-40B4-BE49-F238E27FC236}">
                  <a16:creationId xmlns:a16="http://schemas.microsoft.com/office/drawing/2014/main" id="{8463E62A-E0D3-C64C-92CB-FD99451497D7}"/>
                </a:ext>
              </a:extLst>
            </p:cNvPr>
            <p:cNvSpPr/>
            <p:nvPr/>
          </p:nvSpPr>
          <p:spPr>
            <a:xfrm>
              <a:off x="5562345" y="3375463"/>
              <a:ext cx="288032" cy="288032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000" b="1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9</a:t>
              </a:r>
              <a:endParaRPr lang="zh-CN" altLang="en-US" sz="10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cxnSp>
          <p:nvCxnSpPr>
            <p:cNvPr id="234" name="直接箭头连接符 149">
              <a:extLst>
                <a:ext uri="{FF2B5EF4-FFF2-40B4-BE49-F238E27FC236}">
                  <a16:creationId xmlns:a16="http://schemas.microsoft.com/office/drawing/2014/main" id="{AE7EA4B5-7F62-7043-8A6F-70CAAC84EC60}"/>
                </a:ext>
              </a:extLst>
            </p:cNvPr>
            <p:cNvCxnSpPr>
              <a:endCxn id="233" idx="2"/>
            </p:cNvCxnSpPr>
            <p:nvPr/>
          </p:nvCxnSpPr>
          <p:spPr>
            <a:xfrm>
              <a:off x="4574995" y="3500037"/>
              <a:ext cx="987350" cy="1944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直接箭头连接符 151">
              <a:extLst>
                <a:ext uri="{FF2B5EF4-FFF2-40B4-BE49-F238E27FC236}">
                  <a16:creationId xmlns:a16="http://schemas.microsoft.com/office/drawing/2014/main" id="{6F40598E-5939-4046-A13B-BF9C557152C6}"/>
                </a:ext>
              </a:extLst>
            </p:cNvPr>
            <p:cNvCxnSpPr>
              <a:endCxn id="233" idx="2"/>
            </p:cNvCxnSpPr>
            <p:nvPr/>
          </p:nvCxnSpPr>
          <p:spPr>
            <a:xfrm flipV="1">
              <a:off x="4574995" y="3519479"/>
              <a:ext cx="987350" cy="57821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6" name="文本框 235">
              <a:extLst>
                <a:ext uri="{FF2B5EF4-FFF2-40B4-BE49-F238E27FC236}">
                  <a16:creationId xmlns:a16="http://schemas.microsoft.com/office/drawing/2014/main" id="{49FEE46D-A649-664A-8AC6-ED2B3B24B2B7}"/>
                </a:ext>
              </a:extLst>
            </p:cNvPr>
            <p:cNvSpPr txBox="1"/>
            <p:nvPr/>
          </p:nvSpPr>
          <p:spPr>
            <a:xfrm>
              <a:off x="4819904" y="3198270"/>
              <a:ext cx="340264" cy="3282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00" dirty="0"/>
                <a:t>6</a:t>
              </a:r>
              <a:endParaRPr lang="zh-CN" altLang="en-US" sz="1000" dirty="0"/>
            </a:p>
          </p:txBody>
        </p:sp>
        <p:sp>
          <p:nvSpPr>
            <p:cNvPr id="237" name="文本框 236">
              <a:extLst>
                <a:ext uri="{FF2B5EF4-FFF2-40B4-BE49-F238E27FC236}">
                  <a16:creationId xmlns:a16="http://schemas.microsoft.com/office/drawing/2014/main" id="{8E6968C9-47BC-E64A-A8D9-7FCD7291AB9E}"/>
                </a:ext>
              </a:extLst>
            </p:cNvPr>
            <p:cNvSpPr txBox="1"/>
            <p:nvPr/>
          </p:nvSpPr>
          <p:spPr>
            <a:xfrm>
              <a:off x="4905565" y="3477010"/>
              <a:ext cx="340264" cy="3282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00" dirty="0"/>
                <a:t>5</a:t>
              </a:r>
              <a:endParaRPr lang="zh-CN" altLang="en-US" sz="1000" dirty="0"/>
            </a:p>
          </p:txBody>
        </p:sp>
      </p:grpSp>
      <p:sp>
        <p:nvSpPr>
          <p:cNvPr id="238" name="文本框 237">
            <a:extLst>
              <a:ext uri="{FF2B5EF4-FFF2-40B4-BE49-F238E27FC236}">
                <a16:creationId xmlns:a16="http://schemas.microsoft.com/office/drawing/2014/main" id="{DC789947-C6A6-5045-9272-09292FE86127}"/>
              </a:ext>
            </a:extLst>
          </p:cNvPr>
          <p:cNvSpPr txBox="1"/>
          <p:nvPr/>
        </p:nvSpPr>
        <p:spPr>
          <a:xfrm>
            <a:off x="4595910" y="2769776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/>
              <a:t>4</a:t>
            </a:r>
            <a:endParaRPr lang="zh-CN" altLang="en-US" sz="1000" dirty="0"/>
          </a:p>
        </p:txBody>
      </p:sp>
      <p:sp>
        <p:nvSpPr>
          <p:cNvPr id="239" name="文本框 238">
            <a:extLst>
              <a:ext uri="{FF2B5EF4-FFF2-40B4-BE49-F238E27FC236}">
                <a16:creationId xmlns:a16="http://schemas.microsoft.com/office/drawing/2014/main" id="{FD515B3D-58E9-8944-A66A-E048AFDFC4A3}"/>
              </a:ext>
            </a:extLst>
          </p:cNvPr>
          <p:cNvSpPr txBox="1"/>
          <p:nvPr/>
        </p:nvSpPr>
        <p:spPr>
          <a:xfrm>
            <a:off x="4822174" y="2877788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/>
              <a:t>3</a:t>
            </a:r>
            <a:endParaRPr lang="zh-CN" altLang="en-US" sz="1000" dirty="0"/>
          </a:p>
        </p:txBody>
      </p:sp>
      <p:sp>
        <p:nvSpPr>
          <p:cNvPr id="240" name="文本框 239">
            <a:extLst>
              <a:ext uri="{FF2B5EF4-FFF2-40B4-BE49-F238E27FC236}">
                <a16:creationId xmlns:a16="http://schemas.microsoft.com/office/drawing/2014/main" id="{743F26FE-9355-334A-9538-492B6A42FF92}"/>
              </a:ext>
            </a:extLst>
          </p:cNvPr>
          <p:cNvSpPr txBox="1"/>
          <p:nvPr/>
        </p:nvSpPr>
        <p:spPr>
          <a:xfrm>
            <a:off x="4606150" y="3201824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/>
              <a:t>5</a:t>
            </a:r>
            <a:endParaRPr lang="zh-CN" altLang="en-US" sz="1000" dirty="0"/>
          </a:p>
        </p:txBody>
      </p:sp>
      <p:grpSp>
        <p:nvGrpSpPr>
          <p:cNvPr id="241" name="组合 240">
            <a:extLst>
              <a:ext uri="{FF2B5EF4-FFF2-40B4-BE49-F238E27FC236}">
                <a16:creationId xmlns:a16="http://schemas.microsoft.com/office/drawing/2014/main" id="{49C0B4EA-3C9A-D74F-B4AD-DBA7D3BA7897}"/>
              </a:ext>
            </a:extLst>
          </p:cNvPr>
          <p:cNvGrpSpPr/>
          <p:nvPr/>
        </p:nvGrpSpPr>
        <p:grpSpPr>
          <a:xfrm>
            <a:off x="4576692" y="3255826"/>
            <a:ext cx="1008264" cy="345017"/>
            <a:chOff x="4578257" y="4341106"/>
            <a:chExt cx="1344352" cy="460023"/>
          </a:xfrm>
        </p:grpSpPr>
        <p:grpSp>
          <p:nvGrpSpPr>
            <p:cNvPr id="242" name="组合 241">
              <a:extLst>
                <a:ext uri="{FF2B5EF4-FFF2-40B4-BE49-F238E27FC236}">
                  <a16:creationId xmlns:a16="http://schemas.microsoft.com/office/drawing/2014/main" id="{1A356AA1-9B36-D140-8414-5BBF6632269E}"/>
                </a:ext>
              </a:extLst>
            </p:cNvPr>
            <p:cNvGrpSpPr/>
            <p:nvPr/>
          </p:nvGrpSpPr>
          <p:grpSpPr>
            <a:xfrm>
              <a:off x="5488302" y="4466783"/>
              <a:ext cx="434307" cy="334346"/>
              <a:chOff x="4355976" y="5528432"/>
              <a:chExt cx="434307" cy="334346"/>
            </a:xfrm>
          </p:grpSpPr>
          <p:sp>
            <p:nvSpPr>
              <p:cNvPr id="245" name="椭圆 244">
                <a:extLst>
                  <a:ext uri="{FF2B5EF4-FFF2-40B4-BE49-F238E27FC236}">
                    <a16:creationId xmlns:a16="http://schemas.microsoft.com/office/drawing/2014/main" id="{86592F0D-DD3A-5C44-AF66-011EEF867693}"/>
                  </a:ext>
                </a:extLst>
              </p:cNvPr>
              <p:cNvSpPr/>
              <p:nvPr/>
            </p:nvSpPr>
            <p:spPr>
              <a:xfrm>
                <a:off x="4427984" y="5574746"/>
                <a:ext cx="288032" cy="288032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00" b="1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246" name="文本框 245">
                <a:extLst>
                  <a:ext uri="{FF2B5EF4-FFF2-40B4-BE49-F238E27FC236}">
                    <a16:creationId xmlns:a16="http://schemas.microsoft.com/office/drawing/2014/main" id="{6344415B-90BD-2A4B-8212-7611DBA5DE21}"/>
                  </a:ext>
                </a:extLst>
              </p:cNvPr>
              <p:cNvSpPr txBox="1"/>
              <p:nvPr/>
            </p:nvSpPr>
            <p:spPr>
              <a:xfrm>
                <a:off x="4355976" y="5528432"/>
                <a:ext cx="434307" cy="3282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000" b="1" dirty="0"/>
                  <a:t>11</a:t>
                </a:r>
                <a:endParaRPr lang="zh-CN" altLang="en-US" sz="1000" b="1" dirty="0"/>
              </a:p>
            </p:txBody>
          </p:sp>
        </p:grpSp>
        <p:cxnSp>
          <p:nvCxnSpPr>
            <p:cNvPr id="243" name="直接箭头连接符 152">
              <a:extLst>
                <a:ext uri="{FF2B5EF4-FFF2-40B4-BE49-F238E27FC236}">
                  <a16:creationId xmlns:a16="http://schemas.microsoft.com/office/drawing/2014/main" id="{1FDBF1B8-23B1-FD48-91C5-D0F5162B0900}"/>
                </a:ext>
              </a:extLst>
            </p:cNvPr>
            <p:cNvCxnSpPr>
              <a:endCxn id="246" idx="1"/>
            </p:cNvCxnSpPr>
            <p:nvPr/>
          </p:nvCxnSpPr>
          <p:spPr>
            <a:xfrm flipV="1">
              <a:off x="4578257" y="4630932"/>
              <a:ext cx="910045" cy="2693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4" name="文本框 243">
              <a:extLst>
                <a:ext uri="{FF2B5EF4-FFF2-40B4-BE49-F238E27FC236}">
                  <a16:creationId xmlns:a16="http://schemas.microsoft.com/office/drawing/2014/main" id="{3CFFD556-165A-954E-BE71-59DD9CD0FA0F}"/>
                </a:ext>
              </a:extLst>
            </p:cNvPr>
            <p:cNvSpPr txBox="1"/>
            <p:nvPr/>
          </p:nvSpPr>
          <p:spPr>
            <a:xfrm>
              <a:off x="4972304" y="4341106"/>
              <a:ext cx="340264" cy="3282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00" dirty="0"/>
                <a:t>6</a:t>
              </a:r>
              <a:endParaRPr lang="zh-CN" altLang="en-US" sz="1000" dirty="0"/>
            </a:p>
          </p:txBody>
        </p:sp>
      </p:grpSp>
      <p:grpSp>
        <p:nvGrpSpPr>
          <p:cNvPr id="247" name="组合 246">
            <a:extLst>
              <a:ext uri="{FF2B5EF4-FFF2-40B4-BE49-F238E27FC236}">
                <a16:creationId xmlns:a16="http://schemas.microsoft.com/office/drawing/2014/main" id="{A16FA338-3924-B444-936D-420780553C1A}"/>
              </a:ext>
            </a:extLst>
          </p:cNvPr>
          <p:cNvGrpSpPr/>
          <p:nvPr/>
        </p:nvGrpSpPr>
        <p:grpSpPr>
          <a:xfrm>
            <a:off x="5553191" y="2499746"/>
            <a:ext cx="663071" cy="1009333"/>
            <a:chOff x="5880252" y="3332994"/>
            <a:chExt cx="884095" cy="1345778"/>
          </a:xfrm>
        </p:grpSpPr>
        <p:cxnSp>
          <p:nvCxnSpPr>
            <p:cNvPr id="248" name="直接箭头连接符 156">
              <a:extLst>
                <a:ext uri="{FF2B5EF4-FFF2-40B4-BE49-F238E27FC236}">
                  <a16:creationId xmlns:a16="http://schemas.microsoft.com/office/drawing/2014/main" id="{E835A598-356E-7E49-9216-10930B14BDD0}"/>
                </a:ext>
              </a:extLst>
            </p:cNvPr>
            <p:cNvCxnSpPr>
              <a:endCxn id="187" idx="1"/>
            </p:cNvCxnSpPr>
            <p:nvPr/>
          </p:nvCxnSpPr>
          <p:spPr>
            <a:xfrm>
              <a:off x="5893364" y="3568394"/>
              <a:ext cx="870983" cy="50481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9" name="组合 248">
              <a:extLst>
                <a:ext uri="{FF2B5EF4-FFF2-40B4-BE49-F238E27FC236}">
                  <a16:creationId xmlns:a16="http://schemas.microsoft.com/office/drawing/2014/main" id="{0F905805-235B-0B4E-BE33-9C7997BFDE04}"/>
                </a:ext>
              </a:extLst>
            </p:cNvPr>
            <p:cNvGrpSpPr/>
            <p:nvPr/>
          </p:nvGrpSpPr>
          <p:grpSpPr>
            <a:xfrm>
              <a:off x="5880252" y="3332994"/>
              <a:ext cx="884095" cy="1345778"/>
              <a:chOff x="5880252" y="3332994"/>
              <a:chExt cx="884095" cy="1345778"/>
            </a:xfrm>
          </p:grpSpPr>
          <p:cxnSp>
            <p:nvCxnSpPr>
              <p:cNvPr id="250" name="直接箭头连接符 154">
                <a:extLst>
                  <a:ext uri="{FF2B5EF4-FFF2-40B4-BE49-F238E27FC236}">
                    <a16:creationId xmlns:a16="http://schemas.microsoft.com/office/drawing/2014/main" id="{632B832F-BAA1-F64A-992D-4BD37D4EFDF2}"/>
                  </a:ext>
                </a:extLst>
              </p:cNvPr>
              <p:cNvCxnSpPr>
                <a:stCxn id="113" idx="3"/>
                <a:endCxn id="187" idx="1"/>
              </p:cNvCxnSpPr>
              <p:nvPr/>
            </p:nvCxnSpPr>
            <p:spPr>
              <a:xfrm>
                <a:off x="5929275" y="4067782"/>
                <a:ext cx="835070" cy="5421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直接箭头连接符 155">
                <a:extLst>
                  <a:ext uri="{FF2B5EF4-FFF2-40B4-BE49-F238E27FC236}">
                    <a16:creationId xmlns:a16="http://schemas.microsoft.com/office/drawing/2014/main" id="{F85F4EA4-639E-D943-AB6A-9CBA5FCE0AFE}"/>
                  </a:ext>
                </a:extLst>
              </p:cNvPr>
              <p:cNvCxnSpPr>
                <a:endCxn id="187" idx="1"/>
              </p:cNvCxnSpPr>
              <p:nvPr/>
            </p:nvCxnSpPr>
            <p:spPr>
              <a:xfrm flipV="1">
                <a:off x="5880252" y="4073205"/>
                <a:ext cx="884095" cy="605567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2" name="文本框 251">
                <a:extLst>
                  <a:ext uri="{FF2B5EF4-FFF2-40B4-BE49-F238E27FC236}">
                    <a16:creationId xmlns:a16="http://schemas.microsoft.com/office/drawing/2014/main" id="{E73E639B-6BF6-CC49-B546-D87BE1C05F74}"/>
                  </a:ext>
                </a:extLst>
              </p:cNvPr>
              <p:cNvSpPr txBox="1"/>
              <p:nvPr/>
            </p:nvSpPr>
            <p:spPr>
              <a:xfrm>
                <a:off x="5913678" y="3332994"/>
                <a:ext cx="340264" cy="3282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000" dirty="0"/>
                  <a:t>4</a:t>
                </a:r>
                <a:endParaRPr lang="zh-CN" altLang="en-US" sz="1000" dirty="0"/>
              </a:p>
            </p:txBody>
          </p:sp>
          <p:sp>
            <p:nvSpPr>
              <p:cNvPr id="253" name="文本框 252">
                <a:extLst>
                  <a:ext uri="{FF2B5EF4-FFF2-40B4-BE49-F238E27FC236}">
                    <a16:creationId xmlns:a16="http://schemas.microsoft.com/office/drawing/2014/main" id="{232CF954-2C00-DF4E-BF49-DB453F3EE8E3}"/>
                  </a:ext>
                </a:extLst>
              </p:cNvPr>
              <p:cNvSpPr txBox="1"/>
              <p:nvPr/>
            </p:nvSpPr>
            <p:spPr>
              <a:xfrm>
                <a:off x="5913678" y="3837050"/>
                <a:ext cx="340264" cy="3282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000" dirty="0"/>
                  <a:t>2</a:t>
                </a:r>
                <a:endParaRPr lang="zh-CN" altLang="en-US" sz="1000" dirty="0"/>
              </a:p>
            </p:txBody>
          </p:sp>
          <p:sp>
            <p:nvSpPr>
              <p:cNvPr id="254" name="文本框 253">
                <a:extLst>
                  <a:ext uri="{FF2B5EF4-FFF2-40B4-BE49-F238E27FC236}">
                    <a16:creationId xmlns:a16="http://schemas.microsoft.com/office/drawing/2014/main" id="{6CF2D4BB-8FBE-E44D-AEC6-317CBD27EB9D}"/>
                  </a:ext>
                </a:extLst>
              </p:cNvPr>
              <p:cNvSpPr txBox="1"/>
              <p:nvPr/>
            </p:nvSpPr>
            <p:spPr>
              <a:xfrm>
                <a:off x="5913678" y="4197090"/>
                <a:ext cx="340264" cy="3282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000" dirty="0"/>
                  <a:t>5</a:t>
                </a:r>
                <a:endParaRPr lang="zh-CN" altLang="en-US" sz="1000" dirty="0"/>
              </a:p>
            </p:txBody>
          </p:sp>
        </p:grpSp>
      </p:grpSp>
      <p:sp>
        <p:nvSpPr>
          <p:cNvPr id="255" name="椭圆 254">
            <a:extLst>
              <a:ext uri="{FF2B5EF4-FFF2-40B4-BE49-F238E27FC236}">
                <a16:creationId xmlns:a16="http://schemas.microsoft.com/office/drawing/2014/main" id="{10892D6A-6BE3-3247-911D-8D58B1F442F6}"/>
              </a:ext>
            </a:extLst>
          </p:cNvPr>
          <p:cNvSpPr/>
          <p:nvPr/>
        </p:nvSpPr>
        <p:spPr>
          <a:xfrm>
            <a:off x="2519772" y="4785996"/>
            <a:ext cx="216024" cy="21602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</a:t>
            </a:r>
            <a:endParaRPr lang="zh-CN" altLang="en-US" sz="10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56" name="椭圆 255">
            <a:extLst>
              <a:ext uri="{FF2B5EF4-FFF2-40B4-BE49-F238E27FC236}">
                <a16:creationId xmlns:a16="http://schemas.microsoft.com/office/drawing/2014/main" id="{ECB38694-98AE-1240-ACCE-7B2F0F0C3996}"/>
              </a:ext>
            </a:extLst>
          </p:cNvPr>
          <p:cNvSpPr/>
          <p:nvPr/>
        </p:nvSpPr>
        <p:spPr>
          <a:xfrm>
            <a:off x="3408566" y="4186139"/>
            <a:ext cx="216024" cy="21602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endParaRPr lang="zh-CN" altLang="en-US" sz="10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57" name="椭圆 256">
            <a:extLst>
              <a:ext uri="{FF2B5EF4-FFF2-40B4-BE49-F238E27FC236}">
                <a16:creationId xmlns:a16="http://schemas.microsoft.com/office/drawing/2014/main" id="{49A9FC0C-2073-4640-B62F-C044AAC0236B}"/>
              </a:ext>
            </a:extLst>
          </p:cNvPr>
          <p:cNvSpPr/>
          <p:nvPr/>
        </p:nvSpPr>
        <p:spPr>
          <a:xfrm>
            <a:off x="4375295" y="4751438"/>
            <a:ext cx="216024" cy="21602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7</a:t>
            </a:r>
            <a:endParaRPr lang="zh-CN" altLang="en-US" sz="10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258" name="直接箭头连接符 196">
            <a:extLst>
              <a:ext uri="{FF2B5EF4-FFF2-40B4-BE49-F238E27FC236}">
                <a16:creationId xmlns:a16="http://schemas.microsoft.com/office/drawing/2014/main" id="{A7D9F0D5-B990-FA44-8306-534874C3D767}"/>
              </a:ext>
            </a:extLst>
          </p:cNvPr>
          <p:cNvCxnSpPr>
            <a:endCxn id="256" idx="3"/>
          </p:cNvCxnSpPr>
          <p:nvPr/>
        </p:nvCxnSpPr>
        <p:spPr>
          <a:xfrm flipV="1">
            <a:off x="2742845" y="4370527"/>
            <a:ext cx="697356" cy="51133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直接箭头连接符 197">
            <a:extLst>
              <a:ext uri="{FF2B5EF4-FFF2-40B4-BE49-F238E27FC236}">
                <a16:creationId xmlns:a16="http://schemas.microsoft.com/office/drawing/2014/main" id="{ACB3BF7F-557A-C742-851F-C993763BD50E}"/>
              </a:ext>
            </a:extLst>
          </p:cNvPr>
          <p:cNvCxnSpPr>
            <a:endCxn id="257" idx="2"/>
          </p:cNvCxnSpPr>
          <p:nvPr/>
        </p:nvCxnSpPr>
        <p:spPr>
          <a:xfrm>
            <a:off x="3622250" y="4291056"/>
            <a:ext cx="753045" cy="56839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直接箭头连接符 198">
            <a:extLst>
              <a:ext uri="{FF2B5EF4-FFF2-40B4-BE49-F238E27FC236}">
                <a16:creationId xmlns:a16="http://schemas.microsoft.com/office/drawing/2014/main" id="{31B6A03B-A357-EA4D-A9B3-2440BAF5D5DB}"/>
              </a:ext>
            </a:extLst>
          </p:cNvPr>
          <p:cNvCxnSpPr>
            <a:endCxn id="263" idx="1"/>
          </p:cNvCxnSpPr>
          <p:nvPr/>
        </p:nvCxnSpPr>
        <p:spPr>
          <a:xfrm flipV="1">
            <a:off x="4595890" y="4837301"/>
            <a:ext cx="688193" cy="4142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1" name="组合 260">
            <a:extLst>
              <a:ext uri="{FF2B5EF4-FFF2-40B4-BE49-F238E27FC236}">
                <a16:creationId xmlns:a16="http://schemas.microsoft.com/office/drawing/2014/main" id="{78F7990A-C7D1-6D44-A010-9CC210FE3E39}"/>
              </a:ext>
            </a:extLst>
          </p:cNvPr>
          <p:cNvGrpSpPr/>
          <p:nvPr/>
        </p:nvGrpSpPr>
        <p:grpSpPr>
          <a:xfrm>
            <a:off x="5284083" y="4714187"/>
            <a:ext cx="325730" cy="251950"/>
            <a:chOff x="4362648" y="4965275"/>
            <a:chExt cx="434307" cy="335933"/>
          </a:xfrm>
        </p:grpSpPr>
        <p:sp>
          <p:nvSpPr>
            <p:cNvPr id="262" name="椭圆 261">
              <a:extLst>
                <a:ext uri="{FF2B5EF4-FFF2-40B4-BE49-F238E27FC236}">
                  <a16:creationId xmlns:a16="http://schemas.microsoft.com/office/drawing/2014/main" id="{586A341F-5216-5044-95A2-3BA6C97051F0}"/>
                </a:ext>
              </a:extLst>
            </p:cNvPr>
            <p:cNvSpPr/>
            <p:nvPr/>
          </p:nvSpPr>
          <p:spPr>
            <a:xfrm>
              <a:off x="4427984" y="5013176"/>
              <a:ext cx="288032" cy="288032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63" name="文本框 262">
              <a:extLst>
                <a:ext uri="{FF2B5EF4-FFF2-40B4-BE49-F238E27FC236}">
                  <a16:creationId xmlns:a16="http://schemas.microsoft.com/office/drawing/2014/main" id="{CE3ADA8C-4C32-334E-BE22-43C557D107BC}"/>
                </a:ext>
              </a:extLst>
            </p:cNvPr>
            <p:cNvSpPr txBox="1"/>
            <p:nvPr/>
          </p:nvSpPr>
          <p:spPr>
            <a:xfrm>
              <a:off x="4362648" y="4965275"/>
              <a:ext cx="434307" cy="3282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00" b="1" dirty="0"/>
                <a:t>10</a:t>
              </a:r>
              <a:endParaRPr lang="zh-CN" altLang="en-US" sz="1000" b="1" dirty="0"/>
            </a:p>
          </p:txBody>
        </p:sp>
      </p:grpSp>
      <p:grpSp>
        <p:nvGrpSpPr>
          <p:cNvPr id="264" name="组合 263">
            <a:extLst>
              <a:ext uri="{FF2B5EF4-FFF2-40B4-BE49-F238E27FC236}">
                <a16:creationId xmlns:a16="http://schemas.microsoft.com/office/drawing/2014/main" id="{98FE23B5-A562-1847-8CFE-30E0C0F6C217}"/>
              </a:ext>
            </a:extLst>
          </p:cNvPr>
          <p:cNvGrpSpPr/>
          <p:nvPr/>
        </p:nvGrpSpPr>
        <p:grpSpPr>
          <a:xfrm>
            <a:off x="6192526" y="4712675"/>
            <a:ext cx="325730" cy="251947"/>
            <a:chOff x="4362648" y="4965279"/>
            <a:chExt cx="434307" cy="335929"/>
          </a:xfrm>
        </p:grpSpPr>
        <p:sp>
          <p:nvSpPr>
            <p:cNvPr id="265" name="椭圆 264">
              <a:extLst>
                <a:ext uri="{FF2B5EF4-FFF2-40B4-BE49-F238E27FC236}">
                  <a16:creationId xmlns:a16="http://schemas.microsoft.com/office/drawing/2014/main" id="{5BE29637-E5B3-D046-A341-003870F0576E}"/>
                </a:ext>
              </a:extLst>
            </p:cNvPr>
            <p:cNvSpPr/>
            <p:nvPr/>
          </p:nvSpPr>
          <p:spPr>
            <a:xfrm>
              <a:off x="4427984" y="5013176"/>
              <a:ext cx="288032" cy="288032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66" name="文本框 265">
              <a:extLst>
                <a:ext uri="{FF2B5EF4-FFF2-40B4-BE49-F238E27FC236}">
                  <a16:creationId xmlns:a16="http://schemas.microsoft.com/office/drawing/2014/main" id="{78288189-AD33-9F45-ADD1-3E92BB6EB14D}"/>
                </a:ext>
              </a:extLst>
            </p:cNvPr>
            <p:cNvSpPr txBox="1"/>
            <p:nvPr/>
          </p:nvSpPr>
          <p:spPr>
            <a:xfrm>
              <a:off x="4362648" y="4965279"/>
              <a:ext cx="434307" cy="3282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00" b="1" dirty="0"/>
                <a:t>12</a:t>
              </a:r>
              <a:endParaRPr lang="zh-CN" altLang="en-US" sz="1000" b="1" dirty="0"/>
            </a:p>
          </p:txBody>
        </p:sp>
      </p:grpSp>
      <p:sp>
        <p:nvSpPr>
          <p:cNvPr id="267" name="文本框 266">
            <a:extLst>
              <a:ext uri="{FF2B5EF4-FFF2-40B4-BE49-F238E27FC236}">
                <a16:creationId xmlns:a16="http://schemas.microsoft.com/office/drawing/2014/main" id="{D29A1E57-ABB9-4A42-840D-E0F4C68AE7DD}"/>
              </a:ext>
            </a:extLst>
          </p:cNvPr>
          <p:cNvSpPr txBox="1"/>
          <p:nvPr/>
        </p:nvSpPr>
        <p:spPr>
          <a:xfrm>
            <a:off x="3005826" y="4346979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/>
              <a:t>9</a:t>
            </a:r>
            <a:endParaRPr lang="zh-CN" altLang="en-US" sz="1000" dirty="0"/>
          </a:p>
        </p:txBody>
      </p:sp>
      <p:sp>
        <p:nvSpPr>
          <p:cNvPr id="268" name="文本框 267">
            <a:extLst>
              <a:ext uri="{FF2B5EF4-FFF2-40B4-BE49-F238E27FC236}">
                <a16:creationId xmlns:a16="http://schemas.microsoft.com/office/drawing/2014/main" id="{38522D0C-87F1-144E-AE43-A9DC1D6FEC23}"/>
              </a:ext>
            </a:extLst>
          </p:cNvPr>
          <p:cNvSpPr txBox="1"/>
          <p:nvPr/>
        </p:nvSpPr>
        <p:spPr>
          <a:xfrm>
            <a:off x="3849181" y="4245936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/>
              <a:t>2</a:t>
            </a:r>
            <a:endParaRPr lang="zh-CN" altLang="en-US" sz="1000" dirty="0"/>
          </a:p>
        </p:txBody>
      </p:sp>
      <p:sp>
        <p:nvSpPr>
          <p:cNvPr id="269" name="文本框 268">
            <a:extLst>
              <a:ext uri="{FF2B5EF4-FFF2-40B4-BE49-F238E27FC236}">
                <a16:creationId xmlns:a16="http://schemas.microsoft.com/office/drawing/2014/main" id="{DC6BB60F-0A04-0445-93F1-A55076EAFF84}"/>
              </a:ext>
            </a:extLst>
          </p:cNvPr>
          <p:cNvSpPr txBox="1"/>
          <p:nvPr/>
        </p:nvSpPr>
        <p:spPr>
          <a:xfrm>
            <a:off x="4842030" y="4617009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/>
              <a:t>3</a:t>
            </a:r>
            <a:endParaRPr lang="zh-CN" altLang="en-US" sz="1000" dirty="0"/>
          </a:p>
        </p:txBody>
      </p:sp>
      <p:grpSp>
        <p:nvGrpSpPr>
          <p:cNvPr id="270" name="组合 269">
            <a:extLst>
              <a:ext uri="{FF2B5EF4-FFF2-40B4-BE49-F238E27FC236}">
                <a16:creationId xmlns:a16="http://schemas.microsoft.com/office/drawing/2014/main" id="{F7013512-79E1-204D-8AAF-A1AB9458FA08}"/>
              </a:ext>
            </a:extLst>
          </p:cNvPr>
          <p:cNvGrpSpPr/>
          <p:nvPr/>
        </p:nvGrpSpPr>
        <p:grpSpPr>
          <a:xfrm>
            <a:off x="5598114" y="4617000"/>
            <a:ext cx="604074" cy="246511"/>
            <a:chOff x="5940152" y="6156012"/>
            <a:chExt cx="805432" cy="328682"/>
          </a:xfrm>
        </p:grpSpPr>
        <p:cxnSp>
          <p:nvCxnSpPr>
            <p:cNvPr id="271" name="直接箭头连接符 199">
              <a:extLst>
                <a:ext uri="{FF2B5EF4-FFF2-40B4-BE49-F238E27FC236}">
                  <a16:creationId xmlns:a16="http://schemas.microsoft.com/office/drawing/2014/main" id="{4B1FA042-E46F-2E42-A07D-1C4AF2E56416}"/>
                </a:ext>
              </a:extLst>
            </p:cNvPr>
            <p:cNvCxnSpPr/>
            <p:nvPr/>
          </p:nvCxnSpPr>
          <p:spPr>
            <a:xfrm>
              <a:off x="5940152" y="6479266"/>
              <a:ext cx="805432" cy="5428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2" name="文本框 271">
              <a:extLst>
                <a:ext uri="{FF2B5EF4-FFF2-40B4-BE49-F238E27FC236}">
                  <a16:creationId xmlns:a16="http://schemas.microsoft.com/office/drawing/2014/main" id="{A44D89E9-05A3-9A45-ACDB-AA4393A2BE62}"/>
                </a:ext>
              </a:extLst>
            </p:cNvPr>
            <p:cNvSpPr txBox="1"/>
            <p:nvPr/>
          </p:nvSpPr>
          <p:spPr>
            <a:xfrm>
              <a:off x="6066079" y="6156012"/>
              <a:ext cx="340264" cy="3282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00" dirty="0"/>
                <a:t>2</a:t>
              </a:r>
              <a:endParaRPr lang="zh-CN" altLang="en-US" sz="1000" dirty="0"/>
            </a:p>
          </p:txBody>
        </p:sp>
      </p:grpSp>
    </p:spTree>
    <p:extLst>
      <p:ext uri="{BB962C8B-B14F-4D97-AF65-F5344CB8AC3E}">
        <p14:creationId xmlns:p14="http://schemas.microsoft.com/office/powerpoint/2010/main" val="1814021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000"/>
    </mc:Choice>
    <mc:Fallback xmlns="">
      <p:transition advTm="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" dur="5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251520" y="26352"/>
            <a:ext cx="2159566" cy="3631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lnSpc>
                <a:spcPct val="80000"/>
              </a:lnSpc>
            </a:pPr>
            <a:r>
              <a:rPr lang="zh-CN" altLang="en-US" sz="2200" b="1" kern="12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最优子结构性质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524598" y="2075430"/>
            <a:ext cx="2034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证明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（反证法）：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524598" y="2738737"/>
                <a:ext cx="7863826" cy="10571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30000"/>
                  </a:lnSpc>
                </a:pPr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如果 </a:t>
                </a:r>
                <a14:m>
                  <m:oMath xmlns:m="http://schemas.openxmlformats.org/officeDocument/2006/math">
                    <m:r>
                      <a:rPr lang="en-US" altLang="zh-CN" sz="160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𝑠</m:t>
                    </m:r>
                    <m:r>
                      <a:rPr lang="en-US" altLang="zh-CN" sz="160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→</m:t>
                    </m:r>
                    <m:r>
                      <a:rPr lang="en-US" altLang="zh-CN" sz="160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𝑣</m:t>
                    </m:r>
                    <m:r>
                      <a:rPr lang="en-US" altLang="zh-CN" sz="160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(2,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160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𝑝</m:t>
                        </m:r>
                      </m:e>
                      <m:sub>
                        <m:r>
                          <a:rPr lang="en-US" altLang="zh-CN" sz="160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2</m:t>
                        </m:r>
                      </m:sub>
                    </m:sSub>
                    <m:r>
                      <a:rPr lang="en-US" altLang="zh-CN" sz="160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)→⋯→</m:t>
                    </m:r>
                    <m:r>
                      <a:rPr lang="en-US" altLang="zh-CN" sz="160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𝑣</m:t>
                    </m:r>
                    <m:r>
                      <a:rPr lang="en-US" altLang="zh-CN" sz="160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160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𝑘</m:t>
                    </m:r>
                    <m:r>
                      <a:rPr lang="en-US" altLang="zh-CN" sz="160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−2,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160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𝑝</m:t>
                        </m:r>
                      </m:e>
                      <m:sub>
                        <m:r>
                          <a:rPr lang="en-US" altLang="zh-CN" sz="160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𝑘</m:t>
                        </m:r>
                        <m:r>
                          <a:rPr lang="en-US" altLang="zh-CN" sz="160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−2</m:t>
                        </m:r>
                      </m:sub>
                    </m:sSub>
                    <m:r>
                      <a:rPr lang="en-US" altLang="zh-CN" sz="160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)→</m:t>
                    </m:r>
                    <m:r>
                      <a:rPr lang="en-US" altLang="zh-CN" sz="160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𝑣</m:t>
                    </m:r>
                    <m:r>
                      <a:rPr lang="en-US" altLang="zh-CN" sz="160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160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𝑘</m:t>
                    </m:r>
                    <m:r>
                      <a:rPr lang="en-US" altLang="zh-CN" sz="160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−1,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160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𝑝</m:t>
                        </m:r>
                      </m:e>
                      <m:sub>
                        <m:r>
                          <a:rPr lang="en-US" altLang="zh-CN" sz="160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𝑘</m:t>
                        </m:r>
                        <m:r>
                          <a:rPr lang="en-US" altLang="zh-CN" sz="160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−1</m:t>
                        </m:r>
                      </m:sub>
                    </m:sSub>
                    <m:r>
                      <a:rPr lang="en-US" altLang="zh-CN" sz="160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  <m:r>
                      <a:rPr lang="zh-CN" altLang="en-US" sz="160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不是</m:t>
                    </m:r>
                  </m:oMath>
                </a14:m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子图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600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1600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𝐺</m:t>
                        </m:r>
                      </m:e>
                      <m:sup>
                        <m:r>
                          <a:rPr lang="en-US" altLang="zh-CN" sz="1600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′</m:t>
                        </m:r>
                      </m:sup>
                    </m:sSup>
                  </m:oMath>
                </a14:m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的最短路径；</a:t>
                </a:r>
                <a:endPara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just">
                  <a:lnSpc>
                    <a:spcPct val="130000"/>
                  </a:lnSpc>
                </a:pPr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则子图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600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1600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𝐺</m:t>
                        </m:r>
                      </m:e>
                      <m:sup>
                        <m:r>
                          <a:rPr lang="en-US" altLang="zh-CN" sz="1600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′</m:t>
                        </m:r>
                      </m:sup>
                    </m:sSup>
                  </m:oMath>
                </a14:m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存在另外一条路径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(2,</m:t>
                    </m:r>
                    <m:sSub>
                      <m:sSubPr>
                        <m:ctrlPr>
                          <a:rPr lang="en-US" altLang="zh-CN" sz="1600" i="1" smtClean="0">
                            <a:solidFill>
                              <a:srgbClr val="F77A2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solidFill>
                              <a:srgbClr val="F77A2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sz="1600" i="1">
                            <a:solidFill>
                              <a:srgbClr val="F77A2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)→⋯</m:t>
                    </m:r>
                    <m:r>
                      <a:rPr lang="en-US" altLang="zh-CN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−2,</m:t>
                    </m:r>
                    <m:sSub>
                      <m:sSubPr>
                        <m:ctrlPr>
                          <a:rPr lang="en-US" altLang="zh-CN" sz="1600" i="1" smtClean="0">
                            <a:solidFill>
                              <a:srgbClr val="F77A2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solidFill>
                              <a:srgbClr val="F77A2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sz="1600" i="1">
                            <a:solidFill>
                              <a:srgbClr val="F77A2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sz="1600" i="1">
                            <a:solidFill>
                              <a:srgbClr val="F77A2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−2</m:t>
                        </m:r>
                      </m:sub>
                    </m:sSub>
                    <m:r>
                      <a:rPr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)→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−1,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zh-CN" alt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其路径长度</a:t>
                </a:r>
                <a:r>
                  <a:rPr lang="zh-CN" altLang="en-US" sz="16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更小</a:t>
                </a:r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，如果两者的路径长度分别记为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160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𝑑𝑖𝑠</m:t>
                        </m:r>
                      </m:e>
                      <m:sub>
                        <m:r>
                          <a:rPr lang="en-US" altLang="zh-CN" sz="160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𝑝</m:t>
                        </m:r>
                      </m:sub>
                    </m:sSub>
                    <m:r>
                      <a:rPr lang="zh-CN" altLang="en-US" sz="160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和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160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𝑑𝑖𝑠</m:t>
                        </m:r>
                      </m:e>
                      <m:sub>
                        <m:r>
                          <a:rPr lang="en-US" altLang="zh-CN" sz="160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𝑞</m:t>
                        </m:r>
                      </m:sub>
                    </m:sSub>
                    <m:r>
                      <a:rPr lang="zh-CN" altLang="en-US" sz="160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，</m:t>
                    </m:r>
                  </m:oMath>
                </a14:m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则有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𝒅𝒊𝒔</m:t>
                        </m:r>
                      </m:e>
                      <m:sub>
                        <m:r>
                          <a:rPr lang="en-US" altLang="zh-CN" sz="1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𝒑</m:t>
                        </m:r>
                      </m:sub>
                    </m:sSub>
                    <m:r>
                      <a:rPr lang="en-US" altLang="zh-CN" sz="16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altLang="zh-CN" sz="1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𝒅𝒊𝒔</m:t>
                        </m:r>
                      </m:e>
                      <m:sub>
                        <m:r>
                          <a:rPr lang="en-US" altLang="zh-CN" sz="16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sub>
                    </m:sSub>
                  </m:oMath>
                </a14:m>
                <a:r>
                  <a:rPr lang="zh-CN" altLang="en-US" sz="1600" dirty="0"/>
                  <a:t>。</a:t>
                </a:r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598" y="2738737"/>
                <a:ext cx="7863826" cy="1057149"/>
              </a:xfrm>
              <a:prstGeom prst="rect">
                <a:avLst/>
              </a:prstGeom>
              <a:blipFill>
                <a:blip r:embed="rId3"/>
                <a:stretch>
                  <a:fillRect l="-322" r="-161" b="-36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文本框 90"/>
              <p:cNvSpPr txBox="1"/>
              <p:nvPr/>
            </p:nvSpPr>
            <p:spPr>
              <a:xfrm>
                <a:off x="514894" y="4011910"/>
                <a:ext cx="7873529" cy="378565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30000"/>
                  </a:lnSpc>
                </a:pPr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构造原图</a:t>
                </a:r>
                <a:r>
                  <a:rPr lang="en-US" altLang="zh-CN" sz="1600" i="1" dirty="0"/>
                  <a:t>G</a:t>
                </a:r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的另外一条路径</a:t>
                </a:r>
                <a:r>
                  <a:rPr lang="zh-CN" altLang="en-US" sz="1600" dirty="0"/>
                  <a:t>：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(2,</m:t>
                    </m:r>
                    <m:sSub>
                      <m:sSubPr>
                        <m:ctrlPr>
                          <a:rPr lang="en-US" altLang="zh-CN" sz="1600" i="1" smtClean="0">
                            <a:solidFill>
                              <a:srgbClr val="F77A2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solidFill>
                              <a:srgbClr val="F77A2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sz="1600" i="1">
                            <a:solidFill>
                              <a:srgbClr val="F77A2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)→⋯→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−2,</m:t>
                    </m:r>
                    <m:sSub>
                      <m:sSubPr>
                        <m:ctrlPr>
                          <a:rPr lang="en-US" altLang="zh-CN" sz="1600" i="1" smtClean="0">
                            <a:solidFill>
                              <a:srgbClr val="F77A2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solidFill>
                              <a:srgbClr val="F77A2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sz="1600" i="1">
                            <a:solidFill>
                              <a:srgbClr val="F77A2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sz="1600" i="1">
                            <a:solidFill>
                              <a:srgbClr val="F77A2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−2</m:t>
                        </m:r>
                      </m:sub>
                    </m:sSub>
                    <m:r>
                      <a:rPr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)→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−1,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en-US" altLang="zh-CN" sz="16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altLang="zh-CN" sz="16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𝒕</m:t>
                    </m:r>
                  </m:oMath>
                </a14:m>
                <a:endParaRPr lang="zh-CN" altLang="en-US" sz="1600" b="1" dirty="0">
                  <a:solidFill>
                    <a:schemeClr val="accent5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1" name="文本框 9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894" y="4011910"/>
                <a:ext cx="7873529" cy="378565"/>
              </a:xfrm>
              <a:prstGeom prst="rect">
                <a:avLst/>
              </a:prstGeom>
              <a:blipFill>
                <a:blip r:embed="rId4"/>
                <a:stretch>
                  <a:fillRect l="-483" b="-193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 flipH="1">
                <a:off x="2627784" y="2108994"/>
                <a:ext cx="5832648" cy="390748"/>
              </a:xfrm>
              <a:prstGeom prst="rect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𝑑𝑖𝑠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−1,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)&lt;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𝑑𝑖𝑠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−1,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2627784" y="2108994"/>
                <a:ext cx="5832648" cy="390748"/>
              </a:xfrm>
              <a:prstGeom prst="rect">
                <a:avLst/>
              </a:prstGeom>
              <a:blipFill>
                <a:blip r:embed="rId5"/>
                <a:stretch>
                  <a:fillRect b="-2941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E262BC88-9622-4C45-A20A-13198FE7BA2B}"/>
                  </a:ext>
                </a:extLst>
              </p:cNvPr>
              <p:cNvSpPr txBox="1"/>
              <p:nvPr/>
            </p:nvSpPr>
            <p:spPr>
              <a:xfrm>
                <a:off x="251520" y="458730"/>
                <a:ext cx="8712968" cy="13747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 eaLnBrk="1" latinLnBrk="0" hangingPunct="1">
                  <a:lnSpc>
                    <a:spcPts val="2500"/>
                  </a:lnSpc>
                </a:pPr>
                <a:r>
                  <a:rPr lang="zh-CN" altLang="zh-CN" sz="140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给定多段图</a:t>
                </a:r>
                <a:r>
                  <a:rPr lang="en-US" altLang="zh-CN" sz="1400" i="1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G=</a:t>
                </a:r>
                <a:r>
                  <a:rPr lang="en-US" altLang="zh-CN" sz="140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（</a:t>
                </a:r>
                <a:r>
                  <a:rPr lang="en-US" altLang="zh-CN" sz="1400" i="1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V</a:t>
                </a:r>
                <a:r>
                  <a:rPr lang="en-US" altLang="zh-CN" sz="140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+mn-ea"/>
                  </a:rPr>
                  <a:t>, </a:t>
                </a:r>
                <a:r>
                  <a:rPr lang="en-US" altLang="zh-CN" sz="1400" i="1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E</a:t>
                </a:r>
                <a:r>
                  <a:rPr lang="en-US" altLang="zh-CN" sz="140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）</a:t>
                </a:r>
                <a:r>
                  <a:rPr lang="zh-CN" altLang="en-US" sz="140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，假设</a:t>
                </a:r>
                <a:r>
                  <a:rPr lang="en-US" altLang="zh-CN" sz="140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𝒔</m:t>
                    </m:r>
                    <m:r>
                      <a:rPr lang="en-US" altLang="zh-CN" sz="1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 → </m:t>
                    </m:r>
                    <m:r>
                      <a:rPr lang="en-US" altLang="zh-CN" sz="1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𝒗</m:t>
                    </m:r>
                    <m:r>
                      <a:rPr lang="en-US" altLang="zh-CN" sz="14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（</m:t>
                    </m:r>
                    <m:r>
                      <a:rPr lang="en-US" altLang="zh-CN" sz="14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𝟐</m:t>
                    </m:r>
                    <m:r>
                      <a:rPr lang="en-US" altLang="zh-CN" sz="14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  <a:sym typeface="+mn-ea"/>
                      </a:rPr>
                      <m:t>, </m:t>
                    </m:r>
                    <m:r>
                      <a:rPr lang="en-US" altLang="zh-CN" sz="1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𝒑</m:t>
                    </m:r>
                    <m:r>
                      <a:rPr lang="en-US" altLang="zh-CN" sz="1400" b="1" i="1" baseline="-2500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𝟐</m:t>
                    </m:r>
                    <m:r>
                      <a:rPr lang="en-US" altLang="zh-CN" sz="1400" b="1" i="1" baseline="-2500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zh-CN" sz="14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）</m:t>
                    </m:r>
                    <m:r>
                      <a:rPr lang="en-US" altLang="zh-CN" sz="1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  <a:sym typeface="+mn-ea"/>
                      </a:rPr>
                      <m:t>→  …  → </m:t>
                    </m:r>
                    <m:r>
                      <a:rPr lang="en-US" altLang="zh-CN" sz="1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  <a:sym typeface="+mn-ea"/>
                      </a:rPr>
                      <m:t>𝒗</m:t>
                    </m:r>
                    <m:r>
                      <a:rPr lang="en-US" altLang="zh-CN" sz="14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  <a:sym typeface="+mn-ea"/>
                      </a:rPr>
                      <m:t>（</m:t>
                    </m:r>
                    <m:r>
                      <a:rPr lang="en-US" altLang="zh-CN" sz="14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  <a:sym typeface="+mn-ea"/>
                      </a:rPr>
                      <m:t>𝒌</m:t>
                    </m:r>
                    <m:r>
                      <a:rPr lang="en-US" altLang="zh-CN" sz="14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  <a:sym typeface="+mn-ea"/>
                      </a:rPr>
                      <m:t>−</m:t>
                    </m:r>
                    <m:r>
                      <a:rPr lang="en-US" altLang="zh-CN" sz="14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  <a:sym typeface="+mn-ea"/>
                      </a:rPr>
                      <m:t>𝟏</m:t>
                    </m:r>
                    <m:r>
                      <a:rPr lang="en-US" altLang="zh-CN" sz="14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  <a:sym typeface="+mn-ea"/>
                      </a:rPr>
                      <m:t>, </m:t>
                    </m:r>
                    <m:sSub>
                      <m:sSubPr>
                        <m:ctrlPr>
                          <a:rPr lang="en-US" altLang="zh-CN" sz="14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sz="14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  <a:sym typeface="+mn-ea"/>
                          </a:rPr>
                          <m:t>𝒑</m:t>
                        </m:r>
                      </m:e>
                      <m:sub>
                        <m:r>
                          <a:rPr lang="en-US" altLang="zh-CN" sz="14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  <a:sym typeface="+mn-ea"/>
                          </a:rPr>
                          <m:t>𝒌</m:t>
                        </m:r>
                        <m:r>
                          <a:rPr lang="en-US" altLang="zh-CN" sz="14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  <a:sym typeface="+mn-ea"/>
                          </a:rPr>
                          <m:t>−</m:t>
                        </m:r>
                        <m:r>
                          <a:rPr lang="en-US" altLang="zh-CN" sz="14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  <a:sym typeface="+mn-ea"/>
                          </a:rPr>
                          <m:t>𝟏</m:t>
                        </m:r>
                      </m:sub>
                    </m:sSub>
                    <m:r>
                      <a:rPr lang="en-US" altLang="zh-CN" sz="1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  <a:sym typeface="+mn-ea"/>
                      </a:rPr>
                      <m:t>）</m:t>
                    </m:r>
                    <m:r>
                      <a:rPr lang="en-US" altLang="zh-CN" sz="1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  <a:sym typeface="+mn-ea"/>
                      </a:rPr>
                      <m:t>→ </m:t>
                    </m:r>
                    <m:r>
                      <a:rPr lang="en-US" altLang="zh-CN" sz="1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  <a:sym typeface="+mn-ea"/>
                      </a:rPr>
                      <m:t>𝒕</m:t>
                    </m:r>
                    <m:r>
                      <a:rPr lang="en-US" altLang="zh-CN" sz="140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  <a:sym typeface="+mn-ea"/>
                      </a:rPr>
                      <m:t>  </m:t>
                    </m:r>
                  </m:oMath>
                </a14:m>
                <a:r>
                  <a:rPr lang="en-US" altLang="zh-CN" sz="1400" dirty="0" err="1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+mn-ea"/>
                  </a:rPr>
                  <a:t>是</a:t>
                </a:r>
                <a:r>
                  <a:rPr lang="zh-CN" altLang="zh-CN" sz="140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+mn-ea"/>
                  </a:rPr>
                  <a:t>一条由</a:t>
                </a:r>
                <a:r>
                  <a:rPr lang="en-US" altLang="zh-CN" sz="140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+mn-ea"/>
                  </a:rPr>
                  <a:t> </a:t>
                </a:r>
                <a:r>
                  <a:rPr lang="en-US" altLang="zh-CN" sz="1400" i="1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+mn-ea"/>
                  </a:rPr>
                  <a:t>s </a:t>
                </a:r>
                <a:r>
                  <a:rPr lang="zh-CN" altLang="zh-CN" sz="140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+mn-ea"/>
                  </a:rPr>
                  <a:t>到</a:t>
                </a:r>
                <a:r>
                  <a:rPr lang="en-US" altLang="zh-CN" sz="140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+mn-ea"/>
                  </a:rPr>
                  <a:t> </a:t>
                </a:r>
                <a:r>
                  <a:rPr lang="en-US" altLang="zh-CN" sz="1400" i="1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+mn-ea"/>
                  </a:rPr>
                  <a:t>t </a:t>
                </a:r>
                <a:r>
                  <a:rPr lang="zh-CN" altLang="zh-CN" sz="140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+mn-ea"/>
                  </a:rPr>
                  <a:t>的最短路径，其中</a:t>
                </a:r>
                <a14:m>
                  <m:oMath xmlns:m="http://schemas.openxmlformats.org/officeDocument/2006/math">
                    <m:r>
                      <a:rPr lang="en-US" altLang="zh-CN" sz="140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  <a:sym typeface="+mn-ea"/>
                      </a:rPr>
                      <m:t>𝑣</m:t>
                    </m:r>
                    <m:r>
                      <a:rPr lang="en-US" altLang="zh-CN" sz="140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  <a:sym typeface="+mn-ea"/>
                      </a:rPr>
                      <m:t>（</m:t>
                    </m:r>
                    <m:r>
                      <a:rPr lang="en-US" altLang="zh-CN" sz="140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  <a:sym typeface="+mn-ea"/>
                      </a:rPr>
                      <m:t>𝑘</m:t>
                    </m:r>
                    <m:r>
                      <a:rPr lang="en-US" altLang="zh-CN" sz="140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  <a:sym typeface="+mn-ea"/>
                      </a:rPr>
                      <m:t>−1, </m:t>
                    </m:r>
                    <m:sSub>
                      <m:sSubPr>
                        <m:ctrlPr>
                          <a:rPr lang="en-US" altLang="zh-CN" sz="14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sz="1400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  <a:sym typeface="+mn-ea"/>
                          </a:rPr>
                          <m:t>𝑝</m:t>
                        </m:r>
                      </m:e>
                      <m:sub>
                        <m:r>
                          <a:rPr lang="en-US" altLang="zh-CN" sz="1400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  <a:sym typeface="+mn-ea"/>
                          </a:rPr>
                          <m:t>𝑘</m:t>
                        </m:r>
                        <m:r>
                          <a:rPr lang="en-US" altLang="zh-CN" sz="1400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  <a:sym typeface="+mn-ea"/>
                          </a:rPr>
                          <m:t>−1</m:t>
                        </m:r>
                      </m:sub>
                    </m:sSub>
                    <m:r>
                      <a:rPr lang="en-US" altLang="zh-CN" sz="1400" i="1" dirty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  <a:sym typeface="+mn-ea"/>
                      </a:rPr>
                      <m:t>）</m:t>
                    </m:r>
                  </m:oMath>
                </a14:m>
                <a:r>
                  <a:rPr lang="zh-CN" altLang="zh-CN" sz="140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+mn-ea"/>
                  </a:rPr>
                  <a:t>表示第</a:t>
                </a:r>
                <a:r>
                  <a:rPr lang="en-US" altLang="zh-CN" sz="140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+mn-ea"/>
                  </a:rPr>
                  <a:t> </a:t>
                </a:r>
                <a:r>
                  <a:rPr lang="en-US" altLang="zh-CN" sz="1400" i="1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+mn-ea"/>
                  </a:rPr>
                  <a:t>k</a:t>
                </a:r>
                <a:r>
                  <a:rPr lang="en-US" altLang="zh-CN" sz="140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+mn-ea"/>
                  </a:rPr>
                  <a:t>-1 </a:t>
                </a:r>
                <a:r>
                  <a:rPr lang="zh-CN" altLang="zh-CN" sz="140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+mn-ea"/>
                  </a:rPr>
                  <a:t>段顶点集中的顶点 </a:t>
                </a:r>
                <a:r>
                  <a:rPr lang="en-US" altLang="zh-CN" sz="1400" i="1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+mn-ea"/>
                  </a:rPr>
                  <a:t>p  </a:t>
                </a:r>
                <a:r>
                  <a:rPr lang="zh-CN" altLang="zh-CN" sz="140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+mn-ea"/>
                  </a:rPr>
                  <a:t>，则</a:t>
                </a:r>
                <a:r>
                  <a:rPr lang="en-US" altLang="zh-CN" sz="140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4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  <a:sym typeface="+mn-ea"/>
                      </a:rPr>
                      <m:t>𝒔</m:t>
                    </m:r>
                    <m:r>
                      <a:rPr lang="en-US" altLang="zh-CN" sz="14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  <a:sym typeface="+mn-ea"/>
                      </a:rPr>
                      <m:t> → </m:t>
                    </m:r>
                    <m:r>
                      <a:rPr lang="en-US" altLang="zh-CN" sz="14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  <a:sym typeface="+mn-ea"/>
                      </a:rPr>
                      <m:t>𝒗</m:t>
                    </m:r>
                    <m:r>
                      <a:rPr lang="en-US" altLang="zh-CN" sz="1400" b="1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  <a:sym typeface="+mn-ea"/>
                      </a:rPr>
                      <m:t>（</m:t>
                    </m:r>
                    <m:r>
                      <a:rPr lang="en-US" altLang="zh-CN" sz="1400" b="1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  <a:sym typeface="+mn-ea"/>
                      </a:rPr>
                      <m:t>𝟐</m:t>
                    </m:r>
                    <m:r>
                      <a:rPr lang="en-US" altLang="zh-CN" sz="1400" b="1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  <a:sym typeface="+mn-ea"/>
                      </a:rPr>
                      <m:t>, </m:t>
                    </m:r>
                    <m:r>
                      <a:rPr lang="en-US" altLang="zh-CN" sz="14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  <a:sym typeface="+mn-ea"/>
                      </a:rPr>
                      <m:t>𝒑</m:t>
                    </m:r>
                    <m:r>
                      <a:rPr lang="en-US" altLang="zh-CN" sz="1400" b="1" i="1" baseline="-2500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  <a:sym typeface="+mn-ea"/>
                      </a:rPr>
                      <m:t>𝟐</m:t>
                    </m:r>
                    <m:r>
                      <a:rPr lang="en-US" altLang="zh-CN" sz="14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  <a:sym typeface="+mn-ea"/>
                      </a:rPr>
                      <m:t> </m:t>
                    </m:r>
                    <m:r>
                      <a:rPr lang="en-US" altLang="zh-CN" sz="1400" b="1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  <a:sym typeface="+mn-ea"/>
                      </a:rPr>
                      <m:t>）</m:t>
                    </m:r>
                    <m:r>
                      <a:rPr lang="en-US" altLang="zh-CN" sz="14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  <a:sym typeface="+mn-ea"/>
                      </a:rPr>
                      <m:t>→  …  →</m:t>
                    </m:r>
                    <m:r>
                      <a:rPr lang="en-US" altLang="zh-CN" sz="1400" b="1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  <a:sym typeface="+mn-ea"/>
                      </a:rPr>
                      <m:t>𝒗</m:t>
                    </m:r>
                    <m:r>
                      <a:rPr lang="en-US" altLang="zh-CN" sz="1400" b="1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  <a:sym typeface="+mn-ea"/>
                      </a:rPr>
                      <m:t>（</m:t>
                    </m:r>
                    <m:r>
                      <a:rPr lang="en-US" altLang="zh-CN" sz="1400" b="1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  <a:sym typeface="+mn-ea"/>
                      </a:rPr>
                      <m:t>𝒌</m:t>
                    </m:r>
                    <m:r>
                      <a:rPr lang="en-US" altLang="zh-CN" sz="1400" b="1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  <a:sym typeface="+mn-ea"/>
                      </a:rPr>
                      <m:t>−</m:t>
                    </m:r>
                    <m:r>
                      <a:rPr lang="en-US" altLang="zh-CN" sz="1400" b="1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  <a:sym typeface="+mn-ea"/>
                      </a:rPr>
                      <m:t>𝟏</m:t>
                    </m:r>
                    <m:r>
                      <a:rPr lang="en-US" altLang="zh-CN" sz="1400" b="1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  <a:sym typeface="+mn-ea"/>
                      </a:rPr>
                      <m:t>, </m:t>
                    </m:r>
                    <m:sSub>
                      <m:sSubPr>
                        <m:ctrlPr>
                          <a:rPr lang="en-US" altLang="zh-CN" sz="1400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sz="1400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  <a:sym typeface="+mn-ea"/>
                          </a:rPr>
                          <m:t>𝒑</m:t>
                        </m:r>
                      </m:e>
                      <m:sub>
                        <m:r>
                          <a:rPr lang="en-US" altLang="zh-CN" sz="1400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  <a:sym typeface="+mn-ea"/>
                          </a:rPr>
                          <m:t>𝒌</m:t>
                        </m:r>
                        <m:r>
                          <a:rPr lang="en-US" altLang="zh-CN" sz="1400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  <a:sym typeface="+mn-ea"/>
                          </a:rPr>
                          <m:t>−</m:t>
                        </m:r>
                        <m:r>
                          <a:rPr lang="en-US" altLang="zh-CN" sz="1400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  <a:sym typeface="+mn-ea"/>
                          </a:rPr>
                          <m:t>𝟏</m:t>
                        </m:r>
                      </m:sub>
                    </m:sSub>
                    <m:r>
                      <a:rPr lang="en-US" altLang="zh-CN" sz="14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  <a:sym typeface="+mn-ea"/>
                      </a:rPr>
                      <m:t>）</m:t>
                    </m:r>
                  </m:oMath>
                </a14:m>
                <a:r>
                  <a:rPr lang="zh-CN" altLang="zh-CN" sz="140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+mn-ea"/>
                  </a:rPr>
                  <a:t>是子图</a:t>
                </a:r>
                <a:r>
                  <a:rPr lang="en-US" altLang="zh-CN" sz="140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+mn-ea"/>
                  </a:rPr>
                  <a:t> </a:t>
                </a:r>
                <a:r>
                  <a:rPr lang="en-US" altLang="zh-CN" sz="1400" b="1" i="1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+mn-ea"/>
                  </a:rPr>
                  <a:t>G’ </a:t>
                </a:r>
                <a:r>
                  <a:rPr lang="en-US" altLang="zh-CN" sz="1400" b="1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+mn-ea"/>
                  </a:rPr>
                  <a:t>=（</a:t>
                </a:r>
                <a:r>
                  <a:rPr lang="en-US" altLang="zh-CN" sz="1400" b="1" i="1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+mn-ea"/>
                  </a:rPr>
                  <a:t>V'</a:t>
                </a:r>
                <a:r>
                  <a:rPr lang="en-US" altLang="zh-CN" sz="1400" b="1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+mn-ea"/>
                  </a:rPr>
                  <a:t>, </a:t>
                </a:r>
                <a:r>
                  <a:rPr lang="en-US" altLang="zh-CN" sz="1400" b="1" i="1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+mn-ea"/>
                  </a:rPr>
                  <a:t>E'</a:t>
                </a:r>
                <a:r>
                  <a:rPr lang="en-US" altLang="zh-CN" sz="1400" b="1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+mn-ea"/>
                  </a:rPr>
                  <a:t>）</a:t>
                </a:r>
                <a:r>
                  <a:rPr lang="zh-CN" altLang="en-US" sz="140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+mn-ea"/>
                  </a:rPr>
                  <a:t>的最短路径，其中</a:t>
                </a:r>
                <a:r>
                  <a:rPr lang="en-US" altLang="zh-CN" sz="1400" i="1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+mn-ea"/>
                  </a:rPr>
                  <a:t>V’</a:t>
                </a:r>
                <a:r>
                  <a:rPr lang="en-US" altLang="zh-CN" sz="140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+mn-ea"/>
                  </a:rPr>
                  <a:t>=（</a:t>
                </a:r>
                <a:r>
                  <a:rPr lang="en-US" altLang="zh-CN" sz="1400" i="1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+mn-ea"/>
                  </a:rPr>
                  <a:t>V </a:t>
                </a:r>
                <a:r>
                  <a:rPr lang="en-US" altLang="zh-CN" sz="140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+mn-ea"/>
                  </a:rPr>
                  <a:t>- </a:t>
                </a:r>
                <a:r>
                  <a:rPr lang="en-US" altLang="zh-CN" sz="1400" i="1" dirty="0" err="1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+mn-ea"/>
                  </a:rPr>
                  <a:t>V</a:t>
                </a:r>
                <a:r>
                  <a:rPr lang="en-US" altLang="zh-CN" sz="1400" i="1" baseline="-25000" dirty="0" err="1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+mn-ea"/>
                  </a:rPr>
                  <a:t>k</a:t>
                </a:r>
                <a:r>
                  <a:rPr lang="en-US" altLang="zh-CN" sz="1400" i="1" baseline="-2500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+mn-ea"/>
                  </a:rPr>
                  <a:t>  </a:t>
                </a:r>
                <a:r>
                  <a:rPr lang="en-US" altLang="zh-CN" sz="140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+mn-ea"/>
                  </a:rPr>
                  <a:t>- </a:t>
                </a:r>
                <a:r>
                  <a:rPr lang="en-US" altLang="zh-CN" sz="1400" i="1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+mn-ea"/>
                  </a:rPr>
                  <a:t>V</a:t>
                </a:r>
                <a:r>
                  <a:rPr lang="en-US" altLang="zh-CN" sz="1400" i="1" baseline="-2500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+mn-ea"/>
                  </a:rPr>
                  <a:t>k</a:t>
                </a:r>
                <a:r>
                  <a:rPr lang="en-US" altLang="zh-CN" sz="1400" baseline="-2500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+mn-ea"/>
                  </a:rPr>
                  <a:t>-1</a:t>
                </a:r>
                <a:r>
                  <a:rPr lang="en-US" altLang="zh-CN" sz="140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+mn-ea"/>
                  </a:rPr>
                  <a:t>）∪｛</a:t>
                </a:r>
                <a:r>
                  <a:rPr lang="en-US" altLang="zh-CN" sz="1400" i="1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+mn-ea"/>
                  </a:rPr>
                  <a:t>v</a:t>
                </a:r>
                <a:r>
                  <a:rPr lang="en-US" altLang="zh-CN" sz="140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+mn-ea"/>
                  </a:rPr>
                  <a:t>（</a:t>
                </a:r>
                <a:r>
                  <a:rPr lang="en-US" altLang="zh-CN" sz="1400" i="1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+mn-ea"/>
                  </a:rPr>
                  <a:t>k</a:t>
                </a:r>
                <a:r>
                  <a:rPr lang="en-US" altLang="zh-CN" sz="140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+mn-ea"/>
                  </a:rPr>
                  <a:t>-1, </a:t>
                </a:r>
                <a:r>
                  <a:rPr lang="en-US" altLang="zh-CN" sz="1400" i="1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+mn-ea"/>
                  </a:rPr>
                  <a:t>p</a:t>
                </a:r>
                <a:r>
                  <a:rPr lang="en-US" altLang="zh-CN" sz="1400" i="1" baseline="-2500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+mn-ea"/>
                  </a:rPr>
                  <a:t>k-1</a:t>
                </a:r>
                <a:r>
                  <a:rPr lang="en-US" altLang="zh-CN" sz="1400" i="1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+mn-ea"/>
                  </a:rPr>
                  <a:t> </a:t>
                </a:r>
                <a:r>
                  <a:rPr lang="en-US" altLang="zh-CN" sz="140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+mn-ea"/>
                  </a:rPr>
                  <a:t>）｝</a:t>
                </a:r>
                <a:r>
                  <a:rPr lang="zh-CN" altLang="en-US" sz="140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+mn-ea"/>
                  </a:rPr>
                  <a:t>，</a:t>
                </a:r>
                <a:r>
                  <a:rPr lang="en-US" altLang="zh-CN" sz="1400" i="1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+mn-ea"/>
                  </a:rPr>
                  <a:t>E'  </a:t>
                </a:r>
                <a:r>
                  <a:rPr lang="zh-CN" altLang="zh-CN" sz="140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+mn-ea"/>
                  </a:rPr>
                  <a:t>为</a:t>
                </a:r>
                <a:r>
                  <a:rPr lang="en-US" altLang="zh-CN" sz="1400" i="1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+mn-ea"/>
                  </a:rPr>
                  <a:t>E </a:t>
                </a:r>
                <a:r>
                  <a:rPr lang="zh-CN" altLang="en-US" sz="140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+mn-ea"/>
                  </a:rPr>
                  <a:t>只包含</a:t>
                </a:r>
                <a:r>
                  <a:rPr lang="en-US" altLang="zh-CN" sz="1400" i="1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+mn-ea"/>
                  </a:rPr>
                  <a:t>V' </a:t>
                </a:r>
                <a:r>
                  <a:rPr lang="zh-CN" altLang="zh-CN" sz="140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+mn-ea"/>
                  </a:rPr>
                  <a:t>中顶点的边集，</a:t>
                </a:r>
                <a:r>
                  <a:rPr lang="en-US" altLang="zh-CN" sz="1400" i="1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+mn-ea"/>
                  </a:rPr>
                  <a:t>G' </a:t>
                </a:r>
                <a:r>
                  <a:rPr lang="zh-CN" altLang="zh-CN" sz="140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+mn-ea"/>
                  </a:rPr>
                  <a:t>的汇点为顶点</a:t>
                </a:r>
                <a:r>
                  <a:rPr lang="en-US" altLang="zh-CN" sz="140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+mn-ea"/>
                  </a:rPr>
                  <a:t> </a:t>
                </a:r>
                <a:r>
                  <a:rPr lang="en-US" altLang="zh-CN" sz="1400" i="1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+mn-ea"/>
                  </a:rPr>
                  <a:t>v</a:t>
                </a:r>
                <a:r>
                  <a:rPr lang="en-US" altLang="zh-CN" sz="140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+mn-ea"/>
                  </a:rPr>
                  <a:t>（</a:t>
                </a:r>
                <a:r>
                  <a:rPr lang="en-US" altLang="zh-CN" sz="1400" i="1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+mn-ea"/>
                  </a:rPr>
                  <a:t>k</a:t>
                </a:r>
                <a:r>
                  <a:rPr lang="en-US" altLang="zh-CN" sz="140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+mn-ea"/>
                  </a:rPr>
                  <a:t>-1, </a:t>
                </a:r>
                <a:r>
                  <a:rPr lang="en-US" altLang="zh-CN" sz="1400" i="1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+mn-ea"/>
                  </a:rPr>
                  <a:t>p</a:t>
                </a:r>
                <a:r>
                  <a:rPr lang="en-US" altLang="zh-CN" sz="1400" i="1" baseline="-2500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+mn-ea"/>
                  </a:rPr>
                  <a:t>k-1 </a:t>
                </a:r>
                <a:r>
                  <a:rPr lang="en-US" altLang="zh-CN" sz="1400" i="1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+mn-ea"/>
                  </a:rPr>
                  <a:t> </a:t>
                </a:r>
                <a:r>
                  <a:rPr lang="en-US" altLang="zh-CN" sz="140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+mn-ea"/>
                  </a:rPr>
                  <a:t>）</a:t>
                </a:r>
                <a:r>
                  <a:rPr lang="zh-CN" altLang="zh-CN" sz="140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+mn-ea"/>
                  </a:rPr>
                  <a:t>。</a:t>
                </a: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E262BC88-9622-4C45-A20A-13198FE7BA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458730"/>
                <a:ext cx="8712968" cy="1374735"/>
              </a:xfrm>
              <a:prstGeom prst="rect">
                <a:avLst/>
              </a:prstGeom>
              <a:blipFill>
                <a:blip r:embed="rId6"/>
                <a:stretch>
                  <a:fillRect l="-146" r="-146" b="-9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475D1FE7-9304-8348-A8BA-478B9B74645C}"/>
                  </a:ext>
                </a:extLst>
              </p:cNvPr>
              <p:cNvSpPr/>
              <p:nvPr/>
            </p:nvSpPr>
            <p:spPr>
              <a:xfrm>
                <a:off x="179512" y="4587974"/>
                <a:ext cx="4228915" cy="390748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wrap="none">
                <a:spAutoFit/>
              </a:bodyPr>
              <a:lstStyle/>
              <a:p>
                <a:r>
                  <a:rPr lang="zh-CN" altLang="en-US" b="1" dirty="0">
                    <a:solidFill>
                      <a:schemeClr val="tx1"/>
                    </a:solidFill>
                  </a:rPr>
                  <a:t>新路径长度</a:t>
                </a:r>
                <a:r>
                  <a:rPr lang="zh-CN" altLang="en-US" dirty="0">
                    <a:solidFill>
                      <a:schemeClr val="tx1"/>
                    </a:solidFill>
                  </a:rPr>
                  <a:t>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𝑑𝑖𝑠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  <m:d>
                      <m:d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−1,</m:t>
                        </m:r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475D1FE7-9304-8348-A8BA-478B9B7464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512" y="4587974"/>
                <a:ext cx="4228915" cy="390748"/>
              </a:xfrm>
              <a:prstGeom prst="rect">
                <a:avLst/>
              </a:prstGeom>
              <a:blipFill>
                <a:blip r:embed="rId7"/>
                <a:stretch>
                  <a:fillRect l="-896" t="-9091" b="-909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25D007E5-103D-B647-9849-36CCEA7F4E47}"/>
                  </a:ext>
                </a:extLst>
              </p:cNvPr>
              <p:cNvSpPr/>
              <p:nvPr/>
            </p:nvSpPr>
            <p:spPr>
              <a:xfrm>
                <a:off x="4501523" y="4587974"/>
                <a:ext cx="4230710" cy="390748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wrap="none">
                <a:spAutoFit/>
              </a:bodyPr>
              <a:lstStyle/>
              <a:p>
                <a:r>
                  <a:rPr lang="zh-CN" altLang="en-US" b="1" dirty="0">
                    <a:solidFill>
                      <a:srgbClr val="FF0000"/>
                    </a:solidFill>
                  </a:rPr>
                  <a:t>最优解长度</a:t>
                </a:r>
                <a:r>
                  <a:rPr lang="zh-CN" altLang="en-US" dirty="0"/>
                  <a:t>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𝑑𝑖𝑠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−1,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25D007E5-103D-B647-9849-36CCEA7F4E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1523" y="4587974"/>
                <a:ext cx="4230710" cy="390748"/>
              </a:xfrm>
              <a:prstGeom prst="rect">
                <a:avLst/>
              </a:prstGeom>
              <a:blipFill>
                <a:blip r:embed="rId8"/>
                <a:stretch>
                  <a:fillRect l="-893" t="-9091" b="-909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FEE50520-8266-A143-8D37-ED5C7B27D6E7}"/>
              </a:ext>
            </a:extLst>
          </p:cNvPr>
          <p:cNvSpPr txBox="1"/>
          <p:nvPr/>
        </p:nvSpPr>
        <p:spPr>
          <a:xfrm>
            <a:off x="4932040" y="1698362"/>
            <a:ext cx="1579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>
                <a:solidFill>
                  <a:srgbClr val="FF0000"/>
                </a:solidFill>
              </a:rPr>
              <a:t>与前提矛盾！</a:t>
            </a:r>
          </a:p>
        </p:txBody>
      </p:sp>
    </p:spTree>
    <p:extLst>
      <p:ext uri="{BB962C8B-B14F-4D97-AF65-F5344CB8AC3E}">
        <p14:creationId xmlns:p14="http://schemas.microsoft.com/office/powerpoint/2010/main" val="4273255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000"/>
    </mc:Choice>
    <mc:Fallback xmlns="">
      <p:transition advTm="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build="p"/>
      <p:bldP spid="91" grpId="0" animBg="1"/>
      <p:bldP spid="7" grpId="0" animBg="1"/>
      <p:bldP spid="3" grpId="0" animBg="1"/>
      <p:bldP spid="9" grpId="0" animBg="1"/>
      <p:bldP spid="4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323528" y="41608"/>
            <a:ext cx="1313180" cy="3631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lnSpc>
                <a:spcPct val="80000"/>
              </a:lnSpc>
            </a:pPr>
            <a:r>
              <a:rPr lang="zh-CN" altLang="en-US" sz="2200" b="1" kern="12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状态表示</a:t>
            </a:r>
          </a:p>
        </p:txBody>
      </p:sp>
      <p:sp>
        <p:nvSpPr>
          <p:cNvPr id="3" name="TextBox 2"/>
          <p:cNvSpPr txBox="1"/>
          <p:nvPr/>
        </p:nvSpPr>
        <p:spPr bwMode="auto">
          <a:xfrm>
            <a:off x="323146" y="771550"/>
            <a:ext cx="8352192" cy="361637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wrap="square" lIns="0" rIns="0" rtlCol="0">
            <a:spAutoFit/>
          </a:bodyPr>
          <a:lstStyle/>
          <a:p>
            <a:pPr indent="-352425" algn="just">
              <a:lnSpc>
                <a:spcPts val="2100"/>
              </a:lnSpc>
            </a:pPr>
            <a:r>
              <a:rPr lang="zh-CN" altLang="zh-CN" b="1" dirty="0">
                <a:solidFill>
                  <a:srgbClr val="F77A2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包含源</a:t>
            </a:r>
            <a:r>
              <a:rPr lang="zh-CN" altLang="en-US" b="1" dirty="0">
                <a:solidFill>
                  <a:srgbClr val="F77A2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结点</a:t>
            </a:r>
            <a:r>
              <a:rPr lang="en-US" altLang="zh-CN" b="1" i="1" dirty="0">
                <a:solidFill>
                  <a:srgbClr val="F77A2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 </a:t>
            </a:r>
            <a:r>
              <a:rPr lang="zh-CN" altLang="zh-CN" b="1" dirty="0">
                <a:solidFill>
                  <a:srgbClr val="F77A2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的子图</a:t>
            </a:r>
            <a:r>
              <a:rPr lang="zh-CN" altLang="en-US" b="1" dirty="0">
                <a:solidFill>
                  <a:srgbClr val="F77A2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都可以认为是一个子问题，子图的</a:t>
            </a:r>
            <a:r>
              <a:rPr lang="zh-CN" altLang="zh-CN" b="1" dirty="0">
                <a:solidFill>
                  <a:srgbClr val="F77A2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源是固定的，汇是变化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8850" name="Rectangle 2"/>
          <p:cNvSpPr>
            <a:spLocks noChangeArrowheads="1"/>
          </p:cNvSpPr>
          <p:nvPr/>
        </p:nvSpPr>
        <p:spPr bwMode="auto">
          <a:xfrm>
            <a:off x="1143000" y="-173124"/>
            <a:ext cx="138564" cy="346249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68580" tIns="34290" rIns="68580" bIns="3429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78" name="椭圆 77"/>
          <p:cNvSpPr/>
          <p:nvPr/>
        </p:nvSpPr>
        <p:spPr>
          <a:xfrm>
            <a:off x="2283893" y="2722739"/>
            <a:ext cx="216024" cy="21602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</a:t>
            </a:r>
            <a:endParaRPr lang="zh-CN" altLang="en-US" sz="10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2" name="椭圆 81"/>
          <p:cNvSpPr/>
          <p:nvPr/>
        </p:nvSpPr>
        <p:spPr>
          <a:xfrm>
            <a:off x="3172686" y="3424817"/>
            <a:ext cx="216024" cy="21602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  <a:endParaRPr lang="zh-CN" altLang="en-US" sz="10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文本框 95"/>
              <p:cNvSpPr txBox="1"/>
              <p:nvPr/>
            </p:nvSpPr>
            <p:spPr>
              <a:xfrm>
                <a:off x="2160983" y="1707654"/>
                <a:ext cx="46442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6" name="文本框 9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0983" y="1707654"/>
                <a:ext cx="464423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文本框 96"/>
              <p:cNvSpPr txBox="1"/>
              <p:nvPr/>
            </p:nvSpPr>
            <p:spPr>
              <a:xfrm>
                <a:off x="3109813" y="1707654"/>
                <a:ext cx="4697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7" name="文本框 9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9813" y="1707654"/>
                <a:ext cx="469744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文本框 97"/>
              <p:cNvSpPr txBox="1"/>
              <p:nvPr/>
            </p:nvSpPr>
            <p:spPr>
              <a:xfrm>
                <a:off x="4058642" y="1707654"/>
                <a:ext cx="4697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CN" b="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8" name="文本框 9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8642" y="1707654"/>
                <a:ext cx="469744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文本框 98"/>
              <p:cNvSpPr txBox="1"/>
              <p:nvPr/>
            </p:nvSpPr>
            <p:spPr>
              <a:xfrm>
                <a:off x="5007471" y="1707654"/>
                <a:ext cx="4598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9" name="文本框 9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7471" y="1707654"/>
                <a:ext cx="459869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4" name="直接箭头连接符 103"/>
          <p:cNvCxnSpPr>
            <a:stCxn id="78" idx="6"/>
          </p:cNvCxnSpPr>
          <p:nvPr/>
        </p:nvCxnSpPr>
        <p:spPr>
          <a:xfrm>
            <a:off x="2499917" y="2830751"/>
            <a:ext cx="665720" cy="7020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组合 5"/>
          <p:cNvGrpSpPr/>
          <p:nvPr/>
        </p:nvGrpSpPr>
        <p:grpSpPr>
          <a:xfrm>
            <a:off x="2499916" y="2122881"/>
            <a:ext cx="1855523" cy="1427790"/>
            <a:chOff x="1809222" y="3406572"/>
            <a:chExt cx="2474030" cy="1903720"/>
          </a:xfrm>
        </p:grpSpPr>
        <p:sp>
          <p:nvSpPr>
            <p:cNvPr id="79" name="椭圆 78"/>
            <p:cNvSpPr/>
            <p:nvPr/>
          </p:nvSpPr>
          <p:spPr>
            <a:xfrm>
              <a:off x="2706248" y="3406572"/>
              <a:ext cx="288032" cy="288032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000" b="1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2</a:t>
              </a:r>
              <a:endParaRPr lang="zh-CN" altLang="en-US" sz="10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80" name="椭圆 79"/>
            <p:cNvSpPr/>
            <p:nvPr/>
          </p:nvSpPr>
          <p:spPr>
            <a:xfrm>
              <a:off x="2706248" y="3985210"/>
              <a:ext cx="288032" cy="288032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000" b="1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3</a:t>
              </a:r>
              <a:endParaRPr lang="zh-CN" altLang="en-US" sz="10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81" name="椭圆 80"/>
            <p:cNvSpPr/>
            <p:nvPr/>
          </p:nvSpPr>
          <p:spPr>
            <a:xfrm>
              <a:off x="2706248" y="4563848"/>
              <a:ext cx="288032" cy="288032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000" b="1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4</a:t>
              </a:r>
              <a:endParaRPr lang="zh-CN" altLang="en-US" sz="10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85" name="椭圆 84"/>
            <p:cNvSpPr/>
            <p:nvPr/>
          </p:nvSpPr>
          <p:spPr>
            <a:xfrm>
              <a:off x="3995220" y="4729121"/>
              <a:ext cx="288032" cy="288032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000" b="1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8</a:t>
              </a:r>
              <a:endParaRPr lang="zh-CN" altLang="en-US" sz="10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cxnSp>
          <p:nvCxnSpPr>
            <p:cNvPr id="101" name="直接箭头连接符 100"/>
            <p:cNvCxnSpPr>
              <a:endCxn id="79" idx="3"/>
            </p:cNvCxnSpPr>
            <p:nvPr/>
          </p:nvCxnSpPr>
          <p:spPr>
            <a:xfrm flipV="1">
              <a:off x="1818621" y="3652423"/>
              <a:ext cx="929808" cy="68177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接箭头连接符 101"/>
            <p:cNvCxnSpPr>
              <a:cxnSpLocks/>
            </p:cNvCxnSpPr>
            <p:nvPr/>
          </p:nvCxnSpPr>
          <p:spPr>
            <a:xfrm flipV="1">
              <a:off x="1809222" y="4119257"/>
              <a:ext cx="887626" cy="17316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接箭头连接符 102"/>
            <p:cNvCxnSpPr>
              <a:cxnSpLocks/>
            </p:cNvCxnSpPr>
            <p:nvPr/>
          </p:nvCxnSpPr>
          <p:spPr>
            <a:xfrm>
              <a:off x="1809222" y="4343467"/>
              <a:ext cx="887626" cy="31299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接箭头连接符 105"/>
            <p:cNvCxnSpPr>
              <a:stCxn id="79" idx="6"/>
              <a:endCxn id="85" idx="2"/>
            </p:cNvCxnSpPr>
            <p:nvPr/>
          </p:nvCxnSpPr>
          <p:spPr>
            <a:xfrm>
              <a:off x="2994280" y="3550588"/>
              <a:ext cx="1000940" cy="132254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接箭头连接符 109"/>
            <p:cNvCxnSpPr/>
            <p:nvPr/>
          </p:nvCxnSpPr>
          <p:spPr>
            <a:xfrm>
              <a:off x="2994280" y="4733622"/>
              <a:ext cx="1000940" cy="16527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直接箭头连接符 111"/>
            <p:cNvCxnSpPr/>
            <p:nvPr/>
          </p:nvCxnSpPr>
          <p:spPr>
            <a:xfrm flipV="1">
              <a:off x="2972091" y="4886016"/>
              <a:ext cx="1023129" cy="42427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组合 4"/>
          <p:cNvGrpSpPr/>
          <p:nvPr/>
        </p:nvGrpSpPr>
        <p:grpSpPr>
          <a:xfrm>
            <a:off x="3386369" y="2214245"/>
            <a:ext cx="1987567" cy="1026517"/>
            <a:chOff x="2991160" y="3528390"/>
            <a:chExt cx="2650088" cy="1368687"/>
          </a:xfrm>
        </p:grpSpPr>
        <p:sp>
          <p:nvSpPr>
            <p:cNvPr id="83" name="椭圆 82"/>
            <p:cNvSpPr/>
            <p:nvPr/>
          </p:nvSpPr>
          <p:spPr>
            <a:xfrm>
              <a:off x="3995220" y="3591487"/>
              <a:ext cx="288032" cy="288032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000" b="1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6</a:t>
              </a:r>
              <a:endParaRPr lang="zh-CN" altLang="en-US" sz="10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84" name="椭圆 83"/>
            <p:cNvSpPr/>
            <p:nvPr/>
          </p:nvSpPr>
          <p:spPr>
            <a:xfrm>
              <a:off x="3995220" y="4160304"/>
              <a:ext cx="288032" cy="288032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000" b="1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7</a:t>
              </a:r>
              <a:endParaRPr lang="zh-CN" altLang="en-US" sz="10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grpSp>
          <p:nvGrpSpPr>
            <p:cNvPr id="87" name="组合 86"/>
            <p:cNvGrpSpPr/>
            <p:nvPr/>
          </p:nvGrpSpPr>
          <p:grpSpPr>
            <a:xfrm>
              <a:off x="5206942" y="4119654"/>
              <a:ext cx="434306" cy="335929"/>
              <a:chOff x="4362648" y="4965279"/>
              <a:chExt cx="434306" cy="335929"/>
            </a:xfrm>
          </p:grpSpPr>
          <p:sp>
            <p:nvSpPr>
              <p:cNvPr id="88" name="椭圆 87"/>
              <p:cNvSpPr/>
              <p:nvPr/>
            </p:nvSpPr>
            <p:spPr>
              <a:xfrm>
                <a:off x="4427984" y="5013176"/>
                <a:ext cx="288032" cy="288032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00" b="1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89" name="文本框 88"/>
              <p:cNvSpPr txBox="1"/>
              <p:nvPr/>
            </p:nvSpPr>
            <p:spPr>
              <a:xfrm>
                <a:off x="4362648" y="4965279"/>
                <a:ext cx="434306" cy="3282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000" b="1" dirty="0"/>
                  <a:t>10</a:t>
                </a:r>
                <a:endParaRPr lang="zh-CN" altLang="en-US" sz="1000" b="1" dirty="0"/>
              </a:p>
            </p:txBody>
          </p:sp>
        </p:grpSp>
        <p:cxnSp>
          <p:nvCxnSpPr>
            <p:cNvPr id="105" name="直接箭头连接符 104"/>
            <p:cNvCxnSpPr>
              <a:endCxn id="84" idx="2"/>
            </p:cNvCxnSpPr>
            <p:nvPr/>
          </p:nvCxnSpPr>
          <p:spPr>
            <a:xfrm>
              <a:off x="2991160" y="3546462"/>
              <a:ext cx="1004060" cy="75785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直接箭头连接符 106"/>
            <p:cNvCxnSpPr>
              <a:endCxn id="83" idx="2"/>
            </p:cNvCxnSpPr>
            <p:nvPr/>
          </p:nvCxnSpPr>
          <p:spPr>
            <a:xfrm>
              <a:off x="3008100" y="3528390"/>
              <a:ext cx="987120" cy="20711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接箭头连接符 107"/>
            <p:cNvCxnSpPr>
              <a:endCxn id="83" idx="2"/>
            </p:cNvCxnSpPr>
            <p:nvPr/>
          </p:nvCxnSpPr>
          <p:spPr>
            <a:xfrm flipV="1">
              <a:off x="3003224" y="3735503"/>
              <a:ext cx="991996" cy="38415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接箭头连接符 108"/>
            <p:cNvCxnSpPr/>
            <p:nvPr/>
          </p:nvCxnSpPr>
          <p:spPr>
            <a:xfrm>
              <a:off x="2999156" y="4192116"/>
              <a:ext cx="996064" cy="15084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直接箭头连接符 110"/>
            <p:cNvCxnSpPr>
              <a:stCxn id="82" idx="6"/>
            </p:cNvCxnSpPr>
            <p:nvPr/>
          </p:nvCxnSpPr>
          <p:spPr>
            <a:xfrm flipV="1">
              <a:off x="2994283" y="3790912"/>
              <a:ext cx="982638" cy="91952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直接箭头连接符 112"/>
            <p:cNvCxnSpPr>
              <a:endCxn id="89" idx="1"/>
            </p:cNvCxnSpPr>
            <p:nvPr/>
          </p:nvCxnSpPr>
          <p:spPr>
            <a:xfrm>
              <a:off x="4287831" y="3726314"/>
              <a:ext cx="919110" cy="55748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直接箭头连接符 114"/>
            <p:cNvCxnSpPr>
              <a:endCxn id="89" idx="1"/>
            </p:cNvCxnSpPr>
            <p:nvPr/>
          </p:nvCxnSpPr>
          <p:spPr>
            <a:xfrm flipV="1">
              <a:off x="4289347" y="4283802"/>
              <a:ext cx="917594" cy="4621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直接箭头连接符 117"/>
            <p:cNvCxnSpPr>
              <a:endCxn id="89" idx="1"/>
            </p:cNvCxnSpPr>
            <p:nvPr/>
          </p:nvCxnSpPr>
          <p:spPr>
            <a:xfrm flipV="1">
              <a:off x="4262543" y="4283802"/>
              <a:ext cx="944398" cy="61327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文本框 99"/>
              <p:cNvSpPr txBox="1"/>
              <p:nvPr/>
            </p:nvSpPr>
            <p:spPr>
              <a:xfrm>
                <a:off x="5956300" y="1707654"/>
                <a:ext cx="4697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0" name="文本框 9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6300" y="1707654"/>
                <a:ext cx="469744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组合 7"/>
          <p:cNvGrpSpPr/>
          <p:nvPr/>
        </p:nvGrpSpPr>
        <p:grpSpPr>
          <a:xfrm>
            <a:off x="4358223" y="2261565"/>
            <a:ext cx="1873112" cy="1069249"/>
            <a:chOff x="4286963" y="3591487"/>
            <a:chExt cx="2497483" cy="1425666"/>
          </a:xfrm>
        </p:grpSpPr>
        <p:sp>
          <p:nvSpPr>
            <p:cNvPr id="86" name="椭圆 85"/>
            <p:cNvSpPr/>
            <p:nvPr/>
          </p:nvSpPr>
          <p:spPr>
            <a:xfrm>
              <a:off x="5274313" y="3591487"/>
              <a:ext cx="288032" cy="288032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000" b="1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9</a:t>
              </a:r>
              <a:endParaRPr lang="zh-CN" altLang="en-US" sz="10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grpSp>
          <p:nvGrpSpPr>
            <p:cNvPr id="90" name="组合 89"/>
            <p:cNvGrpSpPr/>
            <p:nvPr/>
          </p:nvGrpSpPr>
          <p:grpSpPr>
            <a:xfrm>
              <a:off x="5200270" y="4682807"/>
              <a:ext cx="434307" cy="334346"/>
              <a:chOff x="4355976" y="5528432"/>
              <a:chExt cx="434307" cy="334346"/>
            </a:xfrm>
          </p:grpSpPr>
          <p:sp>
            <p:nvSpPr>
              <p:cNvPr id="91" name="椭圆 90"/>
              <p:cNvSpPr/>
              <p:nvPr/>
            </p:nvSpPr>
            <p:spPr>
              <a:xfrm>
                <a:off x="4427984" y="5574746"/>
                <a:ext cx="288032" cy="288032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00" b="1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92" name="文本框 91"/>
              <p:cNvSpPr txBox="1"/>
              <p:nvPr/>
            </p:nvSpPr>
            <p:spPr>
              <a:xfrm>
                <a:off x="4355976" y="5528432"/>
                <a:ext cx="434307" cy="3282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000" b="1" dirty="0"/>
                  <a:t>11</a:t>
                </a:r>
                <a:endParaRPr lang="zh-CN" altLang="en-US" sz="1000" b="1" dirty="0"/>
              </a:p>
            </p:txBody>
          </p:sp>
        </p:grpSp>
        <p:grpSp>
          <p:nvGrpSpPr>
            <p:cNvPr id="93" name="组合 92"/>
            <p:cNvGrpSpPr/>
            <p:nvPr/>
          </p:nvGrpSpPr>
          <p:grpSpPr>
            <a:xfrm>
              <a:off x="6476314" y="4125082"/>
              <a:ext cx="308132" cy="335929"/>
              <a:chOff x="4407884" y="4965279"/>
              <a:chExt cx="308132" cy="335929"/>
            </a:xfrm>
          </p:grpSpPr>
          <p:sp>
            <p:nvSpPr>
              <p:cNvPr id="94" name="椭圆 93"/>
              <p:cNvSpPr/>
              <p:nvPr/>
            </p:nvSpPr>
            <p:spPr>
              <a:xfrm>
                <a:off x="4427984" y="5013176"/>
                <a:ext cx="288032" cy="288032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00" b="1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95" name="文本框 94"/>
              <p:cNvSpPr txBox="1"/>
              <p:nvPr/>
            </p:nvSpPr>
            <p:spPr>
              <a:xfrm>
                <a:off x="4407884" y="4965279"/>
                <a:ext cx="303931" cy="3282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000" b="1" dirty="0"/>
                  <a:t>t</a:t>
                </a:r>
                <a:endParaRPr lang="zh-CN" altLang="en-US" sz="1000" b="1" dirty="0"/>
              </a:p>
            </p:txBody>
          </p:sp>
        </p:grpSp>
        <p:cxnSp>
          <p:nvCxnSpPr>
            <p:cNvPr id="114" name="直接箭头连接符 113"/>
            <p:cNvCxnSpPr>
              <a:endCxn id="86" idx="2"/>
            </p:cNvCxnSpPr>
            <p:nvPr/>
          </p:nvCxnSpPr>
          <p:spPr>
            <a:xfrm>
              <a:off x="4286963" y="3716061"/>
              <a:ext cx="987350" cy="1944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直接箭头连接符 115"/>
            <p:cNvCxnSpPr>
              <a:endCxn id="86" idx="2"/>
            </p:cNvCxnSpPr>
            <p:nvPr/>
          </p:nvCxnSpPr>
          <p:spPr>
            <a:xfrm flipV="1">
              <a:off x="4286963" y="3735503"/>
              <a:ext cx="987350" cy="57821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直接箭头连接符 116"/>
            <p:cNvCxnSpPr>
              <a:endCxn id="92" idx="1"/>
            </p:cNvCxnSpPr>
            <p:nvPr/>
          </p:nvCxnSpPr>
          <p:spPr>
            <a:xfrm flipV="1">
              <a:off x="4290224" y="4846956"/>
              <a:ext cx="910046" cy="2693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直接箭头连接符 118"/>
            <p:cNvCxnSpPr>
              <a:stCxn id="89" idx="3"/>
              <a:endCxn id="95" idx="1"/>
            </p:cNvCxnSpPr>
            <p:nvPr/>
          </p:nvCxnSpPr>
          <p:spPr>
            <a:xfrm>
              <a:off x="5641247" y="4283807"/>
              <a:ext cx="835067" cy="542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直接箭头连接符 119"/>
            <p:cNvCxnSpPr>
              <a:endCxn id="95" idx="1"/>
            </p:cNvCxnSpPr>
            <p:nvPr/>
          </p:nvCxnSpPr>
          <p:spPr>
            <a:xfrm flipV="1">
              <a:off x="5592223" y="4289230"/>
              <a:ext cx="884091" cy="60556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直接箭头连接符 120"/>
            <p:cNvCxnSpPr>
              <a:endCxn id="95" idx="1"/>
            </p:cNvCxnSpPr>
            <p:nvPr/>
          </p:nvCxnSpPr>
          <p:spPr>
            <a:xfrm>
              <a:off x="5605335" y="3784418"/>
              <a:ext cx="870979" cy="50481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文本框 6"/>
          <p:cNvSpPr txBox="1"/>
          <p:nvPr/>
        </p:nvSpPr>
        <p:spPr>
          <a:xfrm>
            <a:off x="3419872" y="4083918"/>
            <a:ext cx="1475084" cy="40011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zh-CN" altLang="en-US" sz="2000" b="1" dirty="0"/>
              <a:t>子问题实例</a:t>
            </a:r>
          </a:p>
        </p:txBody>
      </p:sp>
    </p:spTree>
    <p:extLst>
      <p:ext uri="{BB962C8B-B14F-4D97-AF65-F5344CB8AC3E}">
        <p14:creationId xmlns:p14="http://schemas.microsoft.com/office/powerpoint/2010/main" val="4130513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000"/>
    </mc:Choice>
    <mc:Fallback xmlns="">
      <p:transition advTm="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323528" y="20074"/>
            <a:ext cx="1313180" cy="3631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lnSpc>
                <a:spcPct val="80000"/>
              </a:lnSpc>
            </a:pPr>
            <a:r>
              <a:rPr lang="zh-CN" altLang="en-US" sz="2200" b="1" kern="12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状态表示</a:t>
            </a:r>
          </a:p>
        </p:txBody>
      </p:sp>
      <p:sp>
        <p:nvSpPr>
          <p:cNvPr id="3" name="TextBox 2"/>
          <p:cNvSpPr txBox="1"/>
          <p:nvPr/>
        </p:nvSpPr>
        <p:spPr bwMode="auto">
          <a:xfrm>
            <a:off x="323528" y="483518"/>
            <a:ext cx="8352927" cy="1393779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wrap="square" lIns="0" rIns="0" rtlCol="0">
            <a:spAutoFit/>
          </a:bodyPr>
          <a:lstStyle/>
          <a:p>
            <a:pPr indent="-352425" algn="just">
              <a:lnSpc>
                <a:spcPct val="120000"/>
              </a:lnSpc>
            </a:pPr>
            <a:r>
              <a:rPr lang="zh-CN" altLang="zh-CN" b="1" dirty="0">
                <a:solidFill>
                  <a:srgbClr val="F77A2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包含源</a:t>
            </a:r>
            <a:r>
              <a:rPr lang="zh-CN" altLang="en-US" b="1" dirty="0">
                <a:solidFill>
                  <a:srgbClr val="F77A2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结点</a:t>
            </a:r>
            <a:r>
              <a:rPr lang="en-US" altLang="zh-CN" b="1" dirty="0">
                <a:solidFill>
                  <a:srgbClr val="F77A2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i="1" dirty="0">
                <a:solidFill>
                  <a:srgbClr val="F77A2D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 </a:t>
            </a:r>
            <a:r>
              <a:rPr lang="zh-CN" altLang="zh-CN" b="1" dirty="0">
                <a:solidFill>
                  <a:srgbClr val="F77A2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的子图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对应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一个子问题，子图的</a:t>
            </a:r>
            <a:r>
              <a:rPr lang="zh-CN" altLang="zh-CN" b="1" dirty="0">
                <a:solidFill>
                  <a:srgbClr val="F77A2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源是固定的，汇是变化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的。因此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确定了汇的位置，则能确定一个子图。汇的位置包括</a:t>
            </a:r>
            <a:r>
              <a:rPr lang="zh-CN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两个参数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-352425" algn="just">
              <a:lnSpc>
                <a:spcPct val="120000"/>
              </a:lnSpc>
              <a:buFont typeface="+mj-lt"/>
              <a:buAutoNum type="arabicPeriod"/>
            </a:pPr>
            <a:r>
              <a:rPr lang="zh-CN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段的序号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-352425" algn="just">
              <a:lnSpc>
                <a:spcPct val="120000"/>
              </a:lnSpc>
              <a:buFont typeface="+mj-lt"/>
              <a:buAutoNum type="arabicPeriod"/>
            </a:pPr>
            <a:r>
              <a:rPr lang="zh-CN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汇顶点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在段中</a:t>
            </a:r>
            <a:r>
              <a:rPr lang="zh-CN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的序号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8850" name="Rectangle 2"/>
          <p:cNvSpPr>
            <a:spLocks noChangeArrowheads="1"/>
          </p:cNvSpPr>
          <p:nvPr/>
        </p:nvSpPr>
        <p:spPr bwMode="auto">
          <a:xfrm>
            <a:off x="1143000" y="-173124"/>
            <a:ext cx="138564" cy="346249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68580" tIns="34290" rIns="68580" bIns="34290" numCol="1" anchor="ctr" anchorCtr="0" compatLnSpc="1">
            <a:spAutoFit/>
          </a:bodyPr>
          <a:lstStyle/>
          <a:p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2249742" y="1939211"/>
                <a:ext cx="4536504" cy="992579"/>
              </a:xfrm>
              <a:prstGeom prst="rect">
                <a:avLst/>
              </a:prstGeom>
              <a:ln w="28575">
                <a:solidFill>
                  <a:schemeClr val="accent5">
                    <a:lumMod val="50000"/>
                  </a:schemeClr>
                </a:solidFill>
              </a:ln>
            </p:spPr>
            <p:txBody>
              <a:bodyPr wrap="square">
                <a:spAutoFit/>
              </a:bodyPr>
              <a:lstStyle/>
              <a:p>
                <a:pPr indent="-352425" algn="just">
                  <a:lnSpc>
                    <a:spcPct val="130000"/>
                  </a:lnSpc>
                </a:pPr>
                <a14:m>
                  <m:oMath xmlns:m="http://schemas.openxmlformats.org/officeDocument/2006/math">
                    <m:r>
                      <a:rPr lang="en-US" altLang="zh-CN" sz="1500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𝑾</m:t>
                    </m:r>
                    <m:r>
                      <a:rPr lang="en-US" altLang="zh-CN" sz="1500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500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𝒊</m:t>
                    </m:r>
                    <m:r>
                      <a:rPr lang="en-US" altLang="zh-CN" sz="1500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1500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𝒑</m:t>
                    </m:r>
                    <m:r>
                      <a:rPr lang="en-US" altLang="zh-CN" sz="1500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15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zh-CN" sz="15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表示从源</a:t>
                </a:r>
                <a:r>
                  <a:rPr lang="en-US" altLang="zh-CN" sz="15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s </a:t>
                </a:r>
                <a:r>
                  <a:rPr lang="zh-CN" altLang="zh-CN" sz="15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到</a:t>
                </a:r>
                <a:r>
                  <a:rPr lang="en-US" altLang="zh-CN" sz="15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v(i, p) </a:t>
                </a:r>
                <a:r>
                  <a:rPr lang="zh-CN" altLang="zh-CN" sz="15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的最短路径长度</a:t>
                </a:r>
                <a:endParaRPr lang="en-US" altLang="zh-CN" sz="15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indent="-352425" algn="just">
                  <a:lnSpc>
                    <a:spcPct val="130000"/>
                  </a:lnSpc>
                  <a:buFont typeface="Wingdings" pitchFamily="2" charset="2"/>
                  <a:buChar char="u"/>
                </a:pPr>
                <a14:m>
                  <m:oMath xmlns:m="http://schemas.openxmlformats.org/officeDocument/2006/math">
                    <m:r>
                      <a:rPr lang="en-US" altLang="zh-CN" sz="1500" i="1">
                        <a:latin typeface="Cambria Math"/>
                        <a:cs typeface="Times New Roman" pitchFamily="18" charset="0"/>
                      </a:rPr>
                      <m:t>𝑖</m:t>
                    </m:r>
                    <m:r>
                      <a:rPr lang="en-US" altLang="zh-CN" sz="1500" i="1">
                        <a:latin typeface="Cambria Math"/>
                        <a:cs typeface="Times New Roman" pitchFamily="18" charset="0"/>
                      </a:rPr>
                      <m:t>(1≤</m:t>
                    </m:r>
                    <m:r>
                      <a:rPr lang="en-US" altLang="zh-CN" sz="1500" i="1">
                        <a:latin typeface="Cambria Math"/>
                        <a:ea typeface="Cambria Math"/>
                        <a:cs typeface="Times New Roman" pitchFamily="18" charset="0"/>
                      </a:rPr>
                      <m:t>𝑖</m:t>
                    </m:r>
                    <m:r>
                      <a:rPr lang="en-US" altLang="zh-CN" sz="1500" i="1">
                        <a:latin typeface="Cambria Math"/>
                        <a:ea typeface="Cambria Math"/>
                        <a:cs typeface="Times New Roman" pitchFamily="18" charset="0"/>
                      </a:rPr>
                      <m:t>≤</m:t>
                    </m:r>
                    <m:r>
                      <a:rPr lang="en-US" altLang="zh-CN" sz="1500" i="1">
                        <a:latin typeface="Cambria Math"/>
                        <a:ea typeface="Cambria Math"/>
                        <a:cs typeface="Times New Roman" pitchFamily="18" charset="0"/>
                      </a:rPr>
                      <m:t>𝑘</m:t>
                    </m:r>
                    <m:r>
                      <a:rPr lang="en-US" altLang="zh-CN" sz="1500" i="1">
                        <a:latin typeface="Cambria Math"/>
                        <a:cs typeface="Times New Roman" pitchFamily="18" charset="0"/>
                      </a:rPr>
                      <m:t>)</m:t>
                    </m:r>
                  </m:oMath>
                </a14:m>
                <a:r>
                  <a:rPr lang="zh-CN" altLang="zh-CN" sz="15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表示段的序号</a:t>
                </a:r>
                <a:endParaRPr lang="en-US" altLang="zh-CN" sz="15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indent="-352425" algn="just">
                  <a:lnSpc>
                    <a:spcPct val="130000"/>
                  </a:lnSpc>
                  <a:buFont typeface="Wingdings" pitchFamily="2" charset="2"/>
                  <a:buChar char="u"/>
                </a:pPr>
                <a14:m>
                  <m:oMath xmlns:m="http://schemas.openxmlformats.org/officeDocument/2006/math">
                    <m:r>
                      <a:rPr lang="en-US" altLang="zh-CN" sz="1500" i="1">
                        <a:latin typeface="Cambria Math"/>
                        <a:cs typeface="Times New Roman" pitchFamily="18" charset="0"/>
                      </a:rPr>
                      <m:t>𝑝</m:t>
                    </m:r>
                    <m:r>
                      <a:rPr lang="en-US" altLang="zh-CN" sz="1500" i="1">
                        <a:latin typeface="Cambria Math"/>
                        <a:cs typeface="Times New Roman" pitchFamily="18" charset="0"/>
                      </a:rPr>
                      <m:t>(1≤</m:t>
                    </m:r>
                    <m:r>
                      <a:rPr lang="en-US" altLang="zh-CN" sz="1500" i="1">
                        <a:latin typeface="Cambria Math"/>
                        <a:ea typeface="Cambria Math"/>
                        <a:cs typeface="Times New Roman" pitchFamily="18" charset="0"/>
                      </a:rPr>
                      <m:t>𝑝</m:t>
                    </m:r>
                    <m:r>
                      <a:rPr lang="en-US" altLang="zh-CN" sz="1500" i="1">
                        <a:latin typeface="Cambria Math"/>
                        <a:ea typeface="Cambria Math"/>
                        <a:cs typeface="Times New Roman" pitchFamily="18" charset="0"/>
                      </a:rPr>
                      <m:t>≤</m:t>
                    </m:r>
                    <m:sSub>
                      <m:sSubPr>
                        <m:ctrlPr>
                          <a:rPr lang="en-US" altLang="zh-CN" sz="1500" i="1">
                            <a:latin typeface="Cambria Math" panose="02040503050406030204" pitchFamily="18" charset="0"/>
                            <a:ea typeface="Cambria Math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zh-CN" sz="1500" i="1">
                            <a:latin typeface="Cambria Math"/>
                            <a:ea typeface="Cambria Math"/>
                            <a:cs typeface="Times New Roman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CN" sz="1500" i="1">
                            <a:latin typeface="Cambria Math"/>
                            <a:ea typeface="Cambria Math"/>
                            <a:cs typeface="Times New Roman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1500" i="1">
                        <a:latin typeface="Cambria Math"/>
                        <a:cs typeface="Times New Roman" pitchFamily="18" charset="0"/>
                      </a:rPr>
                      <m:t>)</m:t>
                    </m:r>
                  </m:oMath>
                </a14:m>
                <a:r>
                  <a:rPr lang="zh-CN" altLang="zh-CN" sz="15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表示第</a:t>
                </a:r>
                <a:r>
                  <a:rPr lang="en-US" altLang="zh-CN" sz="15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i </a:t>
                </a:r>
                <a:r>
                  <a:rPr lang="zh-CN" altLang="zh-CN" sz="15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段顶点集中的</a:t>
                </a:r>
                <a:r>
                  <a:rPr lang="zh-CN" altLang="en-US" sz="15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顶点</a:t>
                </a:r>
                <a:r>
                  <a:rPr lang="zh-CN" altLang="zh-CN" sz="15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序号</a:t>
                </a:r>
                <a:endParaRPr lang="zh-CN" altLang="en-US" sz="15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9742" y="1939211"/>
                <a:ext cx="4536504" cy="992579"/>
              </a:xfrm>
              <a:prstGeom prst="rect">
                <a:avLst/>
              </a:prstGeom>
              <a:blipFill>
                <a:blip r:embed="rId2"/>
                <a:stretch>
                  <a:fillRect b="-1235"/>
                </a:stretch>
              </a:blipFill>
              <a:ln w="28575">
                <a:solidFill>
                  <a:schemeClr val="accent5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8" name="椭圆 77"/>
          <p:cNvSpPr/>
          <p:nvPr/>
        </p:nvSpPr>
        <p:spPr>
          <a:xfrm>
            <a:off x="2283893" y="4018882"/>
            <a:ext cx="216024" cy="21602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</a:t>
            </a:r>
            <a:endParaRPr lang="zh-CN" altLang="en-US" sz="10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9" name="椭圆 78"/>
          <p:cNvSpPr/>
          <p:nvPr/>
        </p:nvSpPr>
        <p:spPr>
          <a:xfrm>
            <a:off x="3172686" y="3419025"/>
            <a:ext cx="216024" cy="21602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endParaRPr lang="zh-CN" altLang="en-US" sz="10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0" name="椭圆 79"/>
          <p:cNvSpPr/>
          <p:nvPr/>
        </p:nvSpPr>
        <p:spPr>
          <a:xfrm>
            <a:off x="3172686" y="3853003"/>
            <a:ext cx="216024" cy="21602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endParaRPr lang="zh-CN" altLang="en-US" sz="10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1" name="椭圆 80"/>
          <p:cNvSpPr/>
          <p:nvPr/>
        </p:nvSpPr>
        <p:spPr>
          <a:xfrm>
            <a:off x="3172686" y="4286982"/>
            <a:ext cx="216024" cy="21602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  <a:endParaRPr lang="zh-CN" altLang="en-US" sz="10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2" name="椭圆 81"/>
          <p:cNvSpPr/>
          <p:nvPr/>
        </p:nvSpPr>
        <p:spPr>
          <a:xfrm>
            <a:off x="3172686" y="4720960"/>
            <a:ext cx="216024" cy="21602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  <a:endParaRPr lang="zh-CN" altLang="en-US" sz="10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3" name="椭圆 82"/>
          <p:cNvSpPr/>
          <p:nvPr/>
        </p:nvSpPr>
        <p:spPr>
          <a:xfrm>
            <a:off x="4139415" y="3557711"/>
            <a:ext cx="216024" cy="21602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6</a:t>
            </a:r>
            <a:endParaRPr lang="zh-CN" altLang="en-US" sz="10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4" name="椭圆 83"/>
          <p:cNvSpPr/>
          <p:nvPr/>
        </p:nvSpPr>
        <p:spPr>
          <a:xfrm>
            <a:off x="4139415" y="3984324"/>
            <a:ext cx="216024" cy="21602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7</a:t>
            </a:r>
            <a:endParaRPr lang="zh-CN" altLang="en-US" sz="10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5" name="椭圆 84"/>
          <p:cNvSpPr/>
          <p:nvPr/>
        </p:nvSpPr>
        <p:spPr>
          <a:xfrm>
            <a:off x="4139415" y="4410936"/>
            <a:ext cx="216024" cy="21602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8</a:t>
            </a:r>
            <a:endParaRPr lang="zh-CN" altLang="en-US" sz="10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6" name="椭圆 85"/>
          <p:cNvSpPr/>
          <p:nvPr/>
        </p:nvSpPr>
        <p:spPr>
          <a:xfrm>
            <a:off x="5098735" y="3557711"/>
            <a:ext cx="216024" cy="21602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9</a:t>
            </a:r>
            <a:endParaRPr lang="zh-CN" altLang="en-US" sz="10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pSp>
        <p:nvGrpSpPr>
          <p:cNvPr id="87" name="组合 86"/>
          <p:cNvGrpSpPr/>
          <p:nvPr/>
        </p:nvGrpSpPr>
        <p:grpSpPr>
          <a:xfrm>
            <a:off x="5048204" y="3953839"/>
            <a:ext cx="325730" cy="251947"/>
            <a:chOff x="4362648" y="4965279"/>
            <a:chExt cx="434307" cy="335929"/>
          </a:xfrm>
        </p:grpSpPr>
        <p:sp>
          <p:nvSpPr>
            <p:cNvPr id="88" name="椭圆 87"/>
            <p:cNvSpPr/>
            <p:nvPr/>
          </p:nvSpPr>
          <p:spPr>
            <a:xfrm>
              <a:off x="4427984" y="5013176"/>
              <a:ext cx="288032" cy="288032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89" name="文本框 88"/>
            <p:cNvSpPr txBox="1"/>
            <p:nvPr/>
          </p:nvSpPr>
          <p:spPr>
            <a:xfrm>
              <a:off x="4362648" y="4965279"/>
              <a:ext cx="434307" cy="3282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00" b="1" dirty="0"/>
                <a:t>10</a:t>
              </a:r>
              <a:endParaRPr lang="zh-CN" altLang="en-US" sz="1000" b="1" dirty="0"/>
            </a:p>
          </p:txBody>
        </p:sp>
      </p:grpSp>
      <p:grpSp>
        <p:nvGrpSpPr>
          <p:cNvPr id="90" name="组合 89"/>
          <p:cNvGrpSpPr/>
          <p:nvPr/>
        </p:nvGrpSpPr>
        <p:grpSpPr>
          <a:xfrm>
            <a:off x="5043200" y="4376193"/>
            <a:ext cx="325730" cy="250759"/>
            <a:chOff x="4355976" y="5528432"/>
            <a:chExt cx="434307" cy="334346"/>
          </a:xfrm>
        </p:grpSpPr>
        <p:sp>
          <p:nvSpPr>
            <p:cNvPr id="91" name="椭圆 90"/>
            <p:cNvSpPr/>
            <p:nvPr/>
          </p:nvSpPr>
          <p:spPr>
            <a:xfrm>
              <a:off x="4427984" y="5574746"/>
              <a:ext cx="288032" cy="288032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92" name="文本框 91"/>
            <p:cNvSpPr txBox="1"/>
            <p:nvPr/>
          </p:nvSpPr>
          <p:spPr>
            <a:xfrm>
              <a:off x="4355976" y="5528432"/>
              <a:ext cx="434307" cy="3282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00" b="1" dirty="0"/>
                <a:t>11</a:t>
              </a:r>
              <a:endParaRPr lang="zh-CN" altLang="en-US" sz="1000" b="1" dirty="0"/>
            </a:p>
          </p:txBody>
        </p:sp>
      </p:grpSp>
      <p:grpSp>
        <p:nvGrpSpPr>
          <p:cNvPr id="93" name="组合 92"/>
          <p:cNvGrpSpPr/>
          <p:nvPr/>
        </p:nvGrpSpPr>
        <p:grpSpPr>
          <a:xfrm>
            <a:off x="5966309" y="3957910"/>
            <a:ext cx="265026" cy="251947"/>
            <a:chOff x="4362648" y="4965279"/>
            <a:chExt cx="353368" cy="335929"/>
          </a:xfrm>
        </p:grpSpPr>
        <p:sp>
          <p:nvSpPr>
            <p:cNvPr id="94" name="椭圆 93"/>
            <p:cNvSpPr/>
            <p:nvPr/>
          </p:nvSpPr>
          <p:spPr>
            <a:xfrm>
              <a:off x="4427984" y="5013176"/>
              <a:ext cx="288032" cy="288032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95" name="文本框 94"/>
            <p:cNvSpPr txBox="1"/>
            <p:nvPr/>
          </p:nvSpPr>
          <p:spPr>
            <a:xfrm>
              <a:off x="4362648" y="4965279"/>
              <a:ext cx="350952" cy="3282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00" b="1" dirty="0"/>
                <a:t> t</a:t>
              </a:r>
              <a:endParaRPr lang="zh-CN" altLang="en-US" sz="1000" b="1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文本框 95"/>
              <p:cNvSpPr txBox="1"/>
              <p:nvPr/>
            </p:nvSpPr>
            <p:spPr>
              <a:xfrm>
                <a:off x="2160983" y="3003798"/>
                <a:ext cx="46442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6" name="文本框 9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0983" y="3003798"/>
                <a:ext cx="464423" cy="369332"/>
              </a:xfrm>
              <a:prstGeom prst="rect">
                <a:avLst/>
              </a:prstGeom>
              <a:blipFill rotWithShape="0">
                <a:blip r:embed="rId3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文本框 96"/>
              <p:cNvSpPr txBox="1"/>
              <p:nvPr/>
            </p:nvSpPr>
            <p:spPr>
              <a:xfrm>
                <a:off x="3109813" y="3003798"/>
                <a:ext cx="4697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7" name="文本框 9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9813" y="3003798"/>
                <a:ext cx="469744" cy="369332"/>
              </a:xfrm>
              <a:prstGeom prst="rect">
                <a:avLst/>
              </a:prstGeom>
              <a:blipFill rotWithShape="0">
                <a:blip r:embed="rId4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文本框 97"/>
              <p:cNvSpPr txBox="1"/>
              <p:nvPr/>
            </p:nvSpPr>
            <p:spPr>
              <a:xfrm>
                <a:off x="4058642" y="3003798"/>
                <a:ext cx="4697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CN" b="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8" name="文本框 9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8642" y="3003798"/>
                <a:ext cx="469744" cy="369332"/>
              </a:xfrm>
              <a:prstGeom prst="rect">
                <a:avLst/>
              </a:prstGeom>
              <a:blipFill rotWithShape="0">
                <a:blip r:embed="rId5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文本框 98"/>
              <p:cNvSpPr txBox="1"/>
              <p:nvPr/>
            </p:nvSpPr>
            <p:spPr>
              <a:xfrm>
                <a:off x="5007471" y="3003798"/>
                <a:ext cx="4598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9" name="文本框 9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7471" y="3003798"/>
                <a:ext cx="459869" cy="369332"/>
              </a:xfrm>
              <a:prstGeom prst="rect">
                <a:avLst/>
              </a:prstGeom>
              <a:blipFill rotWithShape="0">
                <a:blip r:embed="rId6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文本框 99"/>
              <p:cNvSpPr txBox="1"/>
              <p:nvPr/>
            </p:nvSpPr>
            <p:spPr>
              <a:xfrm>
                <a:off x="5956300" y="3003798"/>
                <a:ext cx="4697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0" name="文本框 9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6300" y="3003798"/>
                <a:ext cx="469744" cy="369332"/>
              </a:xfrm>
              <a:prstGeom prst="rect">
                <a:avLst/>
              </a:prstGeom>
              <a:blipFill rotWithShape="0">
                <a:blip r:embed="rId7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p:cxnSp>
        <p:nvCxnSpPr>
          <p:cNvPr id="101" name="直接箭头连接符 100"/>
          <p:cNvCxnSpPr>
            <a:endCxn id="79" idx="3"/>
          </p:cNvCxnSpPr>
          <p:nvPr/>
        </p:nvCxnSpPr>
        <p:spPr>
          <a:xfrm flipV="1">
            <a:off x="2506966" y="3603413"/>
            <a:ext cx="697356" cy="51133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接箭头连接符 101"/>
          <p:cNvCxnSpPr>
            <a:stCxn id="78" idx="6"/>
          </p:cNvCxnSpPr>
          <p:nvPr/>
        </p:nvCxnSpPr>
        <p:spPr>
          <a:xfrm flipV="1">
            <a:off x="2499917" y="3969748"/>
            <a:ext cx="665720" cy="15714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接箭头连接符 102"/>
          <p:cNvCxnSpPr>
            <a:stCxn id="78" idx="6"/>
          </p:cNvCxnSpPr>
          <p:nvPr/>
        </p:nvCxnSpPr>
        <p:spPr>
          <a:xfrm>
            <a:off x="2499917" y="4126894"/>
            <a:ext cx="665720" cy="28404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接箭头连接符 103"/>
          <p:cNvCxnSpPr>
            <a:stCxn id="78" idx="6"/>
          </p:cNvCxnSpPr>
          <p:nvPr/>
        </p:nvCxnSpPr>
        <p:spPr>
          <a:xfrm>
            <a:off x="2499917" y="4126894"/>
            <a:ext cx="665720" cy="7020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接箭头连接符 104"/>
          <p:cNvCxnSpPr>
            <a:endCxn id="84" idx="2"/>
          </p:cNvCxnSpPr>
          <p:nvPr/>
        </p:nvCxnSpPr>
        <p:spPr>
          <a:xfrm>
            <a:off x="3386370" y="3523942"/>
            <a:ext cx="753045" cy="56839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接箭头连接符 105"/>
          <p:cNvCxnSpPr>
            <a:stCxn id="79" idx="6"/>
            <a:endCxn id="85" idx="2"/>
          </p:cNvCxnSpPr>
          <p:nvPr/>
        </p:nvCxnSpPr>
        <p:spPr>
          <a:xfrm>
            <a:off x="3388710" y="3527037"/>
            <a:ext cx="750705" cy="99191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接箭头连接符 106"/>
          <p:cNvCxnSpPr>
            <a:endCxn id="83" idx="2"/>
          </p:cNvCxnSpPr>
          <p:nvPr/>
        </p:nvCxnSpPr>
        <p:spPr>
          <a:xfrm>
            <a:off x="3399075" y="3510388"/>
            <a:ext cx="740340" cy="15533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接箭头连接符 107"/>
          <p:cNvCxnSpPr>
            <a:endCxn id="83" idx="2"/>
          </p:cNvCxnSpPr>
          <p:nvPr/>
        </p:nvCxnSpPr>
        <p:spPr>
          <a:xfrm flipV="1">
            <a:off x="3395418" y="3665723"/>
            <a:ext cx="743997" cy="28811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接箭头连接符 108"/>
          <p:cNvCxnSpPr/>
          <p:nvPr/>
        </p:nvCxnSpPr>
        <p:spPr>
          <a:xfrm>
            <a:off x="3392367" y="4008183"/>
            <a:ext cx="747048" cy="11313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接箭头连接符 109"/>
          <p:cNvCxnSpPr/>
          <p:nvPr/>
        </p:nvCxnSpPr>
        <p:spPr>
          <a:xfrm>
            <a:off x="3388710" y="4414312"/>
            <a:ext cx="750705" cy="12395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直接箭头连接符 110"/>
          <p:cNvCxnSpPr>
            <a:stCxn id="82" idx="6"/>
          </p:cNvCxnSpPr>
          <p:nvPr/>
        </p:nvCxnSpPr>
        <p:spPr>
          <a:xfrm flipV="1">
            <a:off x="3388711" y="4139329"/>
            <a:ext cx="736979" cy="68964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接箭头连接符 111"/>
          <p:cNvCxnSpPr/>
          <p:nvPr/>
        </p:nvCxnSpPr>
        <p:spPr>
          <a:xfrm flipV="1">
            <a:off x="3372069" y="4528608"/>
            <a:ext cx="767347" cy="31820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直接箭头连接符 112"/>
          <p:cNvCxnSpPr>
            <a:endCxn id="89" idx="1"/>
          </p:cNvCxnSpPr>
          <p:nvPr/>
        </p:nvCxnSpPr>
        <p:spPr>
          <a:xfrm>
            <a:off x="4358873" y="3658831"/>
            <a:ext cx="689331" cy="41811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直接箭头连接符 113"/>
          <p:cNvCxnSpPr>
            <a:endCxn id="86" idx="2"/>
          </p:cNvCxnSpPr>
          <p:nvPr/>
        </p:nvCxnSpPr>
        <p:spPr>
          <a:xfrm>
            <a:off x="4358222" y="3651141"/>
            <a:ext cx="740513" cy="1458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接箭头连接符 114"/>
          <p:cNvCxnSpPr>
            <a:endCxn id="89" idx="1"/>
          </p:cNvCxnSpPr>
          <p:nvPr/>
        </p:nvCxnSpPr>
        <p:spPr>
          <a:xfrm flipV="1">
            <a:off x="4360011" y="4076950"/>
            <a:ext cx="688193" cy="3465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直接箭头连接符 115"/>
          <p:cNvCxnSpPr>
            <a:endCxn id="86" idx="2"/>
          </p:cNvCxnSpPr>
          <p:nvPr/>
        </p:nvCxnSpPr>
        <p:spPr>
          <a:xfrm flipV="1">
            <a:off x="4358222" y="3665723"/>
            <a:ext cx="740513" cy="43366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直接箭头连接符 116"/>
          <p:cNvCxnSpPr>
            <a:endCxn id="92" idx="1"/>
          </p:cNvCxnSpPr>
          <p:nvPr/>
        </p:nvCxnSpPr>
        <p:spPr>
          <a:xfrm flipV="1">
            <a:off x="4360669" y="4499304"/>
            <a:ext cx="682531" cy="2021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直接箭头连接符 117"/>
          <p:cNvCxnSpPr>
            <a:endCxn id="89" idx="1"/>
          </p:cNvCxnSpPr>
          <p:nvPr/>
        </p:nvCxnSpPr>
        <p:spPr>
          <a:xfrm flipV="1">
            <a:off x="4339908" y="4076950"/>
            <a:ext cx="708296" cy="45995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直接箭头连接符 118"/>
          <p:cNvCxnSpPr>
            <a:stCxn id="89" idx="3"/>
            <a:endCxn id="95" idx="1"/>
          </p:cNvCxnSpPr>
          <p:nvPr/>
        </p:nvCxnSpPr>
        <p:spPr>
          <a:xfrm>
            <a:off x="5373934" y="4076950"/>
            <a:ext cx="592375" cy="407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直接箭头连接符 119"/>
          <p:cNvCxnSpPr>
            <a:endCxn id="95" idx="1"/>
          </p:cNvCxnSpPr>
          <p:nvPr/>
        </p:nvCxnSpPr>
        <p:spPr>
          <a:xfrm flipV="1">
            <a:off x="5303241" y="4081021"/>
            <a:ext cx="663068" cy="45417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直接箭头连接符 120"/>
          <p:cNvCxnSpPr>
            <a:endCxn id="95" idx="1"/>
          </p:cNvCxnSpPr>
          <p:nvPr/>
        </p:nvCxnSpPr>
        <p:spPr>
          <a:xfrm>
            <a:off x="5313075" y="3702409"/>
            <a:ext cx="653234" cy="37861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文本框 121"/>
          <p:cNvSpPr txBox="1"/>
          <p:nvPr/>
        </p:nvSpPr>
        <p:spPr>
          <a:xfrm>
            <a:off x="2832776" y="3478822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/>
              <a:t>9</a:t>
            </a:r>
            <a:endParaRPr lang="zh-CN" altLang="en-US" sz="1000" dirty="0"/>
          </a:p>
        </p:txBody>
      </p:sp>
      <p:sp>
        <p:nvSpPr>
          <p:cNvPr id="123" name="文本框 122"/>
          <p:cNvSpPr txBox="1"/>
          <p:nvPr/>
        </p:nvSpPr>
        <p:spPr>
          <a:xfrm>
            <a:off x="2867718" y="3795889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/>
              <a:t>7</a:t>
            </a:r>
            <a:endParaRPr lang="zh-CN" altLang="en-US" sz="1000" dirty="0"/>
          </a:p>
        </p:txBody>
      </p:sp>
      <p:sp>
        <p:nvSpPr>
          <p:cNvPr id="124" name="文本框 123"/>
          <p:cNvSpPr txBox="1"/>
          <p:nvPr/>
        </p:nvSpPr>
        <p:spPr>
          <a:xfrm>
            <a:off x="2877958" y="4072888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/>
              <a:t>3</a:t>
            </a:r>
            <a:endParaRPr lang="zh-CN" altLang="en-US" sz="1000" dirty="0"/>
          </a:p>
        </p:txBody>
      </p:sp>
      <p:sp>
        <p:nvSpPr>
          <p:cNvPr id="125" name="文本框 124"/>
          <p:cNvSpPr txBox="1"/>
          <p:nvPr/>
        </p:nvSpPr>
        <p:spPr>
          <a:xfrm>
            <a:off x="2867718" y="4389955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/>
              <a:t>2</a:t>
            </a:r>
            <a:endParaRPr lang="zh-CN" altLang="en-US" sz="1000" dirty="0"/>
          </a:p>
        </p:txBody>
      </p:sp>
      <p:sp>
        <p:nvSpPr>
          <p:cNvPr id="126" name="文本框 125"/>
          <p:cNvSpPr txBox="1"/>
          <p:nvPr/>
        </p:nvSpPr>
        <p:spPr>
          <a:xfrm>
            <a:off x="3677808" y="3363841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/>
              <a:t>4</a:t>
            </a:r>
            <a:endParaRPr lang="zh-CN" altLang="en-US" sz="1000" dirty="0"/>
          </a:p>
        </p:txBody>
      </p:sp>
      <p:sp>
        <p:nvSpPr>
          <p:cNvPr id="127" name="文本框 126"/>
          <p:cNvSpPr txBox="1"/>
          <p:nvPr/>
        </p:nvSpPr>
        <p:spPr>
          <a:xfrm>
            <a:off x="3526030" y="3498141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/>
              <a:t>2</a:t>
            </a:r>
            <a:endParaRPr lang="zh-CN" altLang="en-US" sz="1000" dirty="0"/>
          </a:p>
        </p:txBody>
      </p:sp>
      <p:sp>
        <p:nvSpPr>
          <p:cNvPr id="128" name="文本框 127"/>
          <p:cNvSpPr txBox="1"/>
          <p:nvPr/>
        </p:nvSpPr>
        <p:spPr>
          <a:xfrm>
            <a:off x="3352858" y="3687877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/>
              <a:t>2</a:t>
            </a:r>
            <a:endParaRPr lang="zh-CN" altLang="en-US" sz="1000" dirty="0"/>
          </a:p>
        </p:txBody>
      </p:sp>
      <p:sp>
        <p:nvSpPr>
          <p:cNvPr id="129" name="文本框 128"/>
          <p:cNvSpPr txBox="1"/>
          <p:nvPr/>
        </p:nvSpPr>
        <p:spPr>
          <a:xfrm>
            <a:off x="3518857" y="3640731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/>
              <a:t>1</a:t>
            </a:r>
            <a:endParaRPr lang="zh-CN" altLang="en-US" sz="1000" dirty="0"/>
          </a:p>
        </p:txBody>
      </p:sp>
      <p:sp>
        <p:nvSpPr>
          <p:cNvPr id="130" name="文本框 129"/>
          <p:cNvSpPr txBox="1"/>
          <p:nvPr/>
        </p:nvSpPr>
        <p:spPr>
          <a:xfrm>
            <a:off x="3466315" y="3840236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/>
              <a:t>7</a:t>
            </a:r>
            <a:endParaRPr lang="zh-CN" altLang="en-US" sz="1000" dirty="0"/>
          </a:p>
        </p:txBody>
      </p:sp>
      <p:sp>
        <p:nvSpPr>
          <p:cNvPr id="131" name="文本框 130"/>
          <p:cNvSpPr txBox="1"/>
          <p:nvPr/>
        </p:nvSpPr>
        <p:spPr>
          <a:xfrm>
            <a:off x="3407778" y="4180900"/>
            <a:ext cx="3257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/>
              <a:t>11</a:t>
            </a:r>
            <a:endParaRPr lang="zh-CN" altLang="en-US" sz="1000" dirty="0"/>
          </a:p>
        </p:txBody>
      </p:sp>
      <p:sp>
        <p:nvSpPr>
          <p:cNvPr id="132" name="文本框 131"/>
          <p:cNvSpPr txBox="1"/>
          <p:nvPr/>
        </p:nvSpPr>
        <p:spPr>
          <a:xfrm>
            <a:off x="3418367" y="4443961"/>
            <a:ext cx="3257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/>
              <a:t>11</a:t>
            </a:r>
            <a:endParaRPr lang="zh-CN" altLang="en-US" sz="1000" dirty="0"/>
          </a:p>
        </p:txBody>
      </p:sp>
      <p:sp>
        <p:nvSpPr>
          <p:cNvPr id="133" name="文本框 132"/>
          <p:cNvSpPr txBox="1"/>
          <p:nvPr/>
        </p:nvSpPr>
        <p:spPr>
          <a:xfrm>
            <a:off x="3649990" y="4478649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/>
              <a:t>8</a:t>
            </a:r>
            <a:endParaRPr lang="zh-CN" altLang="en-US" sz="1000" dirty="0"/>
          </a:p>
        </p:txBody>
      </p:sp>
      <p:sp>
        <p:nvSpPr>
          <p:cNvPr id="134" name="文本框 133"/>
          <p:cNvSpPr txBox="1"/>
          <p:nvPr/>
        </p:nvSpPr>
        <p:spPr>
          <a:xfrm>
            <a:off x="4541904" y="3424816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/>
              <a:t>6</a:t>
            </a:r>
            <a:endParaRPr lang="zh-CN" altLang="en-US" sz="1000" dirty="0"/>
          </a:p>
        </p:txBody>
      </p:sp>
      <p:sp>
        <p:nvSpPr>
          <p:cNvPr id="135" name="文本框 134"/>
          <p:cNvSpPr txBox="1"/>
          <p:nvPr/>
        </p:nvSpPr>
        <p:spPr>
          <a:xfrm>
            <a:off x="4606150" y="3633871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/>
              <a:t>5</a:t>
            </a:r>
            <a:endParaRPr lang="zh-CN" altLang="en-US" sz="1000" dirty="0"/>
          </a:p>
        </p:txBody>
      </p:sp>
      <p:sp>
        <p:nvSpPr>
          <p:cNvPr id="136" name="文本框 135"/>
          <p:cNvSpPr txBox="1"/>
          <p:nvPr/>
        </p:nvSpPr>
        <p:spPr>
          <a:xfrm>
            <a:off x="4379886" y="3795889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/>
              <a:t>4</a:t>
            </a:r>
            <a:endParaRPr lang="zh-CN" altLang="en-US" sz="1000" dirty="0"/>
          </a:p>
        </p:txBody>
      </p:sp>
      <p:sp>
        <p:nvSpPr>
          <p:cNvPr id="137" name="文本框 136"/>
          <p:cNvSpPr txBox="1"/>
          <p:nvPr/>
        </p:nvSpPr>
        <p:spPr>
          <a:xfrm>
            <a:off x="4606150" y="3903901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/>
              <a:t>3</a:t>
            </a:r>
            <a:endParaRPr lang="zh-CN" altLang="en-US" sz="1000" dirty="0"/>
          </a:p>
        </p:txBody>
      </p:sp>
      <p:sp>
        <p:nvSpPr>
          <p:cNvPr id="138" name="文本框 137"/>
          <p:cNvSpPr txBox="1"/>
          <p:nvPr/>
        </p:nvSpPr>
        <p:spPr>
          <a:xfrm>
            <a:off x="4390126" y="4227937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/>
              <a:t>5</a:t>
            </a:r>
            <a:endParaRPr lang="zh-CN" altLang="en-US" sz="1000" dirty="0"/>
          </a:p>
        </p:txBody>
      </p:sp>
      <p:sp>
        <p:nvSpPr>
          <p:cNvPr id="139" name="文本框 138"/>
          <p:cNvSpPr txBox="1"/>
          <p:nvPr/>
        </p:nvSpPr>
        <p:spPr>
          <a:xfrm>
            <a:off x="4656204" y="4281943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/>
              <a:t>6</a:t>
            </a:r>
            <a:endParaRPr lang="zh-CN" altLang="en-US" sz="1000" dirty="0"/>
          </a:p>
        </p:txBody>
      </p:sp>
      <p:sp>
        <p:nvSpPr>
          <p:cNvPr id="140" name="文本框 139"/>
          <p:cNvSpPr txBox="1"/>
          <p:nvPr/>
        </p:nvSpPr>
        <p:spPr>
          <a:xfrm>
            <a:off x="5362234" y="3525859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/>
              <a:t>4</a:t>
            </a:r>
            <a:endParaRPr lang="zh-CN" altLang="en-US" sz="1000" dirty="0"/>
          </a:p>
        </p:txBody>
      </p:sp>
      <p:sp>
        <p:nvSpPr>
          <p:cNvPr id="141" name="文本框 140"/>
          <p:cNvSpPr txBox="1"/>
          <p:nvPr/>
        </p:nvSpPr>
        <p:spPr>
          <a:xfrm>
            <a:off x="5362234" y="3903901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/>
              <a:t>2</a:t>
            </a:r>
            <a:endParaRPr lang="zh-CN" altLang="en-US" sz="1000" dirty="0"/>
          </a:p>
        </p:txBody>
      </p:sp>
      <p:sp>
        <p:nvSpPr>
          <p:cNvPr id="142" name="文本框 141"/>
          <p:cNvSpPr txBox="1"/>
          <p:nvPr/>
        </p:nvSpPr>
        <p:spPr>
          <a:xfrm>
            <a:off x="5362234" y="4173931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/>
              <a:t>5</a:t>
            </a:r>
            <a:endParaRPr lang="zh-CN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260321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000"/>
    </mc:Choice>
    <mc:Fallback xmlns="">
      <p:transition advTm="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333197" y="40671"/>
            <a:ext cx="1877437" cy="3631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lnSpc>
                <a:spcPct val="80000"/>
              </a:lnSpc>
            </a:pPr>
            <a:r>
              <a:rPr lang="zh-CN" altLang="en-US" sz="2200" b="1" kern="12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状态转移方程</a:t>
            </a:r>
          </a:p>
        </p:txBody>
      </p:sp>
      <p:sp>
        <p:nvSpPr>
          <p:cNvPr id="78850" name="Rectangle 2"/>
          <p:cNvSpPr>
            <a:spLocks noChangeArrowheads="1"/>
          </p:cNvSpPr>
          <p:nvPr/>
        </p:nvSpPr>
        <p:spPr bwMode="auto">
          <a:xfrm>
            <a:off x="1143000" y="-173124"/>
            <a:ext cx="138564" cy="346249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68580" tIns="34290" rIns="68580" bIns="34290" numCol="1" anchor="ctr" anchorCtr="0" compatLnSpc="1">
            <a:spAutoFit/>
          </a:bodyPr>
          <a:lstStyle/>
          <a:p>
            <a:endParaRPr lang="zh-CN" altLang="en-US"/>
          </a:p>
        </p:txBody>
      </p:sp>
      <p:graphicFrame>
        <p:nvGraphicFramePr>
          <p:cNvPr id="78849" name="Object 1"/>
          <p:cNvGraphicFramePr>
            <a:graphicFrameLocks noChangeAspect="1"/>
          </p:cNvGraphicFramePr>
          <p:nvPr/>
        </p:nvGraphicFramePr>
        <p:xfrm>
          <a:off x="1929389" y="3512531"/>
          <a:ext cx="5382815" cy="9179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4" name="Equation" r:id="rId3" imgW="77724000" imgH="13411200" progId="Equation.DSMT4">
                  <p:embed/>
                </p:oleObj>
              </mc:Choice>
              <mc:Fallback>
                <p:oleObj name="Equation" r:id="rId3" imgW="77724000" imgH="13411200" progId="Equation.DSMT4">
                  <p:embed/>
                  <p:pic>
                    <p:nvPicPr>
                      <p:cNvPr id="78849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29389" y="3512531"/>
                        <a:ext cx="5382815" cy="917972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chemeClr val="accent5">
                            <a:lumMod val="50000"/>
                          </a:schemeClr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4848659" y="1385066"/>
            <a:ext cx="325730" cy="24622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sz="1000" b="1" dirty="0"/>
              <a:t>15</a:t>
            </a:r>
            <a:endParaRPr lang="zh-CN" altLang="en-US" sz="10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4859297" y="1762274"/>
            <a:ext cx="325730" cy="24622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sz="1000" b="1" dirty="0"/>
              <a:t>14</a:t>
            </a:r>
            <a:endParaRPr lang="zh-CN" altLang="en-US" sz="10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4866936" y="2234481"/>
            <a:ext cx="325730" cy="24622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sz="1000" b="1" dirty="0"/>
              <a:t>16</a:t>
            </a:r>
            <a:endParaRPr lang="zh-CN" altLang="en-US" sz="1000" b="1" dirty="0"/>
          </a:p>
        </p:txBody>
      </p:sp>
      <p:sp>
        <p:nvSpPr>
          <p:cNvPr id="13" name="椭圆 12"/>
          <p:cNvSpPr/>
          <p:nvPr/>
        </p:nvSpPr>
        <p:spPr>
          <a:xfrm>
            <a:off x="2102622" y="2074667"/>
            <a:ext cx="216024" cy="21602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</a:t>
            </a:r>
            <a:endParaRPr lang="zh-CN" altLang="en-US" sz="10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2991416" y="1474809"/>
            <a:ext cx="216024" cy="21602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endParaRPr lang="zh-CN" altLang="en-US" sz="10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2991416" y="1908788"/>
            <a:ext cx="216024" cy="21602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endParaRPr lang="zh-CN" altLang="en-US" sz="10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2991416" y="2342766"/>
            <a:ext cx="216024" cy="21602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  <a:endParaRPr lang="zh-CN" altLang="en-US" sz="10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2991416" y="2776745"/>
            <a:ext cx="216024" cy="21602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  <a:endParaRPr lang="zh-CN" altLang="en-US" sz="10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3958145" y="1613495"/>
            <a:ext cx="216024" cy="21602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6</a:t>
            </a:r>
            <a:endParaRPr lang="zh-CN" altLang="en-US" sz="10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3958145" y="2040108"/>
            <a:ext cx="216024" cy="21602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7</a:t>
            </a:r>
            <a:endParaRPr lang="zh-CN" altLang="en-US" sz="10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3958145" y="2466721"/>
            <a:ext cx="216024" cy="21602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8</a:t>
            </a:r>
            <a:endParaRPr lang="zh-CN" altLang="en-US" sz="10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4917464" y="1613495"/>
            <a:ext cx="216024" cy="21602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9</a:t>
            </a:r>
            <a:endParaRPr lang="zh-CN" altLang="en-US" sz="10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4866933" y="2009624"/>
            <a:ext cx="325730" cy="251947"/>
            <a:chOff x="4362648" y="4965279"/>
            <a:chExt cx="434307" cy="335929"/>
          </a:xfrm>
        </p:grpSpPr>
        <p:sp>
          <p:nvSpPr>
            <p:cNvPr id="23" name="椭圆 22"/>
            <p:cNvSpPr/>
            <p:nvPr/>
          </p:nvSpPr>
          <p:spPr>
            <a:xfrm>
              <a:off x="4427984" y="5013176"/>
              <a:ext cx="288032" cy="288032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4362648" y="4965279"/>
              <a:ext cx="434307" cy="3282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00" b="1" dirty="0"/>
                <a:t>10</a:t>
              </a:r>
              <a:endParaRPr lang="zh-CN" altLang="en-US" sz="1000" b="1" dirty="0"/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4861929" y="2431977"/>
            <a:ext cx="325730" cy="250759"/>
            <a:chOff x="4355976" y="5528432"/>
            <a:chExt cx="434307" cy="334346"/>
          </a:xfrm>
        </p:grpSpPr>
        <p:sp>
          <p:nvSpPr>
            <p:cNvPr id="26" name="椭圆 25"/>
            <p:cNvSpPr/>
            <p:nvPr/>
          </p:nvSpPr>
          <p:spPr>
            <a:xfrm>
              <a:off x="4427984" y="5574746"/>
              <a:ext cx="288032" cy="288032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4355976" y="5528432"/>
              <a:ext cx="434307" cy="3282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00" b="1" dirty="0"/>
                <a:t>11</a:t>
              </a:r>
              <a:endParaRPr lang="zh-CN" altLang="en-US" sz="1000" b="1" dirty="0"/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5785038" y="2013695"/>
            <a:ext cx="265026" cy="251947"/>
            <a:chOff x="4362648" y="4965279"/>
            <a:chExt cx="353368" cy="335929"/>
          </a:xfrm>
        </p:grpSpPr>
        <p:sp>
          <p:nvSpPr>
            <p:cNvPr id="29" name="椭圆 28"/>
            <p:cNvSpPr/>
            <p:nvPr/>
          </p:nvSpPr>
          <p:spPr>
            <a:xfrm>
              <a:off x="4427984" y="5013176"/>
              <a:ext cx="288032" cy="288032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4362648" y="4965279"/>
              <a:ext cx="350952" cy="3282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00" b="1" dirty="0"/>
                <a:t> t</a:t>
              </a:r>
              <a:endParaRPr lang="zh-CN" altLang="en-US" sz="1000" b="1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本框 30"/>
              <p:cNvSpPr txBox="1"/>
              <p:nvPr/>
            </p:nvSpPr>
            <p:spPr>
              <a:xfrm>
                <a:off x="1979712" y="1059582"/>
                <a:ext cx="46442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1" name="文本框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9712" y="1059582"/>
                <a:ext cx="46442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本框 31"/>
              <p:cNvSpPr txBox="1"/>
              <p:nvPr/>
            </p:nvSpPr>
            <p:spPr>
              <a:xfrm>
                <a:off x="2928542" y="1059582"/>
                <a:ext cx="4697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2" name="文本框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8542" y="1059582"/>
                <a:ext cx="469744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本框 32"/>
              <p:cNvSpPr txBox="1"/>
              <p:nvPr/>
            </p:nvSpPr>
            <p:spPr>
              <a:xfrm>
                <a:off x="3877372" y="1059582"/>
                <a:ext cx="4697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CN" b="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3" name="文本框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7372" y="1059582"/>
                <a:ext cx="469744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本框 33"/>
              <p:cNvSpPr txBox="1"/>
              <p:nvPr/>
            </p:nvSpPr>
            <p:spPr>
              <a:xfrm>
                <a:off x="4826201" y="1059582"/>
                <a:ext cx="4598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4" name="文本框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6201" y="1059582"/>
                <a:ext cx="459869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本框 34"/>
              <p:cNvSpPr txBox="1"/>
              <p:nvPr/>
            </p:nvSpPr>
            <p:spPr>
              <a:xfrm>
                <a:off x="5775030" y="1059582"/>
                <a:ext cx="4697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5" name="文本框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5030" y="1059582"/>
                <a:ext cx="469744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直接箭头连接符 35"/>
          <p:cNvCxnSpPr>
            <a:endCxn id="14" idx="3"/>
          </p:cNvCxnSpPr>
          <p:nvPr/>
        </p:nvCxnSpPr>
        <p:spPr>
          <a:xfrm flipV="1">
            <a:off x="2325695" y="1659198"/>
            <a:ext cx="697356" cy="51133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箭头连接符 36"/>
          <p:cNvCxnSpPr>
            <a:stCxn id="13" idx="6"/>
          </p:cNvCxnSpPr>
          <p:nvPr/>
        </p:nvCxnSpPr>
        <p:spPr>
          <a:xfrm flipV="1">
            <a:off x="2318647" y="2025533"/>
            <a:ext cx="665720" cy="15714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37"/>
          <p:cNvCxnSpPr>
            <a:stCxn id="13" idx="6"/>
          </p:cNvCxnSpPr>
          <p:nvPr/>
        </p:nvCxnSpPr>
        <p:spPr>
          <a:xfrm>
            <a:off x="2318647" y="2182679"/>
            <a:ext cx="665720" cy="28404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/>
          <p:cNvCxnSpPr>
            <a:stCxn id="13" idx="6"/>
          </p:cNvCxnSpPr>
          <p:nvPr/>
        </p:nvCxnSpPr>
        <p:spPr>
          <a:xfrm>
            <a:off x="2318647" y="2182679"/>
            <a:ext cx="665720" cy="7020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箭头连接符 39"/>
          <p:cNvCxnSpPr>
            <a:endCxn id="19" idx="2"/>
          </p:cNvCxnSpPr>
          <p:nvPr/>
        </p:nvCxnSpPr>
        <p:spPr>
          <a:xfrm>
            <a:off x="3205100" y="1579726"/>
            <a:ext cx="753045" cy="56839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箭头连接符 40"/>
          <p:cNvCxnSpPr>
            <a:stCxn id="14" idx="6"/>
            <a:endCxn id="20" idx="2"/>
          </p:cNvCxnSpPr>
          <p:nvPr/>
        </p:nvCxnSpPr>
        <p:spPr>
          <a:xfrm>
            <a:off x="3207440" y="1582821"/>
            <a:ext cx="750705" cy="99191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箭头连接符 41"/>
          <p:cNvCxnSpPr>
            <a:endCxn id="18" idx="2"/>
          </p:cNvCxnSpPr>
          <p:nvPr/>
        </p:nvCxnSpPr>
        <p:spPr>
          <a:xfrm>
            <a:off x="3217805" y="1566173"/>
            <a:ext cx="740340" cy="15533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箭头连接符 42"/>
          <p:cNvCxnSpPr>
            <a:endCxn id="18" idx="2"/>
          </p:cNvCxnSpPr>
          <p:nvPr/>
        </p:nvCxnSpPr>
        <p:spPr>
          <a:xfrm flipV="1">
            <a:off x="3214148" y="1721507"/>
            <a:ext cx="743997" cy="28811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箭头连接符 43"/>
          <p:cNvCxnSpPr/>
          <p:nvPr/>
        </p:nvCxnSpPr>
        <p:spPr>
          <a:xfrm>
            <a:off x="3211097" y="2063967"/>
            <a:ext cx="747048" cy="11313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箭头连接符 44"/>
          <p:cNvCxnSpPr/>
          <p:nvPr/>
        </p:nvCxnSpPr>
        <p:spPr>
          <a:xfrm>
            <a:off x="3207440" y="2470097"/>
            <a:ext cx="750705" cy="12395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箭头连接符 45"/>
          <p:cNvCxnSpPr>
            <a:stCxn id="17" idx="6"/>
          </p:cNvCxnSpPr>
          <p:nvPr/>
        </p:nvCxnSpPr>
        <p:spPr>
          <a:xfrm flipV="1">
            <a:off x="3207440" y="2195113"/>
            <a:ext cx="736979" cy="68964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箭头连接符 46"/>
          <p:cNvCxnSpPr/>
          <p:nvPr/>
        </p:nvCxnSpPr>
        <p:spPr>
          <a:xfrm flipV="1">
            <a:off x="3190798" y="2584392"/>
            <a:ext cx="767347" cy="31820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箭头连接符 47"/>
          <p:cNvCxnSpPr>
            <a:endCxn id="24" idx="1"/>
          </p:cNvCxnSpPr>
          <p:nvPr/>
        </p:nvCxnSpPr>
        <p:spPr>
          <a:xfrm>
            <a:off x="4177602" y="1714615"/>
            <a:ext cx="689331" cy="41812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箭头连接符 48"/>
          <p:cNvCxnSpPr>
            <a:endCxn id="21" idx="2"/>
          </p:cNvCxnSpPr>
          <p:nvPr/>
        </p:nvCxnSpPr>
        <p:spPr>
          <a:xfrm>
            <a:off x="4176952" y="1706926"/>
            <a:ext cx="740513" cy="1458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箭头连接符 49"/>
          <p:cNvCxnSpPr>
            <a:endCxn id="24" idx="1"/>
          </p:cNvCxnSpPr>
          <p:nvPr/>
        </p:nvCxnSpPr>
        <p:spPr>
          <a:xfrm flipV="1">
            <a:off x="4178740" y="2132735"/>
            <a:ext cx="688193" cy="3465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箭头连接符 50"/>
          <p:cNvCxnSpPr>
            <a:endCxn id="21" idx="2"/>
          </p:cNvCxnSpPr>
          <p:nvPr/>
        </p:nvCxnSpPr>
        <p:spPr>
          <a:xfrm flipV="1">
            <a:off x="4176952" y="1721508"/>
            <a:ext cx="740513" cy="43366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箭头连接符 51"/>
          <p:cNvCxnSpPr>
            <a:endCxn id="27" idx="1"/>
          </p:cNvCxnSpPr>
          <p:nvPr/>
        </p:nvCxnSpPr>
        <p:spPr>
          <a:xfrm flipV="1">
            <a:off x="4179399" y="2555088"/>
            <a:ext cx="682530" cy="2021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箭头连接符 52"/>
          <p:cNvCxnSpPr>
            <a:endCxn id="24" idx="1"/>
          </p:cNvCxnSpPr>
          <p:nvPr/>
        </p:nvCxnSpPr>
        <p:spPr>
          <a:xfrm flipV="1">
            <a:off x="4158637" y="2132735"/>
            <a:ext cx="708296" cy="45995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箭头连接符 53"/>
          <p:cNvCxnSpPr>
            <a:stCxn id="24" idx="3"/>
            <a:endCxn id="30" idx="1"/>
          </p:cNvCxnSpPr>
          <p:nvPr/>
        </p:nvCxnSpPr>
        <p:spPr>
          <a:xfrm>
            <a:off x="5192663" y="2132735"/>
            <a:ext cx="592375" cy="407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箭头连接符 54"/>
          <p:cNvCxnSpPr>
            <a:endCxn id="30" idx="1"/>
          </p:cNvCxnSpPr>
          <p:nvPr/>
        </p:nvCxnSpPr>
        <p:spPr>
          <a:xfrm flipV="1">
            <a:off x="5121970" y="2136806"/>
            <a:ext cx="663068" cy="45417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箭头连接符 55"/>
          <p:cNvCxnSpPr>
            <a:endCxn id="30" idx="1"/>
          </p:cNvCxnSpPr>
          <p:nvPr/>
        </p:nvCxnSpPr>
        <p:spPr>
          <a:xfrm>
            <a:off x="5131804" y="1758193"/>
            <a:ext cx="653234" cy="37861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文本框 56"/>
          <p:cNvSpPr txBox="1"/>
          <p:nvPr/>
        </p:nvSpPr>
        <p:spPr>
          <a:xfrm>
            <a:off x="2651506" y="1534607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/>
              <a:t>9</a:t>
            </a:r>
            <a:endParaRPr lang="zh-CN" altLang="en-US" sz="1000" dirty="0"/>
          </a:p>
        </p:txBody>
      </p:sp>
      <p:sp>
        <p:nvSpPr>
          <p:cNvPr id="58" name="文本框 57"/>
          <p:cNvSpPr txBox="1"/>
          <p:nvPr/>
        </p:nvSpPr>
        <p:spPr>
          <a:xfrm>
            <a:off x="2686447" y="1851674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/>
              <a:t>7</a:t>
            </a:r>
            <a:endParaRPr lang="zh-CN" altLang="en-US" sz="1000" dirty="0"/>
          </a:p>
        </p:txBody>
      </p:sp>
      <p:sp>
        <p:nvSpPr>
          <p:cNvPr id="59" name="文本框 58"/>
          <p:cNvSpPr txBox="1"/>
          <p:nvPr/>
        </p:nvSpPr>
        <p:spPr>
          <a:xfrm>
            <a:off x="2696688" y="2128673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/>
              <a:t>3</a:t>
            </a:r>
            <a:endParaRPr lang="zh-CN" altLang="en-US" sz="1000" dirty="0"/>
          </a:p>
        </p:txBody>
      </p:sp>
      <p:sp>
        <p:nvSpPr>
          <p:cNvPr id="60" name="文本框 59"/>
          <p:cNvSpPr txBox="1"/>
          <p:nvPr/>
        </p:nvSpPr>
        <p:spPr>
          <a:xfrm>
            <a:off x="2686447" y="2445740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/>
              <a:t>2</a:t>
            </a:r>
            <a:endParaRPr lang="zh-CN" altLang="en-US" sz="1000" dirty="0"/>
          </a:p>
        </p:txBody>
      </p:sp>
      <p:sp>
        <p:nvSpPr>
          <p:cNvPr id="61" name="文本框 60"/>
          <p:cNvSpPr txBox="1"/>
          <p:nvPr/>
        </p:nvSpPr>
        <p:spPr>
          <a:xfrm>
            <a:off x="3496537" y="1419626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/>
              <a:t>4</a:t>
            </a:r>
            <a:endParaRPr lang="zh-CN" altLang="en-US" sz="1000" dirty="0"/>
          </a:p>
        </p:txBody>
      </p:sp>
      <p:sp>
        <p:nvSpPr>
          <p:cNvPr id="62" name="文本框 61"/>
          <p:cNvSpPr txBox="1"/>
          <p:nvPr/>
        </p:nvSpPr>
        <p:spPr>
          <a:xfrm>
            <a:off x="3344760" y="1553925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/>
              <a:t>2</a:t>
            </a:r>
            <a:endParaRPr lang="zh-CN" altLang="en-US" sz="1000" dirty="0"/>
          </a:p>
        </p:txBody>
      </p:sp>
      <p:sp>
        <p:nvSpPr>
          <p:cNvPr id="63" name="文本框 62"/>
          <p:cNvSpPr txBox="1"/>
          <p:nvPr/>
        </p:nvSpPr>
        <p:spPr>
          <a:xfrm>
            <a:off x="3171587" y="1743662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/>
              <a:t>2</a:t>
            </a:r>
            <a:endParaRPr lang="zh-CN" altLang="en-US" sz="1000" dirty="0"/>
          </a:p>
        </p:txBody>
      </p:sp>
      <p:sp>
        <p:nvSpPr>
          <p:cNvPr id="64" name="文本框 63"/>
          <p:cNvSpPr txBox="1"/>
          <p:nvPr/>
        </p:nvSpPr>
        <p:spPr>
          <a:xfrm>
            <a:off x="3337587" y="1696516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/>
              <a:t>1</a:t>
            </a:r>
            <a:endParaRPr lang="zh-CN" altLang="en-US" sz="1000" dirty="0"/>
          </a:p>
        </p:txBody>
      </p:sp>
      <p:sp>
        <p:nvSpPr>
          <p:cNvPr id="65" name="文本框 64"/>
          <p:cNvSpPr txBox="1"/>
          <p:nvPr/>
        </p:nvSpPr>
        <p:spPr>
          <a:xfrm>
            <a:off x="3285044" y="1896020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/>
              <a:t>7</a:t>
            </a:r>
            <a:endParaRPr lang="zh-CN" altLang="en-US" sz="1000" dirty="0"/>
          </a:p>
        </p:txBody>
      </p:sp>
      <p:sp>
        <p:nvSpPr>
          <p:cNvPr id="66" name="文本框 65"/>
          <p:cNvSpPr txBox="1"/>
          <p:nvPr/>
        </p:nvSpPr>
        <p:spPr>
          <a:xfrm>
            <a:off x="3226508" y="2236685"/>
            <a:ext cx="3257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/>
              <a:t>11</a:t>
            </a:r>
            <a:endParaRPr lang="zh-CN" altLang="en-US" sz="1000" dirty="0"/>
          </a:p>
        </p:txBody>
      </p:sp>
      <p:sp>
        <p:nvSpPr>
          <p:cNvPr id="67" name="文本框 66"/>
          <p:cNvSpPr txBox="1"/>
          <p:nvPr/>
        </p:nvSpPr>
        <p:spPr>
          <a:xfrm>
            <a:off x="3237097" y="2499746"/>
            <a:ext cx="3257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/>
              <a:t>11</a:t>
            </a:r>
            <a:endParaRPr lang="zh-CN" altLang="en-US" sz="1000" dirty="0"/>
          </a:p>
        </p:txBody>
      </p:sp>
      <p:sp>
        <p:nvSpPr>
          <p:cNvPr id="68" name="文本框 67"/>
          <p:cNvSpPr txBox="1"/>
          <p:nvPr/>
        </p:nvSpPr>
        <p:spPr>
          <a:xfrm>
            <a:off x="3468719" y="2534433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/>
              <a:t>8</a:t>
            </a:r>
            <a:endParaRPr lang="zh-CN" altLang="en-US" sz="1000" dirty="0"/>
          </a:p>
        </p:txBody>
      </p:sp>
      <p:sp>
        <p:nvSpPr>
          <p:cNvPr id="69" name="文本框 68"/>
          <p:cNvSpPr txBox="1"/>
          <p:nvPr/>
        </p:nvSpPr>
        <p:spPr>
          <a:xfrm>
            <a:off x="4360633" y="1480601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/>
              <a:t>6</a:t>
            </a:r>
            <a:endParaRPr lang="zh-CN" altLang="en-US" sz="1000" dirty="0"/>
          </a:p>
        </p:txBody>
      </p:sp>
      <p:sp>
        <p:nvSpPr>
          <p:cNvPr id="70" name="文本框 69"/>
          <p:cNvSpPr txBox="1"/>
          <p:nvPr/>
        </p:nvSpPr>
        <p:spPr>
          <a:xfrm>
            <a:off x="4424880" y="1689656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/>
              <a:t>5</a:t>
            </a:r>
            <a:endParaRPr lang="zh-CN" altLang="en-US" sz="1000" dirty="0"/>
          </a:p>
        </p:txBody>
      </p:sp>
      <p:sp>
        <p:nvSpPr>
          <p:cNvPr id="71" name="文本框 70"/>
          <p:cNvSpPr txBox="1"/>
          <p:nvPr/>
        </p:nvSpPr>
        <p:spPr>
          <a:xfrm>
            <a:off x="4198615" y="1851674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/>
              <a:t>4</a:t>
            </a:r>
            <a:endParaRPr lang="zh-CN" altLang="en-US" sz="1000" dirty="0"/>
          </a:p>
        </p:txBody>
      </p:sp>
      <p:sp>
        <p:nvSpPr>
          <p:cNvPr id="72" name="文本框 71"/>
          <p:cNvSpPr txBox="1"/>
          <p:nvPr/>
        </p:nvSpPr>
        <p:spPr>
          <a:xfrm>
            <a:off x="4424880" y="1959686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/>
              <a:t>3</a:t>
            </a:r>
            <a:endParaRPr lang="zh-CN" altLang="en-US" sz="1000" dirty="0"/>
          </a:p>
        </p:txBody>
      </p:sp>
      <p:sp>
        <p:nvSpPr>
          <p:cNvPr id="73" name="文本框 72"/>
          <p:cNvSpPr txBox="1"/>
          <p:nvPr/>
        </p:nvSpPr>
        <p:spPr>
          <a:xfrm>
            <a:off x="4208856" y="2283722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/>
              <a:t>5</a:t>
            </a:r>
            <a:endParaRPr lang="zh-CN" altLang="en-US" sz="1000" dirty="0"/>
          </a:p>
        </p:txBody>
      </p:sp>
      <p:sp>
        <p:nvSpPr>
          <p:cNvPr id="74" name="文本框 73"/>
          <p:cNvSpPr txBox="1"/>
          <p:nvPr/>
        </p:nvSpPr>
        <p:spPr>
          <a:xfrm>
            <a:off x="4474933" y="2337728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/>
              <a:t>6</a:t>
            </a:r>
            <a:endParaRPr lang="zh-CN" altLang="en-US" sz="1000" dirty="0"/>
          </a:p>
        </p:txBody>
      </p:sp>
      <p:sp>
        <p:nvSpPr>
          <p:cNvPr id="75" name="文本框 74"/>
          <p:cNvSpPr txBox="1"/>
          <p:nvPr/>
        </p:nvSpPr>
        <p:spPr>
          <a:xfrm>
            <a:off x="5180964" y="1581644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/>
              <a:t>4</a:t>
            </a:r>
            <a:endParaRPr lang="zh-CN" altLang="en-US" sz="1000" dirty="0"/>
          </a:p>
        </p:txBody>
      </p:sp>
      <p:sp>
        <p:nvSpPr>
          <p:cNvPr id="76" name="文本框 75"/>
          <p:cNvSpPr txBox="1"/>
          <p:nvPr/>
        </p:nvSpPr>
        <p:spPr>
          <a:xfrm>
            <a:off x="5180964" y="1959686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/>
              <a:t>2</a:t>
            </a:r>
            <a:endParaRPr lang="zh-CN" altLang="en-US" sz="1000" dirty="0"/>
          </a:p>
        </p:txBody>
      </p:sp>
      <p:sp>
        <p:nvSpPr>
          <p:cNvPr id="77" name="文本框 76"/>
          <p:cNvSpPr txBox="1"/>
          <p:nvPr/>
        </p:nvSpPr>
        <p:spPr>
          <a:xfrm>
            <a:off x="5180964" y="2229716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/>
              <a:t>5</a:t>
            </a:r>
            <a:endParaRPr lang="zh-CN" altLang="en-US" sz="1000" dirty="0"/>
          </a:p>
        </p:txBody>
      </p:sp>
      <p:sp>
        <p:nvSpPr>
          <p:cNvPr id="143" name="TextBox 6"/>
          <p:cNvSpPr txBox="1"/>
          <p:nvPr/>
        </p:nvSpPr>
        <p:spPr>
          <a:xfrm>
            <a:off x="5770140" y="1754691"/>
            <a:ext cx="312906" cy="24622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sz="1000" b="1" dirty="0">
                <a:latin typeface="Times New Roman" panose="02020603050405020304" charset="0"/>
                <a:cs typeface="Times New Roman" panose="02020603050405020304" charset="0"/>
              </a:rPr>
              <a:t>？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/>
              </p:cNvPr>
              <p:cNvSpPr txBox="1"/>
              <p:nvPr/>
            </p:nvSpPr>
            <p:spPr>
              <a:xfrm>
                <a:off x="5868144" y="1385066"/>
                <a:ext cx="1411990" cy="9766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dirty="0"/>
                  <a:t>  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15+4</m:t>
                            </m:r>
                          </m:e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14+2</m:t>
                            </m:r>
                          </m:e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16+5</m:t>
                            </m:r>
                          </m:e>
                        </m:eqArr>
                      </m:e>
                    </m:d>
                  </m:oMath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3" name="文本框 2">
                <a:extLst/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8144" y="1385066"/>
                <a:ext cx="1411990" cy="976614"/>
              </a:xfrm>
              <a:prstGeom prst="rect">
                <a:avLst/>
              </a:prstGeom>
              <a:blipFill>
                <a:blip r:embed="rId10"/>
                <a:stretch>
                  <a:fillRect l="-81250" t="-201282" r="-55357" b="-28974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272300" y="1635646"/>
            <a:ext cx="397073" cy="412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177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000"/>
    </mc:Choice>
    <mc:Fallback xmlns="">
      <p:transition advTm="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788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1" grpId="0" animBg="1"/>
      <p:bldP spid="143" grpId="0" animBg="1"/>
      <p:bldP spid="3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333197" y="40671"/>
            <a:ext cx="3288080" cy="3631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lnSpc>
                <a:spcPct val="80000"/>
              </a:lnSpc>
            </a:pPr>
            <a:r>
              <a:rPr lang="zh-CN" altLang="en-US" sz="2200" b="1" kern="12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状态表示和状态转移方程</a:t>
            </a:r>
          </a:p>
        </p:txBody>
      </p:sp>
      <p:sp>
        <p:nvSpPr>
          <p:cNvPr id="78850" name="Rectangle 2"/>
          <p:cNvSpPr>
            <a:spLocks noChangeArrowheads="1"/>
          </p:cNvSpPr>
          <p:nvPr/>
        </p:nvSpPr>
        <p:spPr bwMode="auto">
          <a:xfrm>
            <a:off x="1143000" y="-173124"/>
            <a:ext cx="138564" cy="3462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矩形 78">
                <a:extLst>
                  <a:ext uri="{FF2B5EF4-FFF2-40B4-BE49-F238E27FC236}">
                    <a16:creationId xmlns:a16="http://schemas.microsoft.com/office/drawing/2014/main" id="{2E14CE13-1984-A744-A040-6FF6112F48C8}"/>
                  </a:ext>
                </a:extLst>
              </p:cNvPr>
              <p:cNvSpPr/>
              <p:nvPr/>
            </p:nvSpPr>
            <p:spPr>
              <a:xfrm>
                <a:off x="179512" y="555526"/>
                <a:ext cx="8521824" cy="261302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 algn="just">
                  <a:lnSpc>
                    <a:spcPct val="130000"/>
                  </a:lnSpc>
                  <a:buFont typeface="Wingdings" pitchFamily="2" charset="2"/>
                  <a:buChar char="p"/>
                </a:pPr>
                <a:r>
                  <a:rPr lang="zh-CN" altLang="en-US" b="1" dirty="0">
                    <a:solidFill>
                      <a:srgbClr val="F77A2D"/>
                    </a:solidFill>
                    <a:latin typeface="微软雅黑" pitchFamily="34" charset="-122"/>
                    <a:ea typeface="微软雅黑" pitchFamily="34" charset="-122"/>
                  </a:rPr>
                  <a:t>状态：</a:t>
                </a:r>
                <a:endParaRPr lang="en-US" altLang="zh-CN" b="1" dirty="0">
                  <a:solidFill>
                    <a:srgbClr val="F77A2D"/>
                  </a:solidFill>
                  <a:latin typeface="微软雅黑" pitchFamily="34" charset="-122"/>
                  <a:ea typeface="微软雅黑" pitchFamily="34" charset="-122"/>
                </a:endParaRPr>
              </a:p>
              <a:p>
                <a:pPr algn="just">
                  <a:lnSpc>
                    <a:spcPct val="130000"/>
                  </a:lnSpc>
                </a:pPr>
                <a:r>
                  <a:rPr lang="zh-CN" altLang="en-US" b="1" dirty="0">
                    <a:solidFill>
                      <a:srgbClr val="FF0000"/>
                    </a:solidFill>
                    <a:latin typeface="微软雅黑" pitchFamily="34" charset="-122"/>
                    <a:ea typeface="微软雅黑" pitchFamily="34" charset="-122"/>
                  </a:rPr>
                  <a:t>      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从</a:t>
                </a:r>
                <a:r>
                  <a:rPr lang="zh-CN" altLang="en-US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源结点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到任意</a:t>
                </a:r>
                <a:r>
                  <a:rPr lang="zh-CN" altLang="en-US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中间结点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（子图的汇结点）的最短路径，由当前</a:t>
                </a:r>
                <a:r>
                  <a:rPr lang="zh-CN" altLang="en-US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汇结点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确定</a:t>
                </a:r>
                <a:endParaRPr lang="en-US" altLang="zh-CN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just">
                  <a:lnSpc>
                    <a:spcPct val="130000"/>
                  </a:lnSpc>
                </a:pPr>
                <a:endParaRPr lang="en-US" altLang="zh-CN" dirty="0">
                  <a:latin typeface="微软雅黑" pitchFamily="34" charset="-122"/>
                  <a:ea typeface="微软雅黑" pitchFamily="34" charset="-122"/>
                </a:endParaRPr>
              </a:p>
              <a:p>
                <a:pPr marL="342900" indent="-342900" algn="just">
                  <a:lnSpc>
                    <a:spcPct val="130000"/>
                  </a:lnSpc>
                  <a:buFont typeface="Wingdings" pitchFamily="2" charset="2"/>
                  <a:buChar char="p"/>
                </a:pPr>
                <a:r>
                  <a:rPr lang="zh-CN" altLang="en-US" b="1" dirty="0">
                    <a:solidFill>
                      <a:srgbClr val="F77A2D"/>
                    </a:solidFill>
                    <a:latin typeface="微软雅黑" pitchFamily="34" charset="-122"/>
                    <a:ea typeface="微软雅黑" pitchFamily="34" charset="-122"/>
                  </a:rPr>
                  <a:t>状态表示：</a:t>
                </a:r>
                <a:endParaRPr lang="en-US" altLang="zh-CN" b="1" dirty="0">
                  <a:solidFill>
                    <a:srgbClr val="F77A2D"/>
                  </a:solidFill>
                  <a:latin typeface="微软雅黑" pitchFamily="34" charset="-122"/>
                  <a:ea typeface="微软雅黑" pitchFamily="34" charset="-122"/>
                </a:endParaRPr>
              </a:p>
              <a:p>
                <a:pPr algn="just">
                  <a:lnSpc>
                    <a:spcPct val="130000"/>
                  </a:lnSpc>
                </a:pPr>
                <a:r>
                  <a:rPr lang="zh-CN" altLang="en-US" dirty="0">
                    <a:latin typeface="微软雅黑" pitchFamily="34" charset="-122"/>
                    <a:ea typeface="微软雅黑" pitchFamily="34" charset="-122"/>
                  </a:rPr>
                  <a:t>    </a:t>
                </a:r>
                <a:r>
                  <a:rPr lang="en-US" altLang="zh-CN" dirty="0">
                    <a:latin typeface="微软雅黑" pitchFamily="34" charset="-122"/>
                    <a:ea typeface="微软雅黑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𝑊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 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zh-CN" altLang="en-US" i="1">
                        <a:latin typeface="Cambria Math"/>
                      </a:rPr>
                      <m:t>表示从源</m:t>
                    </m:r>
                    <m:r>
                      <a:rPr lang="zh-CN" altLang="en-US" i="1">
                        <a:latin typeface="Cambria Math"/>
                      </a:rPr>
                      <m:t> </m:t>
                    </m:r>
                    <m:r>
                      <a:rPr lang="en-US" altLang="zh-CN" i="1">
                        <a:latin typeface="Cambria Math"/>
                      </a:rPr>
                      <m:t>𝑠</m:t>
                    </m:r>
                    <m:r>
                      <a:rPr lang="en-US" altLang="zh-CN" i="1">
                        <a:latin typeface="Cambria Math"/>
                      </a:rPr>
                      <m:t> </m:t>
                    </m:r>
                    <m:r>
                      <a:rPr lang="zh-CN" altLang="en-US" i="1">
                        <a:latin typeface="Cambria Math"/>
                      </a:rPr>
                      <m:t>到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中间结点</m:t>
                    </m:r>
                    <m:r>
                      <a:rPr lang="en-US" altLang="zh-CN" i="1">
                        <a:latin typeface="Cambria Math"/>
                      </a:rPr>
                      <m:t>𝑣</m:t>
                    </m:r>
                    <m:r>
                      <a:rPr lang="en-US" altLang="zh-CN" i="1">
                        <a:latin typeface="Cambria Math"/>
                      </a:rPr>
                      <m:t>(</m:t>
                    </m:r>
                    <m:r>
                      <a:rPr lang="en-US" altLang="zh-CN" i="1">
                        <a:latin typeface="Cambria Math"/>
                      </a:rPr>
                      <m:t>𝑖</m:t>
                    </m:r>
                    <m:r>
                      <a:rPr lang="en-US" altLang="zh-CN" i="1">
                        <a:latin typeface="Cambria Math"/>
                      </a:rPr>
                      <m:t>, </m:t>
                    </m:r>
                    <m:r>
                      <a:rPr lang="en-US" altLang="zh-CN" i="1">
                        <a:latin typeface="Cambria Math"/>
                      </a:rPr>
                      <m:t>𝑝</m:t>
                    </m:r>
                    <m:r>
                      <a:rPr lang="en-US" altLang="zh-CN" i="1">
                        <a:latin typeface="Cambria Math"/>
                      </a:rPr>
                      <m:t>) </m:t>
                    </m:r>
                    <m:r>
                      <a:rPr lang="zh-CN" altLang="en-US" i="1">
                        <a:latin typeface="Cambria Math"/>
                      </a:rPr>
                      <m:t>的最短路径长度</m:t>
                    </m:r>
                  </m:oMath>
                </a14:m>
                <a:endParaRPr lang="en-US" altLang="zh-CN" dirty="0">
                  <a:latin typeface="微软雅黑" pitchFamily="34" charset="-122"/>
                  <a:ea typeface="微软雅黑" pitchFamily="34" charset="-122"/>
                </a:endParaRPr>
              </a:p>
              <a:p>
                <a:pPr algn="just">
                  <a:lnSpc>
                    <a:spcPct val="130000"/>
                  </a:lnSpc>
                </a:pPr>
                <a:endParaRPr lang="en-US" altLang="zh-CN" dirty="0">
                  <a:latin typeface="微软雅黑" pitchFamily="34" charset="-122"/>
                  <a:ea typeface="微软雅黑" pitchFamily="34" charset="-122"/>
                </a:endParaRPr>
              </a:p>
              <a:p>
                <a:pPr marL="342900" indent="-342900" algn="just">
                  <a:lnSpc>
                    <a:spcPct val="130000"/>
                  </a:lnSpc>
                  <a:buFont typeface="Wingdings" pitchFamily="2" charset="2"/>
                  <a:buChar char="p"/>
                </a:pPr>
                <a:r>
                  <a:rPr lang="zh-CN" altLang="en-US" b="1" dirty="0">
                    <a:solidFill>
                      <a:srgbClr val="F77A2D"/>
                    </a:solidFill>
                    <a:latin typeface="微软雅黑" pitchFamily="34" charset="-122"/>
                    <a:ea typeface="微软雅黑" pitchFamily="34" charset="-122"/>
                  </a:rPr>
                  <a:t>状态转移方程：</a:t>
                </a:r>
                <a:endParaRPr lang="en-US" altLang="zh-CN" b="1" dirty="0">
                  <a:solidFill>
                    <a:srgbClr val="F77A2D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mc:Choice>
        <mc:Fallback xmlns="">
          <p:sp>
            <p:nvSpPr>
              <p:cNvPr id="79" name="矩形 78">
                <a:extLst>
                  <a:ext uri="{FF2B5EF4-FFF2-40B4-BE49-F238E27FC236}">
                    <a16:creationId xmlns:a16="http://schemas.microsoft.com/office/drawing/2014/main" id="{2E14CE13-1984-A744-A040-6FF6112F48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512" y="555526"/>
                <a:ext cx="8521824" cy="2613023"/>
              </a:xfrm>
              <a:prstGeom prst="rect">
                <a:avLst/>
              </a:prstGeom>
              <a:blipFill>
                <a:blip r:embed="rId3"/>
                <a:stretch>
                  <a:fillRect l="-298" b="-14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0" name="Object 1">
            <a:extLst>
              <a:ext uri="{FF2B5EF4-FFF2-40B4-BE49-F238E27FC236}">
                <a16:creationId xmlns:a16="http://schemas.microsoft.com/office/drawing/2014/main" id="{9F212EC9-7470-AC44-9708-22B9D410F7C3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333197" y="3567032"/>
          <a:ext cx="4725647" cy="80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18" name="Equation" r:id="rId4" imgW="3238200" imgH="558720" progId="Equation.DSMT4">
                  <p:embed/>
                </p:oleObj>
              </mc:Choice>
              <mc:Fallback>
                <p:oleObj name="Equation" r:id="rId4" imgW="3238200" imgH="558720" progId="Equation.DSMT4">
                  <p:embed/>
                  <p:pic>
                    <p:nvPicPr>
                      <p:cNvPr id="80" name="Object 1">
                        <a:extLst>
                          <a:ext uri="{FF2B5EF4-FFF2-40B4-BE49-F238E27FC236}">
                            <a16:creationId xmlns:a16="http://schemas.microsoft.com/office/drawing/2014/main" id="{9F212EC9-7470-AC44-9708-22B9D410F7C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3197" y="3567032"/>
                        <a:ext cx="4725647" cy="805900"/>
                      </a:xfrm>
                      <a:prstGeom prst="rect">
                        <a:avLst/>
                      </a:prstGeom>
                      <a:noFill/>
                      <a:ln w="28575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71152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000"/>
    </mc:Choice>
    <mc:Fallback xmlns="">
      <p:transition advTm="1000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323528" y="23548"/>
            <a:ext cx="1595309" cy="3631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lnSpc>
                <a:spcPct val="80000"/>
              </a:lnSpc>
            </a:pPr>
            <a:r>
              <a:rPr lang="zh-CN" altLang="en-US" sz="2200" b="1" kern="12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最优值求解</a:t>
            </a:r>
          </a:p>
        </p:txBody>
      </p:sp>
      <p:sp>
        <p:nvSpPr>
          <p:cNvPr id="8" name="TextBox 6"/>
          <p:cNvSpPr txBox="1"/>
          <p:nvPr/>
        </p:nvSpPr>
        <p:spPr>
          <a:xfrm>
            <a:off x="4200587" y="3518650"/>
            <a:ext cx="325730" cy="24622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sz="1000" b="1" dirty="0"/>
              <a:t>15</a:t>
            </a:r>
            <a:endParaRPr lang="zh-CN" altLang="en-US" sz="1000" b="1" dirty="0"/>
          </a:p>
        </p:txBody>
      </p:sp>
      <p:sp>
        <p:nvSpPr>
          <p:cNvPr id="9" name="TextBox 9"/>
          <p:cNvSpPr txBox="1"/>
          <p:nvPr/>
        </p:nvSpPr>
        <p:spPr>
          <a:xfrm>
            <a:off x="4211225" y="3936017"/>
            <a:ext cx="325730" cy="24622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sz="1000" b="1" dirty="0"/>
              <a:t>14</a:t>
            </a:r>
            <a:endParaRPr lang="zh-CN" altLang="en-US" sz="1000" b="1" dirty="0"/>
          </a:p>
        </p:txBody>
      </p:sp>
      <p:sp>
        <p:nvSpPr>
          <p:cNvPr id="10" name="TextBox 10"/>
          <p:cNvSpPr txBox="1"/>
          <p:nvPr/>
        </p:nvSpPr>
        <p:spPr>
          <a:xfrm>
            <a:off x="4218864" y="4368065"/>
            <a:ext cx="325730" cy="24622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sz="1000" b="1" dirty="0"/>
              <a:t>16</a:t>
            </a:r>
            <a:endParaRPr lang="zh-CN" altLang="en-US" sz="1000" b="1" dirty="0"/>
          </a:p>
        </p:txBody>
      </p:sp>
      <p:sp>
        <p:nvSpPr>
          <p:cNvPr id="11" name="椭圆 10"/>
          <p:cNvSpPr/>
          <p:nvPr/>
        </p:nvSpPr>
        <p:spPr>
          <a:xfrm>
            <a:off x="1454550" y="3780968"/>
            <a:ext cx="216024" cy="21602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</a:t>
            </a:r>
            <a:endParaRPr lang="zh-CN" altLang="en-US" sz="10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2343344" y="3181111"/>
            <a:ext cx="216024" cy="21602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endParaRPr lang="zh-CN" altLang="en-US" sz="10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2343344" y="3615089"/>
            <a:ext cx="216024" cy="21602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endParaRPr lang="zh-CN" altLang="en-US" sz="10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2343344" y="4049068"/>
            <a:ext cx="216024" cy="21602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  <a:endParaRPr lang="zh-CN" altLang="en-US" sz="10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2343344" y="4483046"/>
            <a:ext cx="216024" cy="21602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  <a:endParaRPr lang="zh-CN" altLang="en-US" sz="10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3310073" y="3319797"/>
            <a:ext cx="216024" cy="21602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6</a:t>
            </a:r>
            <a:endParaRPr lang="zh-CN" altLang="en-US" sz="10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3310073" y="3746410"/>
            <a:ext cx="216024" cy="21602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7</a:t>
            </a:r>
            <a:endParaRPr lang="zh-CN" altLang="en-US" sz="10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3310073" y="4173022"/>
            <a:ext cx="216024" cy="21602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8</a:t>
            </a:r>
            <a:endParaRPr lang="zh-CN" altLang="en-US" sz="10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4269392" y="3319797"/>
            <a:ext cx="216024" cy="21602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9</a:t>
            </a:r>
            <a:endParaRPr lang="zh-CN" altLang="en-US" sz="10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4218861" y="3715925"/>
            <a:ext cx="325730" cy="251947"/>
            <a:chOff x="4362648" y="4965279"/>
            <a:chExt cx="434307" cy="335929"/>
          </a:xfrm>
        </p:grpSpPr>
        <p:sp>
          <p:nvSpPr>
            <p:cNvPr id="21" name="椭圆 20"/>
            <p:cNvSpPr/>
            <p:nvPr/>
          </p:nvSpPr>
          <p:spPr>
            <a:xfrm>
              <a:off x="4427984" y="5013176"/>
              <a:ext cx="288032" cy="288032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4362648" y="4965279"/>
              <a:ext cx="434307" cy="3282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00" b="1" dirty="0"/>
                <a:t>10</a:t>
              </a:r>
              <a:endParaRPr lang="zh-CN" altLang="en-US" sz="1000" b="1" dirty="0"/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4213857" y="4138279"/>
            <a:ext cx="325730" cy="250759"/>
            <a:chOff x="4355976" y="5528432"/>
            <a:chExt cx="434307" cy="334346"/>
          </a:xfrm>
        </p:grpSpPr>
        <p:sp>
          <p:nvSpPr>
            <p:cNvPr id="24" name="椭圆 23"/>
            <p:cNvSpPr/>
            <p:nvPr/>
          </p:nvSpPr>
          <p:spPr>
            <a:xfrm>
              <a:off x="4427984" y="5574746"/>
              <a:ext cx="288032" cy="288032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4355976" y="5528432"/>
              <a:ext cx="434307" cy="3282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00" b="1" dirty="0"/>
                <a:t>11</a:t>
              </a:r>
              <a:endParaRPr lang="zh-CN" altLang="en-US" sz="1000" b="1" dirty="0"/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5136966" y="3719996"/>
            <a:ext cx="265026" cy="251947"/>
            <a:chOff x="4362648" y="4965279"/>
            <a:chExt cx="353368" cy="335929"/>
          </a:xfrm>
        </p:grpSpPr>
        <p:sp>
          <p:nvSpPr>
            <p:cNvPr id="27" name="椭圆 26"/>
            <p:cNvSpPr/>
            <p:nvPr/>
          </p:nvSpPr>
          <p:spPr>
            <a:xfrm>
              <a:off x="4427984" y="5013176"/>
              <a:ext cx="288032" cy="288032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4362648" y="4965279"/>
              <a:ext cx="350952" cy="3282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00" b="1" dirty="0"/>
                <a:t> t</a:t>
              </a:r>
              <a:endParaRPr lang="zh-CN" altLang="en-US" sz="1000" b="1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本框 28"/>
              <p:cNvSpPr txBox="1"/>
              <p:nvPr/>
            </p:nvSpPr>
            <p:spPr>
              <a:xfrm>
                <a:off x="1331640" y="2765884"/>
                <a:ext cx="46442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9" name="文本框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1640" y="2765884"/>
                <a:ext cx="464423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本框 29"/>
              <p:cNvSpPr txBox="1"/>
              <p:nvPr/>
            </p:nvSpPr>
            <p:spPr>
              <a:xfrm>
                <a:off x="2280470" y="2765884"/>
                <a:ext cx="4697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0" name="文本框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0470" y="2765884"/>
                <a:ext cx="469744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本框 30"/>
              <p:cNvSpPr txBox="1"/>
              <p:nvPr/>
            </p:nvSpPr>
            <p:spPr>
              <a:xfrm>
                <a:off x="3229300" y="2765884"/>
                <a:ext cx="4697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CN" b="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1" name="文本框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9300" y="2765884"/>
                <a:ext cx="469744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本框 31"/>
              <p:cNvSpPr txBox="1"/>
              <p:nvPr/>
            </p:nvSpPr>
            <p:spPr>
              <a:xfrm>
                <a:off x="4178129" y="2765884"/>
                <a:ext cx="4598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2" name="文本框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8129" y="2765884"/>
                <a:ext cx="459869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本框 32"/>
              <p:cNvSpPr txBox="1"/>
              <p:nvPr/>
            </p:nvSpPr>
            <p:spPr>
              <a:xfrm>
                <a:off x="5126958" y="2765884"/>
                <a:ext cx="4697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3" name="文本框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6958" y="2765884"/>
                <a:ext cx="469744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直接箭头连接符 33"/>
          <p:cNvCxnSpPr>
            <a:endCxn id="12" idx="3"/>
          </p:cNvCxnSpPr>
          <p:nvPr/>
        </p:nvCxnSpPr>
        <p:spPr>
          <a:xfrm flipV="1">
            <a:off x="1677623" y="3365499"/>
            <a:ext cx="697356" cy="51133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34"/>
          <p:cNvCxnSpPr>
            <a:stCxn id="11" idx="6"/>
          </p:cNvCxnSpPr>
          <p:nvPr/>
        </p:nvCxnSpPr>
        <p:spPr>
          <a:xfrm flipV="1">
            <a:off x="1670575" y="3731834"/>
            <a:ext cx="665720" cy="15714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/>
          <p:cNvCxnSpPr>
            <a:stCxn id="11" idx="6"/>
          </p:cNvCxnSpPr>
          <p:nvPr/>
        </p:nvCxnSpPr>
        <p:spPr>
          <a:xfrm>
            <a:off x="1670575" y="3888980"/>
            <a:ext cx="665720" cy="28404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箭头连接符 36"/>
          <p:cNvCxnSpPr>
            <a:stCxn id="11" idx="6"/>
          </p:cNvCxnSpPr>
          <p:nvPr/>
        </p:nvCxnSpPr>
        <p:spPr>
          <a:xfrm>
            <a:off x="1670575" y="3888980"/>
            <a:ext cx="665720" cy="7020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37"/>
          <p:cNvCxnSpPr>
            <a:endCxn id="17" idx="2"/>
          </p:cNvCxnSpPr>
          <p:nvPr/>
        </p:nvCxnSpPr>
        <p:spPr>
          <a:xfrm>
            <a:off x="2557028" y="3286028"/>
            <a:ext cx="753045" cy="56839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/>
          <p:cNvCxnSpPr>
            <a:stCxn id="12" idx="6"/>
            <a:endCxn id="18" idx="2"/>
          </p:cNvCxnSpPr>
          <p:nvPr/>
        </p:nvCxnSpPr>
        <p:spPr>
          <a:xfrm>
            <a:off x="2559368" y="3289123"/>
            <a:ext cx="750705" cy="99191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箭头连接符 39"/>
          <p:cNvCxnSpPr>
            <a:endCxn id="16" idx="2"/>
          </p:cNvCxnSpPr>
          <p:nvPr/>
        </p:nvCxnSpPr>
        <p:spPr>
          <a:xfrm>
            <a:off x="2569733" y="3272474"/>
            <a:ext cx="740340" cy="15533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箭头连接符 40"/>
          <p:cNvCxnSpPr>
            <a:endCxn id="16" idx="2"/>
          </p:cNvCxnSpPr>
          <p:nvPr/>
        </p:nvCxnSpPr>
        <p:spPr>
          <a:xfrm flipV="1">
            <a:off x="2566076" y="3427809"/>
            <a:ext cx="743997" cy="28811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箭头连接符 41"/>
          <p:cNvCxnSpPr/>
          <p:nvPr/>
        </p:nvCxnSpPr>
        <p:spPr>
          <a:xfrm>
            <a:off x="2563025" y="3770269"/>
            <a:ext cx="747048" cy="11313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箭头连接符 42"/>
          <p:cNvCxnSpPr/>
          <p:nvPr/>
        </p:nvCxnSpPr>
        <p:spPr>
          <a:xfrm>
            <a:off x="2559368" y="4176398"/>
            <a:ext cx="750705" cy="12395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箭头连接符 43"/>
          <p:cNvCxnSpPr>
            <a:stCxn id="15" idx="6"/>
          </p:cNvCxnSpPr>
          <p:nvPr/>
        </p:nvCxnSpPr>
        <p:spPr>
          <a:xfrm flipV="1">
            <a:off x="2559368" y="3901415"/>
            <a:ext cx="736979" cy="68964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箭头连接符 44"/>
          <p:cNvCxnSpPr/>
          <p:nvPr/>
        </p:nvCxnSpPr>
        <p:spPr>
          <a:xfrm flipV="1">
            <a:off x="2542726" y="4290694"/>
            <a:ext cx="767347" cy="31820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箭头连接符 45"/>
          <p:cNvCxnSpPr>
            <a:endCxn id="22" idx="1"/>
          </p:cNvCxnSpPr>
          <p:nvPr/>
        </p:nvCxnSpPr>
        <p:spPr>
          <a:xfrm>
            <a:off x="3529530" y="3420917"/>
            <a:ext cx="689331" cy="41811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箭头连接符 46"/>
          <p:cNvCxnSpPr>
            <a:endCxn id="19" idx="2"/>
          </p:cNvCxnSpPr>
          <p:nvPr/>
        </p:nvCxnSpPr>
        <p:spPr>
          <a:xfrm>
            <a:off x="3528880" y="3413227"/>
            <a:ext cx="740513" cy="1458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箭头连接符 47"/>
          <p:cNvCxnSpPr>
            <a:endCxn id="22" idx="1"/>
          </p:cNvCxnSpPr>
          <p:nvPr/>
        </p:nvCxnSpPr>
        <p:spPr>
          <a:xfrm flipV="1">
            <a:off x="3530668" y="3839036"/>
            <a:ext cx="688193" cy="3465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箭头连接符 48"/>
          <p:cNvCxnSpPr>
            <a:endCxn id="19" idx="2"/>
          </p:cNvCxnSpPr>
          <p:nvPr/>
        </p:nvCxnSpPr>
        <p:spPr>
          <a:xfrm flipV="1">
            <a:off x="3528880" y="3427809"/>
            <a:ext cx="740513" cy="43366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箭头连接符 49"/>
          <p:cNvCxnSpPr>
            <a:endCxn id="25" idx="1"/>
          </p:cNvCxnSpPr>
          <p:nvPr/>
        </p:nvCxnSpPr>
        <p:spPr>
          <a:xfrm flipV="1">
            <a:off x="3531327" y="4261390"/>
            <a:ext cx="682530" cy="2021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箭头连接符 50"/>
          <p:cNvCxnSpPr>
            <a:endCxn id="22" idx="1"/>
          </p:cNvCxnSpPr>
          <p:nvPr/>
        </p:nvCxnSpPr>
        <p:spPr>
          <a:xfrm flipV="1">
            <a:off x="3510565" y="3839036"/>
            <a:ext cx="708296" cy="45995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箭头连接符 51"/>
          <p:cNvCxnSpPr>
            <a:stCxn id="22" idx="3"/>
            <a:endCxn id="28" idx="1"/>
          </p:cNvCxnSpPr>
          <p:nvPr/>
        </p:nvCxnSpPr>
        <p:spPr>
          <a:xfrm>
            <a:off x="4544591" y="3839036"/>
            <a:ext cx="592375" cy="407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箭头连接符 52"/>
          <p:cNvCxnSpPr>
            <a:endCxn id="28" idx="1"/>
          </p:cNvCxnSpPr>
          <p:nvPr/>
        </p:nvCxnSpPr>
        <p:spPr>
          <a:xfrm flipV="1">
            <a:off x="4473898" y="3843107"/>
            <a:ext cx="663068" cy="45417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箭头连接符 53"/>
          <p:cNvCxnSpPr>
            <a:endCxn id="28" idx="1"/>
          </p:cNvCxnSpPr>
          <p:nvPr/>
        </p:nvCxnSpPr>
        <p:spPr>
          <a:xfrm>
            <a:off x="4483732" y="3464495"/>
            <a:ext cx="653234" cy="37861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文本框 54"/>
          <p:cNvSpPr txBox="1"/>
          <p:nvPr/>
        </p:nvSpPr>
        <p:spPr>
          <a:xfrm>
            <a:off x="2003434" y="3240908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/>
              <a:t>9</a:t>
            </a:r>
            <a:endParaRPr lang="zh-CN" altLang="en-US" sz="1000" dirty="0"/>
          </a:p>
        </p:txBody>
      </p:sp>
      <p:sp>
        <p:nvSpPr>
          <p:cNvPr id="56" name="文本框 55"/>
          <p:cNvSpPr txBox="1"/>
          <p:nvPr/>
        </p:nvSpPr>
        <p:spPr>
          <a:xfrm>
            <a:off x="2038375" y="3557975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/>
              <a:t>7</a:t>
            </a:r>
            <a:endParaRPr lang="zh-CN" altLang="en-US" sz="1000" dirty="0"/>
          </a:p>
        </p:txBody>
      </p:sp>
      <p:sp>
        <p:nvSpPr>
          <p:cNvPr id="57" name="文本框 56"/>
          <p:cNvSpPr txBox="1"/>
          <p:nvPr/>
        </p:nvSpPr>
        <p:spPr>
          <a:xfrm>
            <a:off x="2048616" y="3834974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/>
              <a:t>3</a:t>
            </a:r>
            <a:endParaRPr lang="zh-CN" altLang="en-US" sz="1000" dirty="0"/>
          </a:p>
        </p:txBody>
      </p:sp>
      <p:sp>
        <p:nvSpPr>
          <p:cNvPr id="58" name="文本框 57"/>
          <p:cNvSpPr txBox="1"/>
          <p:nvPr/>
        </p:nvSpPr>
        <p:spPr>
          <a:xfrm>
            <a:off x="2038375" y="4152041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/>
              <a:t>2</a:t>
            </a:r>
            <a:endParaRPr lang="zh-CN" altLang="en-US" sz="1000" dirty="0"/>
          </a:p>
        </p:txBody>
      </p:sp>
      <p:sp>
        <p:nvSpPr>
          <p:cNvPr id="59" name="文本框 58"/>
          <p:cNvSpPr txBox="1"/>
          <p:nvPr/>
        </p:nvSpPr>
        <p:spPr>
          <a:xfrm>
            <a:off x="2848465" y="3125927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/>
              <a:t>4</a:t>
            </a:r>
            <a:endParaRPr lang="zh-CN" altLang="en-US" sz="1000" dirty="0"/>
          </a:p>
        </p:txBody>
      </p:sp>
      <p:sp>
        <p:nvSpPr>
          <p:cNvPr id="60" name="文本框 59"/>
          <p:cNvSpPr txBox="1"/>
          <p:nvPr/>
        </p:nvSpPr>
        <p:spPr>
          <a:xfrm>
            <a:off x="2696688" y="3260227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/>
              <a:t>2</a:t>
            </a:r>
            <a:endParaRPr lang="zh-CN" altLang="en-US" sz="1000" dirty="0"/>
          </a:p>
        </p:txBody>
      </p:sp>
      <p:sp>
        <p:nvSpPr>
          <p:cNvPr id="61" name="文本框 60"/>
          <p:cNvSpPr txBox="1"/>
          <p:nvPr/>
        </p:nvSpPr>
        <p:spPr>
          <a:xfrm>
            <a:off x="2523515" y="3449963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/>
              <a:t>2</a:t>
            </a:r>
            <a:endParaRPr lang="zh-CN" altLang="en-US" sz="1000" dirty="0"/>
          </a:p>
        </p:txBody>
      </p:sp>
      <p:sp>
        <p:nvSpPr>
          <p:cNvPr id="62" name="文本框 61"/>
          <p:cNvSpPr txBox="1"/>
          <p:nvPr/>
        </p:nvSpPr>
        <p:spPr>
          <a:xfrm>
            <a:off x="2689515" y="3402817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/>
              <a:t>1</a:t>
            </a:r>
            <a:endParaRPr lang="zh-CN" altLang="en-US" sz="1000" dirty="0"/>
          </a:p>
        </p:txBody>
      </p:sp>
      <p:sp>
        <p:nvSpPr>
          <p:cNvPr id="63" name="文本框 62"/>
          <p:cNvSpPr txBox="1"/>
          <p:nvPr/>
        </p:nvSpPr>
        <p:spPr>
          <a:xfrm>
            <a:off x="2636972" y="3602322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/>
              <a:t>7</a:t>
            </a:r>
            <a:endParaRPr lang="zh-CN" altLang="en-US" sz="1000" dirty="0"/>
          </a:p>
        </p:txBody>
      </p:sp>
      <p:sp>
        <p:nvSpPr>
          <p:cNvPr id="64" name="文本框 63"/>
          <p:cNvSpPr txBox="1"/>
          <p:nvPr/>
        </p:nvSpPr>
        <p:spPr>
          <a:xfrm>
            <a:off x="2578436" y="3942986"/>
            <a:ext cx="3257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/>
              <a:t>11</a:t>
            </a:r>
            <a:endParaRPr lang="zh-CN" altLang="en-US" sz="1000" dirty="0"/>
          </a:p>
        </p:txBody>
      </p:sp>
      <p:sp>
        <p:nvSpPr>
          <p:cNvPr id="65" name="文本框 64"/>
          <p:cNvSpPr txBox="1"/>
          <p:nvPr/>
        </p:nvSpPr>
        <p:spPr>
          <a:xfrm>
            <a:off x="2589025" y="4206047"/>
            <a:ext cx="3257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/>
              <a:t>11</a:t>
            </a:r>
            <a:endParaRPr lang="zh-CN" altLang="en-US" sz="1000" dirty="0"/>
          </a:p>
        </p:txBody>
      </p:sp>
      <p:sp>
        <p:nvSpPr>
          <p:cNvPr id="66" name="文本框 65"/>
          <p:cNvSpPr txBox="1"/>
          <p:nvPr/>
        </p:nvSpPr>
        <p:spPr>
          <a:xfrm>
            <a:off x="2820647" y="4240735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/>
              <a:t>8</a:t>
            </a:r>
            <a:endParaRPr lang="zh-CN" altLang="en-US" sz="1000" dirty="0"/>
          </a:p>
        </p:txBody>
      </p:sp>
      <p:sp>
        <p:nvSpPr>
          <p:cNvPr id="67" name="文本框 66"/>
          <p:cNvSpPr txBox="1"/>
          <p:nvPr/>
        </p:nvSpPr>
        <p:spPr>
          <a:xfrm>
            <a:off x="3712561" y="3186902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/>
              <a:t>6</a:t>
            </a:r>
            <a:endParaRPr lang="zh-CN" altLang="en-US" sz="1000" dirty="0"/>
          </a:p>
        </p:txBody>
      </p:sp>
      <p:sp>
        <p:nvSpPr>
          <p:cNvPr id="68" name="文本框 67"/>
          <p:cNvSpPr txBox="1"/>
          <p:nvPr/>
        </p:nvSpPr>
        <p:spPr>
          <a:xfrm>
            <a:off x="3776808" y="3395957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/>
              <a:t>5</a:t>
            </a:r>
            <a:endParaRPr lang="zh-CN" altLang="en-US" sz="1000" dirty="0"/>
          </a:p>
        </p:txBody>
      </p:sp>
      <p:sp>
        <p:nvSpPr>
          <p:cNvPr id="69" name="文本框 68"/>
          <p:cNvSpPr txBox="1"/>
          <p:nvPr/>
        </p:nvSpPr>
        <p:spPr>
          <a:xfrm>
            <a:off x="3550543" y="3557975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/>
              <a:t>4</a:t>
            </a:r>
            <a:endParaRPr lang="zh-CN" altLang="en-US" sz="1000" dirty="0"/>
          </a:p>
        </p:txBody>
      </p:sp>
      <p:sp>
        <p:nvSpPr>
          <p:cNvPr id="70" name="文本框 69"/>
          <p:cNvSpPr txBox="1"/>
          <p:nvPr/>
        </p:nvSpPr>
        <p:spPr>
          <a:xfrm>
            <a:off x="3776808" y="3665987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/>
              <a:t>3</a:t>
            </a:r>
            <a:endParaRPr lang="zh-CN" altLang="en-US" sz="1000" dirty="0"/>
          </a:p>
        </p:txBody>
      </p:sp>
      <p:sp>
        <p:nvSpPr>
          <p:cNvPr id="71" name="文本框 70"/>
          <p:cNvSpPr txBox="1"/>
          <p:nvPr/>
        </p:nvSpPr>
        <p:spPr>
          <a:xfrm>
            <a:off x="3560784" y="3990023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/>
              <a:t>5</a:t>
            </a:r>
            <a:endParaRPr lang="zh-CN" altLang="en-US" sz="1000" dirty="0"/>
          </a:p>
        </p:txBody>
      </p:sp>
      <p:sp>
        <p:nvSpPr>
          <p:cNvPr id="72" name="文本框 71"/>
          <p:cNvSpPr txBox="1"/>
          <p:nvPr/>
        </p:nvSpPr>
        <p:spPr>
          <a:xfrm>
            <a:off x="3826861" y="4044029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/>
              <a:t>6</a:t>
            </a:r>
            <a:endParaRPr lang="zh-CN" altLang="en-US" sz="1000" dirty="0"/>
          </a:p>
        </p:txBody>
      </p:sp>
      <p:sp>
        <p:nvSpPr>
          <p:cNvPr id="73" name="文本框 72"/>
          <p:cNvSpPr txBox="1"/>
          <p:nvPr/>
        </p:nvSpPr>
        <p:spPr>
          <a:xfrm>
            <a:off x="4532892" y="3287945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/>
              <a:t>4</a:t>
            </a:r>
            <a:endParaRPr lang="zh-CN" altLang="en-US" sz="1000" dirty="0"/>
          </a:p>
        </p:txBody>
      </p:sp>
      <p:sp>
        <p:nvSpPr>
          <p:cNvPr id="74" name="文本框 73"/>
          <p:cNvSpPr txBox="1"/>
          <p:nvPr/>
        </p:nvSpPr>
        <p:spPr>
          <a:xfrm>
            <a:off x="4532892" y="3665987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/>
              <a:t>2</a:t>
            </a:r>
            <a:endParaRPr lang="zh-CN" altLang="en-US" sz="1000" dirty="0"/>
          </a:p>
        </p:txBody>
      </p:sp>
      <p:sp>
        <p:nvSpPr>
          <p:cNvPr id="75" name="文本框 74"/>
          <p:cNvSpPr txBox="1"/>
          <p:nvPr/>
        </p:nvSpPr>
        <p:spPr>
          <a:xfrm>
            <a:off x="4532892" y="3936017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/>
              <a:t>5</a:t>
            </a:r>
            <a:endParaRPr lang="zh-CN" altLang="en-US" sz="1000" dirty="0"/>
          </a:p>
        </p:txBody>
      </p:sp>
      <p:sp>
        <p:nvSpPr>
          <p:cNvPr id="76" name="TextBox 6"/>
          <p:cNvSpPr txBox="1"/>
          <p:nvPr/>
        </p:nvSpPr>
        <p:spPr>
          <a:xfrm>
            <a:off x="5122068" y="3990023"/>
            <a:ext cx="312906" cy="24622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16</a:t>
            </a:r>
            <a:endParaRPr lang="zh-CN" altLang="en-US" sz="1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TextBox 6"/>
          <p:cNvSpPr txBox="1"/>
          <p:nvPr/>
        </p:nvSpPr>
        <p:spPr>
          <a:xfrm>
            <a:off x="2347513" y="4701793"/>
            <a:ext cx="255198" cy="24622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sz="1000" b="1" dirty="0"/>
              <a:t>2</a:t>
            </a:r>
            <a:endParaRPr lang="zh-CN" altLang="en-US" sz="1000" b="1" dirty="0"/>
          </a:p>
        </p:txBody>
      </p:sp>
      <p:sp>
        <p:nvSpPr>
          <p:cNvPr id="78" name="TextBox 6"/>
          <p:cNvSpPr txBox="1"/>
          <p:nvPr/>
        </p:nvSpPr>
        <p:spPr>
          <a:xfrm>
            <a:off x="2347513" y="4217782"/>
            <a:ext cx="255198" cy="24622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sz="1000" b="1" dirty="0"/>
              <a:t>3</a:t>
            </a:r>
            <a:endParaRPr lang="zh-CN" altLang="en-US" sz="1000" b="1" dirty="0"/>
          </a:p>
        </p:txBody>
      </p:sp>
      <p:sp>
        <p:nvSpPr>
          <p:cNvPr id="79" name="TextBox 6"/>
          <p:cNvSpPr txBox="1"/>
          <p:nvPr/>
        </p:nvSpPr>
        <p:spPr>
          <a:xfrm>
            <a:off x="2347513" y="3791686"/>
            <a:ext cx="255198" cy="24622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sz="1000" b="1" dirty="0"/>
              <a:t>7</a:t>
            </a:r>
            <a:endParaRPr lang="zh-CN" altLang="en-US" sz="1000" b="1" dirty="0"/>
          </a:p>
        </p:txBody>
      </p:sp>
      <p:sp>
        <p:nvSpPr>
          <p:cNvPr id="80" name="TextBox 6"/>
          <p:cNvSpPr txBox="1"/>
          <p:nvPr/>
        </p:nvSpPr>
        <p:spPr>
          <a:xfrm>
            <a:off x="2364078" y="3384396"/>
            <a:ext cx="252741" cy="24622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1000" b="1" dirty="0"/>
              <a:t>9</a:t>
            </a:r>
            <a:endParaRPr lang="zh-CN" altLang="en-US" sz="1000" b="1" dirty="0"/>
          </a:p>
        </p:txBody>
      </p:sp>
      <p:sp>
        <p:nvSpPr>
          <p:cNvPr id="84" name="TextBox 6"/>
          <p:cNvSpPr txBox="1"/>
          <p:nvPr/>
        </p:nvSpPr>
        <p:spPr>
          <a:xfrm>
            <a:off x="3256538" y="3510938"/>
            <a:ext cx="325730" cy="24622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sz="1000" b="1" dirty="0"/>
              <a:t>9  </a:t>
            </a:r>
            <a:endParaRPr lang="zh-CN" altLang="en-US" sz="1000" b="1" dirty="0"/>
          </a:p>
        </p:txBody>
      </p:sp>
      <p:sp>
        <p:nvSpPr>
          <p:cNvPr id="85" name="TextBox 9"/>
          <p:cNvSpPr txBox="1"/>
          <p:nvPr/>
        </p:nvSpPr>
        <p:spPr>
          <a:xfrm>
            <a:off x="3267176" y="3928305"/>
            <a:ext cx="325730" cy="24622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sz="1000" b="1" dirty="0"/>
              <a:t>11</a:t>
            </a:r>
            <a:endParaRPr lang="zh-CN" altLang="en-US" sz="1000" b="1" dirty="0"/>
          </a:p>
        </p:txBody>
      </p:sp>
      <p:sp>
        <p:nvSpPr>
          <p:cNvPr id="86" name="TextBox 10"/>
          <p:cNvSpPr txBox="1"/>
          <p:nvPr/>
        </p:nvSpPr>
        <p:spPr>
          <a:xfrm>
            <a:off x="3274814" y="4360353"/>
            <a:ext cx="325730" cy="24622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sz="1000" b="1" dirty="0"/>
              <a:t>10</a:t>
            </a:r>
            <a:endParaRPr lang="zh-CN" altLang="en-US" sz="1000" b="1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C2E4882-185A-0A40-B1B5-ADA8ED002B1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22999" y="2715766"/>
            <a:ext cx="2769481" cy="1832473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2A26A081-6FA4-5744-8524-377637AEF614}"/>
              </a:ext>
            </a:extLst>
          </p:cNvPr>
          <p:cNvSpPr/>
          <p:nvPr/>
        </p:nvSpPr>
        <p:spPr>
          <a:xfrm>
            <a:off x="421631" y="453028"/>
            <a:ext cx="4078361" cy="4173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57175" indent="-257175" algn="just">
              <a:lnSpc>
                <a:spcPct val="130000"/>
              </a:lnSpc>
              <a:buFont typeface="Wingdings" pitchFamily="2" charset="2"/>
              <a:buChar char="u"/>
            </a:pP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子问题的数目等于图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G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中</a:t>
            </a:r>
            <a:r>
              <a:rPr lang="zh-CN" altLang="zh-CN" b="1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顶点的个数</a:t>
            </a:r>
            <a:endParaRPr lang="en-US" altLang="zh-CN" dirty="0">
              <a:solidFill>
                <a:schemeClr val="accent5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itchFamily="18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0C2BAB5-A4C3-814D-AF40-E6CDAAB49CF5}"/>
              </a:ext>
            </a:extLst>
          </p:cNvPr>
          <p:cNvSpPr/>
          <p:nvPr/>
        </p:nvSpPr>
        <p:spPr>
          <a:xfrm>
            <a:off x="410688" y="880687"/>
            <a:ext cx="5601472" cy="4173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 algn="just">
              <a:lnSpc>
                <a:spcPct val="130000"/>
              </a:lnSpc>
              <a:buFont typeface="Wingdings" pitchFamily="2" charset="2"/>
              <a:buChar char="u"/>
            </a:pP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采用</a:t>
            </a:r>
            <a:r>
              <a:rPr lang="zh-CN" altLang="zh-CN" b="1" dirty="0">
                <a:solidFill>
                  <a:srgbClr val="F77A2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自底向上</a:t>
            </a:r>
            <a:r>
              <a:rPr lang="zh-CN" altLang="en-US" b="1" dirty="0">
                <a:solidFill>
                  <a:srgbClr val="F77A2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（由易至难）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的方法求最优值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：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itchFamily="18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F3A7C9E-61C9-0E4A-A0C5-DFF071167390}"/>
              </a:ext>
            </a:extLst>
          </p:cNvPr>
          <p:cNvSpPr/>
          <p:nvPr/>
        </p:nvSpPr>
        <p:spPr>
          <a:xfrm>
            <a:off x="139624" y="1302301"/>
            <a:ext cx="7744744" cy="10213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 algn="just">
              <a:lnSpc>
                <a:spcPct val="130000"/>
              </a:lnSpc>
              <a:buFont typeface="Wingdings" pitchFamily="2" charset="2"/>
              <a:buChar char="Ø"/>
            </a:pP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最开始求解源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s</a:t>
            </a: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到第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2</a:t>
            </a: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段顶点集中每一个顶点的最短路径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，</a:t>
            </a:r>
            <a:r>
              <a:rPr lang="zh-CN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最简单</a:t>
            </a: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itchFamily="18" charset="0"/>
            </a:endParaRPr>
          </a:p>
          <a:p>
            <a:pPr marL="742950" lvl="1" indent="-285750" algn="just">
              <a:lnSpc>
                <a:spcPct val="130000"/>
              </a:lnSpc>
              <a:buFont typeface="Wingdings" pitchFamily="2" charset="2"/>
              <a:buChar char="Ø"/>
            </a:pP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然后求解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s</a:t>
            </a: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到第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3</a:t>
            </a: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段顶点集中的每一个顶点的最优值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itchFamily="18" charset="0"/>
            </a:endParaRPr>
          </a:p>
          <a:p>
            <a:pPr marL="742950" lvl="1" indent="-285750" algn="just">
              <a:lnSpc>
                <a:spcPct val="130000"/>
              </a:lnSpc>
              <a:buFont typeface="Wingdings" pitchFamily="2" charset="2"/>
              <a:buChar char="Ø"/>
            </a:pPr>
            <a:r>
              <a:rPr lang="zh-CN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依此循环</a:t>
            </a: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，直至求解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s</a:t>
            </a: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到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t</a:t>
            </a: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的最短路径值。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6109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000"/>
    </mc:Choice>
    <mc:Fallback xmlns="">
      <p:transition advTm="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9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500"/>
                            </p:stCondLst>
                            <p:childTnLst>
                              <p:par>
                                <p:cTn id="5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8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2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000"/>
                            </p:stCondLst>
                            <p:childTnLst>
                              <p:par>
                                <p:cTn id="6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"/>
                            </p:stCondLst>
                            <p:childTnLst>
                              <p:par>
                                <p:cTn id="7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000"/>
                            </p:stCondLst>
                            <p:childTnLst>
                              <p:par>
                                <p:cTn id="7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4" grpId="0" animBg="1"/>
      <p:bldP spid="85" grpId="0" animBg="1"/>
      <p:bldP spid="86" grpId="0" animBg="1"/>
      <p:bldP spid="5" grpId="0"/>
      <p:bldP spid="6" grpId="0"/>
      <p:bldP spid="7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表格 4"/>
          <p:cNvGraphicFramePr>
            <a:graphicFrameLocks noGrp="1"/>
          </p:cNvGraphicFramePr>
          <p:nvPr>
            <p:extLst/>
          </p:nvPr>
        </p:nvGraphicFramePr>
        <p:xfrm>
          <a:off x="395536" y="195486"/>
          <a:ext cx="2430269" cy="2682240"/>
        </p:xfrm>
        <a:graphic>
          <a:graphicData uri="http://schemas.openxmlformats.org/drawingml/2006/table">
            <a:tbl>
              <a:tblPr/>
              <a:tblGrid>
                <a:gridCol w="24302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620588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latin typeface="Times New Roman"/>
                          <a:ea typeface="宋体"/>
                          <a:cs typeface="Times New Roman"/>
                        </a:rPr>
                        <a:t>#include </a:t>
                      </a:r>
                      <a:r>
                        <a:rPr lang="en-US" sz="1100" kern="0" dirty="0">
                          <a:solidFill>
                            <a:srgbClr val="800000"/>
                          </a:solidFill>
                          <a:latin typeface="Times New Roman"/>
                          <a:ea typeface="宋体"/>
                          <a:cs typeface="Times New Roman"/>
                        </a:rPr>
                        <a:t>&lt;</a:t>
                      </a:r>
                      <a:r>
                        <a:rPr lang="en-US" sz="1100" kern="0" dirty="0" err="1">
                          <a:solidFill>
                            <a:srgbClr val="800000"/>
                          </a:solidFill>
                          <a:latin typeface="Times New Roman"/>
                          <a:ea typeface="宋体"/>
                          <a:cs typeface="Times New Roman"/>
                        </a:rPr>
                        <a:t>math.h</a:t>
                      </a:r>
                      <a:r>
                        <a:rPr lang="en-US" sz="1100" kern="0" dirty="0">
                          <a:solidFill>
                            <a:srgbClr val="800000"/>
                          </a:solidFill>
                          <a:latin typeface="Times New Roman"/>
                          <a:ea typeface="宋体"/>
                          <a:cs typeface="Times New Roman"/>
                        </a:rPr>
                        <a:t>&gt;</a:t>
                      </a:r>
                      <a:endParaRPr lang="zh-CN" sz="1100" kern="100" dirty="0">
                        <a:latin typeface="Times New Roman"/>
                        <a:ea typeface="宋体"/>
                        <a:cs typeface="Times New Roman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solidFill>
                            <a:srgbClr val="0000FF"/>
                          </a:solidFill>
                          <a:latin typeface="Times New Roman"/>
                          <a:ea typeface="宋体"/>
                          <a:cs typeface="Times New Roman"/>
                        </a:rPr>
                        <a:t>#include</a:t>
                      </a:r>
                      <a:r>
                        <a:rPr lang="en-US" sz="1100" kern="0" dirty="0">
                          <a:latin typeface="Times New Roman"/>
                          <a:ea typeface="宋体"/>
                          <a:cs typeface="Times New Roman"/>
                        </a:rPr>
                        <a:t>&lt;</a:t>
                      </a:r>
                      <a:r>
                        <a:rPr lang="en-US" sz="1100" kern="0" dirty="0" err="1">
                          <a:latin typeface="Times New Roman"/>
                          <a:ea typeface="宋体"/>
                          <a:cs typeface="Times New Roman"/>
                        </a:rPr>
                        <a:t>stdio.h</a:t>
                      </a:r>
                      <a:r>
                        <a:rPr lang="en-US" sz="1100" kern="0" dirty="0">
                          <a:latin typeface="Times New Roman"/>
                          <a:ea typeface="宋体"/>
                          <a:cs typeface="Times New Roman"/>
                        </a:rPr>
                        <a:t>&gt;</a:t>
                      </a:r>
                      <a:endParaRPr lang="zh-CN" sz="1100" kern="100" dirty="0">
                        <a:latin typeface="Times New Roman"/>
                        <a:ea typeface="宋体"/>
                        <a:cs typeface="Times New Roman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solidFill>
                            <a:srgbClr val="0000FF"/>
                          </a:solidFill>
                          <a:latin typeface="Times New Roman"/>
                          <a:ea typeface="宋体"/>
                          <a:cs typeface="Times New Roman"/>
                        </a:rPr>
                        <a:t>#include</a:t>
                      </a:r>
                      <a:r>
                        <a:rPr lang="en-US" sz="1100" kern="0" dirty="0">
                          <a:latin typeface="Times New Roman"/>
                          <a:ea typeface="宋体"/>
                          <a:cs typeface="Times New Roman"/>
                        </a:rPr>
                        <a:t>&lt;</a:t>
                      </a:r>
                      <a:r>
                        <a:rPr lang="en-US" sz="1100" kern="0" dirty="0" err="1">
                          <a:latin typeface="Times New Roman"/>
                          <a:ea typeface="宋体"/>
                          <a:cs typeface="Times New Roman"/>
                        </a:rPr>
                        <a:t>memory.h</a:t>
                      </a:r>
                      <a:r>
                        <a:rPr lang="en-US" sz="1100" kern="0" dirty="0">
                          <a:latin typeface="Times New Roman"/>
                          <a:ea typeface="宋体"/>
                          <a:cs typeface="Times New Roman"/>
                        </a:rPr>
                        <a:t>&gt;</a:t>
                      </a:r>
                      <a:endParaRPr lang="zh-CN" sz="1100" kern="100" dirty="0">
                        <a:latin typeface="Times New Roman"/>
                        <a:ea typeface="宋体"/>
                        <a:cs typeface="Times New Roman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solidFill>
                            <a:srgbClr val="0000FF"/>
                          </a:solidFill>
                          <a:latin typeface="Times New Roman"/>
                          <a:ea typeface="宋体"/>
                          <a:cs typeface="Times New Roman"/>
                        </a:rPr>
                        <a:t>#define</a:t>
                      </a:r>
                      <a:r>
                        <a:rPr lang="en-US" sz="1100" kern="0" dirty="0">
                          <a:latin typeface="Times New Roman"/>
                          <a:ea typeface="宋体"/>
                          <a:cs typeface="Times New Roman"/>
                        </a:rPr>
                        <a:t> </a:t>
                      </a:r>
                      <a:r>
                        <a:rPr lang="en-US" sz="1100" kern="0" dirty="0" err="1">
                          <a:latin typeface="Times New Roman"/>
                          <a:ea typeface="宋体"/>
                          <a:cs typeface="Times New Roman"/>
                        </a:rPr>
                        <a:t>MaxStage</a:t>
                      </a:r>
                      <a:r>
                        <a:rPr lang="en-US" sz="1100" kern="0" dirty="0">
                          <a:latin typeface="Times New Roman"/>
                          <a:ea typeface="宋体"/>
                          <a:cs typeface="Times New Roman"/>
                        </a:rPr>
                        <a:t> 100</a:t>
                      </a:r>
                      <a:endParaRPr lang="zh-CN" sz="1100" kern="100" dirty="0">
                        <a:latin typeface="Times New Roman"/>
                        <a:ea typeface="宋体"/>
                        <a:cs typeface="Times New Roman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100" kern="0" dirty="0" err="1">
                          <a:solidFill>
                            <a:srgbClr val="0000FF"/>
                          </a:solidFill>
                          <a:latin typeface="Times New Roman"/>
                          <a:ea typeface="宋体"/>
                          <a:cs typeface="Times New Roman"/>
                        </a:rPr>
                        <a:t>int</a:t>
                      </a:r>
                      <a:r>
                        <a:rPr lang="en-US" sz="1100" kern="0" dirty="0">
                          <a:latin typeface="Times New Roman"/>
                          <a:ea typeface="宋体"/>
                          <a:cs typeface="Times New Roman"/>
                        </a:rPr>
                        <a:t> </a:t>
                      </a:r>
                      <a:r>
                        <a:rPr lang="en-US" sz="1100" kern="0" dirty="0" err="1">
                          <a:latin typeface="Times New Roman"/>
                          <a:ea typeface="宋体"/>
                          <a:cs typeface="Times New Roman"/>
                        </a:rPr>
                        <a:t>minRoad</a:t>
                      </a:r>
                      <a:r>
                        <a:rPr lang="en-US" sz="1100" kern="0" dirty="0">
                          <a:latin typeface="Times New Roman"/>
                          <a:ea typeface="宋体"/>
                          <a:cs typeface="Times New Roman"/>
                        </a:rPr>
                        <a:t>[</a:t>
                      </a:r>
                      <a:r>
                        <a:rPr lang="en-US" sz="1100" kern="0" dirty="0" err="1">
                          <a:latin typeface="Times New Roman"/>
                          <a:ea typeface="宋体"/>
                          <a:cs typeface="Times New Roman"/>
                        </a:rPr>
                        <a:t>MaxStage</a:t>
                      </a:r>
                      <a:r>
                        <a:rPr lang="en-US" sz="1100" kern="0" dirty="0">
                          <a:latin typeface="Times New Roman"/>
                          <a:ea typeface="宋体"/>
                          <a:cs typeface="Times New Roman"/>
                        </a:rPr>
                        <a:t>][</a:t>
                      </a:r>
                      <a:r>
                        <a:rPr lang="en-US" sz="1100" kern="0" dirty="0" err="1">
                          <a:latin typeface="Times New Roman"/>
                          <a:ea typeface="宋体"/>
                          <a:cs typeface="Times New Roman"/>
                        </a:rPr>
                        <a:t>MaxStage</a:t>
                      </a:r>
                      <a:r>
                        <a:rPr lang="en-US" sz="1100" kern="0" dirty="0">
                          <a:latin typeface="Times New Roman"/>
                          <a:ea typeface="宋体"/>
                          <a:cs typeface="Times New Roman"/>
                        </a:rPr>
                        <a:t>];</a:t>
                      </a:r>
                      <a:endParaRPr lang="zh-CN" sz="1100" kern="100" dirty="0">
                        <a:latin typeface="Times New Roman"/>
                        <a:ea typeface="宋体"/>
                        <a:cs typeface="Times New Roman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100" kern="0" dirty="0" err="1">
                          <a:solidFill>
                            <a:srgbClr val="0000FF"/>
                          </a:solidFill>
                          <a:latin typeface="Times New Roman"/>
                          <a:ea typeface="宋体"/>
                          <a:cs typeface="Times New Roman"/>
                        </a:rPr>
                        <a:t>int</a:t>
                      </a:r>
                      <a:r>
                        <a:rPr lang="en-US" sz="1100" kern="0" dirty="0">
                          <a:latin typeface="Times New Roman"/>
                          <a:ea typeface="宋体"/>
                          <a:cs typeface="Times New Roman"/>
                        </a:rPr>
                        <a:t> </a:t>
                      </a:r>
                      <a:r>
                        <a:rPr lang="en-US" sz="1100" kern="0" dirty="0" err="1">
                          <a:latin typeface="Times New Roman"/>
                          <a:ea typeface="宋体"/>
                          <a:cs typeface="Times New Roman"/>
                        </a:rPr>
                        <a:t>MultiStageGraph</a:t>
                      </a:r>
                      <a:r>
                        <a:rPr lang="en-US" sz="1100" kern="0" dirty="0">
                          <a:latin typeface="Times New Roman"/>
                          <a:ea typeface="宋体"/>
                          <a:cs typeface="Times New Roman"/>
                        </a:rPr>
                        <a:t>(</a:t>
                      </a:r>
                      <a:r>
                        <a:rPr lang="en-US" sz="1100" kern="0" dirty="0" err="1">
                          <a:solidFill>
                            <a:srgbClr val="0000FF"/>
                          </a:solidFill>
                          <a:latin typeface="Times New Roman"/>
                          <a:ea typeface="宋体"/>
                          <a:cs typeface="Times New Roman"/>
                        </a:rPr>
                        <a:t>int</a:t>
                      </a:r>
                      <a:r>
                        <a:rPr lang="en-US" sz="1100" kern="0" dirty="0" err="1">
                          <a:latin typeface="Times New Roman"/>
                          <a:ea typeface="宋体"/>
                          <a:cs typeface="Times New Roman"/>
                        </a:rPr>
                        <a:t>,</a:t>
                      </a:r>
                      <a:r>
                        <a:rPr lang="en-US" sz="1100" kern="0" dirty="0" err="1">
                          <a:solidFill>
                            <a:srgbClr val="0000FF"/>
                          </a:solidFill>
                          <a:latin typeface="Times New Roman"/>
                          <a:ea typeface="宋体"/>
                          <a:cs typeface="Times New Roman"/>
                        </a:rPr>
                        <a:t>int</a:t>
                      </a:r>
                      <a:r>
                        <a:rPr lang="en-US" sz="1100" kern="0" dirty="0">
                          <a:latin typeface="Times New Roman"/>
                          <a:ea typeface="宋体"/>
                          <a:cs typeface="Times New Roman"/>
                        </a:rPr>
                        <a:t>*);</a:t>
                      </a:r>
                      <a:endParaRPr lang="zh-CN" sz="1100" kern="100" dirty="0">
                        <a:latin typeface="Times New Roman"/>
                        <a:ea typeface="宋体"/>
                        <a:cs typeface="Times New Roman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100" kern="0" dirty="0" err="1">
                          <a:solidFill>
                            <a:srgbClr val="0000FF"/>
                          </a:solidFill>
                          <a:latin typeface="Times New Roman"/>
                          <a:ea typeface="宋体"/>
                          <a:cs typeface="Times New Roman"/>
                        </a:rPr>
                        <a:t>int</a:t>
                      </a:r>
                      <a:r>
                        <a:rPr lang="en-US" sz="1100" kern="0" dirty="0">
                          <a:latin typeface="Times New Roman"/>
                          <a:ea typeface="宋体"/>
                          <a:cs typeface="Times New Roman"/>
                        </a:rPr>
                        <a:t> main(){</a:t>
                      </a:r>
                      <a:endParaRPr lang="zh-CN" sz="1100" kern="100" dirty="0">
                        <a:latin typeface="Times New Roman"/>
                        <a:ea typeface="宋体"/>
                        <a:cs typeface="Times New Roman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latin typeface="Times New Roman"/>
                          <a:ea typeface="宋体"/>
                          <a:cs typeface="Times New Roman"/>
                        </a:rPr>
                        <a:t>    </a:t>
                      </a:r>
                      <a:r>
                        <a:rPr lang="en-US" sz="1100" kern="0" dirty="0" err="1">
                          <a:solidFill>
                            <a:srgbClr val="0000FF"/>
                          </a:solidFill>
                          <a:latin typeface="Times New Roman"/>
                          <a:ea typeface="宋体"/>
                          <a:cs typeface="Times New Roman"/>
                        </a:rPr>
                        <a:t>int</a:t>
                      </a:r>
                      <a:r>
                        <a:rPr lang="en-US" sz="1100" kern="0" dirty="0">
                          <a:latin typeface="Times New Roman"/>
                          <a:ea typeface="宋体"/>
                          <a:cs typeface="Times New Roman"/>
                        </a:rPr>
                        <a:t> </a:t>
                      </a:r>
                      <a:r>
                        <a:rPr lang="en-US" sz="1100" kern="0" dirty="0" err="1">
                          <a:latin typeface="Times New Roman"/>
                          <a:ea typeface="宋体"/>
                          <a:cs typeface="Times New Roman"/>
                        </a:rPr>
                        <a:t>ni</a:t>
                      </a:r>
                      <a:r>
                        <a:rPr lang="en-US" sz="1100" kern="0" dirty="0">
                          <a:latin typeface="Times New Roman"/>
                          <a:ea typeface="宋体"/>
                          <a:cs typeface="Times New Roman"/>
                        </a:rPr>
                        <a:t>[</a:t>
                      </a:r>
                      <a:r>
                        <a:rPr lang="en-US" sz="1100" kern="0" dirty="0" err="1">
                          <a:latin typeface="Times New Roman"/>
                          <a:ea typeface="宋体"/>
                          <a:cs typeface="Times New Roman"/>
                        </a:rPr>
                        <a:t>MaxStage</a:t>
                      </a:r>
                      <a:r>
                        <a:rPr lang="en-US" sz="1100" kern="0" dirty="0">
                          <a:latin typeface="Times New Roman"/>
                          <a:ea typeface="宋体"/>
                          <a:cs typeface="Times New Roman"/>
                        </a:rPr>
                        <a:t>],k, </a:t>
                      </a:r>
                      <a:r>
                        <a:rPr lang="en-US" sz="1100" kern="0" dirty="0" err="1">
                          <a:latin typeface="Times New Roman"/>
                          <a:ea typeface="宋体"/>
                          <a:cs typeface="Times New Roman"/>
                        </a:rPr>
                        <a:t>i</a:t>
                      </a:r>
                      <a:r>
                        <a:rPr lang="en-US" sz="1100" kern="0" dirty="0">
                          <a:latin typeface="Times New Roman"/>
                          <a:ea typeface="宋体"/>
                          <a:cs typeface="Times New Roman"/>
                        </a:rPr>
                        <a:t>;</a:t>
                      </a:r>
                      <a:endParaRPr lang="zh-CN" sz="1100" kern="100" dirty="0">
                        <a:latin typeface="Times New Roman"/>
                        <a:ea typeface="宋体"/>
                        <a:cs typeface="Times New Roman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latin typeface="Times New Roman"/>
                          <a:ea typeface="宋体"/>
                          <a:cs typeface="Times New Roman"/>
                        </a:rPr>
                        <a:t>    </a:t>
                      </a:r>
                      <a:r>
                        <a:rPr lang="en-US" sz="1100" kern="0" dirty="0">
                          <a:solidFill>
                            <a:srgbClr val="0000FF"/>
                          </a:solidFill>
                          <a:latin typeface="Times New Roman"/>
                          <a:ea typeface="宋体"/>
                          <a:cs typeface="Times New Roman"/>
                        </a:rPr>
                        <a:t>while</a:t>
                      </a:r>
                      <a:r>
                        <a:rPr lang="en-US" sz="1100" kern="0" dirty="0">
                          <a:latin typeface="Times New Roman"/>
                          <a:ea typeface="宋体"/>
                          <a:cs typeface="Times New Roman"/>
                        </a:rPr>
                        <a:t>(</a:t>
                      </a:r>
                      <a:r>
                        <a:rPr lang="en-US" sz="1100" kern="0" dirty="0" err="1">
                          <a:latin typeface="Times New Roman"/>
                          <a:ea typeface="宋体"/>
                          <a:cs typeface="Times New Roman"/>
                        </a:rPr>
                        <a:t>scanf</a:t>
                      </a:r>
                      <a:r>
                        <a:rPr lang="en-US" sz="1100" kern="0" dirty="0">
                          <a:latin typeface="Times New Roman"/>
                          <a:ea typeface="宋体"/>
                          <a:cs typeface="Times New Roman"/>
                        </a:rPr>
                        <a:t>(</a:t>
                      </a:r>
                      <a:r>
                        <a:rPr lang="en-US" sz="1100" kern="0" dirty="0">
                          <a:solidFill>
                            <a:srgbClr val="800000"/>
                          </a:solidFill>
                          <a:latin typeface="Times New Roman"/>
                          <a:ea typeface="宋体"/>
                          <a:cs typeface="Times New Roman"/>
                        </a:rPr>
                        <a:t>"%</a:t>
                      </a:r>
                      <a:r>
                        <a:rPr lang="en-US" sz="1100" kern="0" dirty="0" err="1">
                          <a:solidFill>
                            <a:srgbClr val="800000"/>
                          </a:solidFill>
                          <a:latin typeface="Times New Roman"/>
                          <a:ea typeface="宋体"/>
                          <a:cs typeface="Times New Roman"/>
                        </a:rPr>
                        <a:t>d"</a:t>
                      </a:r>
                      <a:r>
                        <a:rPr lang="en-US" sz="1100" kern="0" dirty="0" err="1">
                          <a:latin typeface="Times New Roman"/>
                          <a:ea typeface="宋体"/>
                          <a:cs typeface="Times New Roman"/>
                        </a:rPr>
                        <a:t>,&amp;k</a:t>
                      </a:r>
                      <a:r>
                        <a:rPr lang="en-US" sz="1100" kern="0" dirty="0">
                          <a:latin typeface="Times New Roman"/>
                          <a:ea typeface="宋体"/>
                          <a:cs typeface="Times New Roman"/>
                        </a:rPr>
                        <a:t>),k!=-1) {</a:t>
                      </a:r>
                      <a:endParaRPr lang="zh-CN" sz="1100" kern="100" dirty="0">
                        <a:latin typeface="Times New Roman"/>
                        <a:ea typeface="宋体"/>
                        <a:cs typeface="Times New Roman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latin typeface="Times New Roman"/>
                          <a:ea typeface="宋体"/>
                          <a:cs typeface="Times New Roman"/>
                        </a:rPr>
                        <a:t>        </a:t>
                      </a:r>
                      <a:r>
                        <a:rPr lang="en-US" sz="1100" kern="0" dirty="0">
                          <a:solidFill>
                            <a:srgbClr val="0000FF"/>
                          </a:solidFill>
                          <a:latin typeface="Times New Roman"/>
                          <a:ea typeface="宋体"/>
                          <a:cs typeface="Times New Roman"/>
                        </a:rPr>
                        <a:t>for</a:t>
                      </a:r>
                      <a:r>
                        <a:rPr lang="en-US" sz="1100" kern="0" dirty="0">
                          <a:latin typeface="Times New Roman"/>
                          <a:ea typeface="宋体"/>
                          <a:cs typeface="Times New Roman"/>
                        </a:rPr>
                        <a:t>(</a:t>
                      </a:r>
                      <a:r>
                        <a:rPr lang="en-US" sz="1100" kern="0" dirty="0" err="1">
                          <a:latin typeface="Times New Roman"/>
                          <a:ea typeface="宋体"/>
                          <a:cs typeface="Times New Roman"/>
                        </a:rPr>
                        <a:t>i</a:t>
                      </a:r>
                      <a:r>
                        <a:rPr lang="en-US" sz="1100" kern="0" dirty="0">
                          <a:latin typeface="Times New Roman"/>
                          <a:ea typeface="宋体"/>
                          <a:cs typeface="Times New Roman"/>
                        </a:rPr>
                        <a:t>=0; </a:t>
                      </a:r>
                      <a:r>
                        <a:rPr lang="en-US" sz="1100" kern="0" dirty="0" err="1">
                          <a:latin typeface="Times New Roman"/>
                          <a:ea typeface="宋体"/>
                          <a:cs typeface="Times New Roman"/>
                        </a:rPr>
                        <a:t>i</a:t>
                      </a:r>
                      <a:r>
                        <a:rPr lang="en-US" sz="1100" kern="0" dirty="0">
                          <a:latin typeface="Times New Roman"/>
                          <a:ea typeface="宋体"/>
                          <a:cs typeface="Times New Roman"/>
                        </a:rPr>
                        <a:t>&lt;k; </a:t>
                      </a:r>
                      <a:r>
                        <a:rPr lang="en-US" sz="1100" kern="0" dirty="0" err="1">
                          <a:latin typeface="Times New Roman"/>
                          <a:ea typeface="宋体"/>
                          <a:cs typeface="Times New Roman"/>
                        </a:rPr>
                        <a:t>i</a:t>
                      </a:r>
                      <a:r>
                        <a:rPr lang="en-US" sz="1100" kern="0" dirty="0">
                          <a:latin typeface="Times New Roman"/>
                          <a:ea typeface="宋体"/>
                          <a:cs typeface="Times New Roman"/>
                        </a:rPr>
                        <a:t>++)</a:t>
                      </a:r>
                      <a:endParaRPr lang="zh-CN" sz="1100" kern="100" dirty="0">
                        <a:latin typeface="Times New Roman"/>
                        <a:ea typeface="宋体"/>
                        <a:cs typeface="Times New Roman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latin typeface="Times New Roman"/>
                          <a:ea typeface="宋体"/>
                          <a:cs typeface="Times New Roman"/>
                        </a:rPr>
                        <a:t>            </a:t>
                      </a:r>
                      <a:r>
                        <a:rPr lang="en-US" sz="1100" kern="0" dirty="0" err="1">
                          <a:latin typeface="Times New Roman"/>
                          <a:ea typeface="宋体"/>
                          <a:cs typeface="Times New Roman"/>
                        </a:rPr>
                        <a:t>scanf</a:t>
                      </a:r>
                      <a:r>
                        <a:rPr lang="en-US" sz="1100" kern="0" dirty="0">
                          <a:latin typeface="Times New Roman"/>
                          <a:ea typeface="宋体"/>
                          <a:cs typeface="Times New Roman"/>
                        </a:rPr>
                        <a:t>(</a:t>
                      </a:r>
                      <a:r>
                        <a:rPr lang="en-US" sz="1100" kern="0" dirty="0">
                          <a:solidFill>
                            <a:srgbClr val="800000"/>
                          </a:solidFill>
                          <a:latin typeface="Times New Roman"/>
                          <a:ea typeface="宋体"/>
                          <a:cs typeface="Times New Roman"/>
                        </a:rPr>
                        <a:t>"%</a:t>
                      </a:r>
                      <a:r>
                        <a:rPr lang="en-US" sz="1100" kern="0" dirty="0" err="1">
                          <a:solidFill>
                            <a:srgbClr val="800000"/>
                          </a:solidFill>
                          <a:latin typeface="Times New Roman"/>
                          <a:ea typeface="宋体"/>
                          <a:cs typeface="Times New Roman"/>
                        </a:rPr>
                        <a:t>d"</a:t>
                      </a:r>
                      <a:r>
                        <a:rPr lang="en-US" sz="1100" kern="0" dirty="0" err="1">
                          <a:latin typeface="Times New Roman"/>
                          <a:ea typeface="宋体"/>
                          <a:cs typeface="Times New Roman"/>
                        </a:rPr>
                        <a:t>,&amp;ni</a:t>
                      </a:r>
                      <a:r>
                        <a:rPr lang="en-US" sz="1100" kern="0" dirty="0">
                          <a:latin typeface="Times New Roman"/>
                          <a:ea typeface="宋体"/>
                          <a:cs typeface="Times New Roman"/>
                        </a:rPr>
                        <a:t>[</a:t>
                      </a:r>
                      <a:r>
                        <a:rPr lang="en-US" sz="1100" kern="0" dirty="0" err="1">
                          <a:latin typeface="Times New Roman"/>
                          <a:ea typeface="宋体"/>
                          <a:cs typeface="Times New Roman"/>
                        </a:rPr>
                        <a:t>i</a:t>
                      </a:r>
                      <a:r>
                        <a:rPr lang="en-US" sz="1100" kern="0" dirty="0">
                          <a:latin typeface="Times New Roman"/>
                          <a:ea typeface="宋体"/>
                          <a:cs typeface="Times New Roman"/>
                        </a:rPr>
                        <a:t>]);</a:t>
                      </a:r>
                      <a:endParaRPr lang="zh-CN" sz="1100" kern="100" dirty="0">
                        <a:latin typeface="Times New Roman"/>
                        <a:ea typeface="宋体"/>
                        <a:cs typeface="Times New Roman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latin typeface="Times New Roman"/>
                          <a:ea typeface="宋体"/>
                          <a:cs typeface="Times New Roman"/>
                        </a:rPr>
                        <a:t>        </a:t>
                      </a:r>
                      <a:r>
                        <a:rPr lang="en-US" sz="1100" kern="0" dirty="0" err="1">
                          <a:latin typeface="Times New Roman"/>
                          <a:ea typeface="宋体"/>
                          <a:cs typeface="Times New Roman"/>
                        </a:rPr>
                        <a:t>printf</a:t>
                      </a:r>
                      <a:r>
                        <a:rPr lang="en-US" sz="1100" kern="0" dirty="0">
                          <a:latin typeface="Times New Roman"/>
                          <a:ea typeface="宋体"/>
                          <a:cs typeface="Times New Roman"/>
                        </a:rPr>
                        <a:t>(</a:t>
                      </a:r>
                      <a:r>
                        <a:rPr lang="en-US" sz="1100" kern="0" dirty="0">
                          <a:solidFill>
                            <a:srgbClr val="800000"/>
                          </a:solidFill>
                          <a:latin typeface="Times New Roman"/>
                          <a:ea typeface="宋体"/>
                          <a:cs typeface="Times New Roman"/>
                        </a:rPr>
                        <a:t>"%d\</a:t>
                      </a:r>
                      <a:r>
                        <a:rPr lang="en-US" sz="1100" kern="0" dirty="0" err="1">
                          <a:solidFill>
                            <a:srgbClr val="800000"/>
                          </a:solidFill>
                          <a:latin typeface="Times New Roman"/>
                          <a:ea typeface="宋体"/>
                          <a:cs typeface="Times New Roman"/>
                        </a:rPr>
                        <a:t>n"</a:t>
                      </a:r>
                      <a:r>
                        <a:rPr lang="en-US" sz="1100" kern="0" dirty="0" err="1">
                          <a:latin typeface="Times New Roman"/>
                          <a:ea typeface="宋体"/>
                          <a:cs typeface="Times New Roman"/>
                        </a:rPr>
                        <a:t>,MultiStageGraph</a:t>
                      </a:r>
                      <a:r>
                        <a:rPr lang="en-US" sz="1100" kern="0" dirty="0">
                          <a:latin typeface="Times New Roman"/>
                          <a:ea typeface="宋体"/>
                          <a:cs typeface="Times New Roman"/>
                        </a:rPr>
                        <a:t>(</a:t>
                      </a:r>
                      <a:r>
                        <a:rPr lang="en-US" sz="1100" kern="0" dirty="0" err="1">
                          <a:latin typeface="Times New Roman"/>
                          <a:ea typeface="宋体"/>
                          <a:cs typeface="Times New Roman"/>
                        </a:rPr>
                        <a:t>k,ni</a:t>
                      </a:r>
                      <a:r>
                        <a:rPr lang="en-US" sz="1100" kern="0" dirty="0">
                          <a:latin typeface="Times New Roman"/>
                          <a:ea typeface="宋体"/>
                          <a:cs typeface="Times New Roman"/>
                        </a:rPr>
                        <a:t>));</a:t>
                      </a:r>
                      <a:endParaRPr lang="zh-CN" sz="1100" kern="100" dirty="0">
                        <a:latin typeface="Times New Roman"/>
                        <a:ea typeface="宋体"/>
                        <a:cs typeface="Times New Roman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latin typeface="Times New Roman"/>
                          <a:ea typeface="宋体"/>
                          <a:cs typeface="Times New Roman"/>
                        </a:rPr>
                        <a:t>    }</a:t>
                      </a:r>
                      <a:endParaRPr lang="zh-CN" sz="1100" kern="100" dirty="0">
                        <a:latin typeface="Times New Roman"/>
                        <a:ea typeface="宋体"/>
                        <a:cs typeface="Times New Roman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latin typeface="Times New Roman"/>
                          <a:ea typeface="宋体"/>
                          <a:cs typeface="Times New Roman"/>
                        </a:rPr>
                        <a:t>    </a:t>
                      </a:r>
                      <a:r>
                        <a:rPr lang="en-US" sz="1100" kern="0" dirty="0">
                          <a:solidFill>
                            <a:srgbClr val="0000FF"/>
                          </a:solidFill>
                          <a:latin typeface="Times New Roman"/>
                          <a:ea typeface="宋体"/>
                          <a:cs typeface="Times New Roman"/>
                        </a:rPr>
                        <a:t>return</a:t>
                      </a:r>
                      <a:r>
                        <a:rPr lang="en-US" sz="1100" kern="0" dirty="0">
                          <a:latin typeface="Times New Roman"/>
                          <a:ea typeface="宋体"/>
                          <a:cs typeface="Times New Roman"/>
                        </a:rPr>
                        <a:t> 0;</a:t>
                      </a:r>
                      <a:endParaRPr lang="zh-CN" sz="1100" kern="100" dirty="0">
                        <a:latin typeface="Times New Roman"/>
                        <a:ea typeface="宋体"/>
                        <a:cs typeface="Times New Roman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latin typeface="Times New Roman"/>
                          <a:ea typeface="宋体"/>
                          <a:cs typeface="Times New Roman"/>
                        </a:rPr>
                        <a:t>}</a:t>
                      </a:r>
                      <a:endParaRPr lang="zh-CN" sz="1100" kern="100" dirty="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35719" marR="35719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" name="表格 3"/>
          <p:cNvGraphicFramePr>
            <a:graphicFrameLocks noGrp="1"/>
          </p:cNvGraphicFramePr>
          <p:nvPr>
            <p:extLst/>
          </p:nvPr>
        </p:nvGraphicFramePr>
        <p:xfrm>
          <a:off x="3491880" y="1707654"/>
          <a:ext cx="5346594" cy="3165816"/>
        </p:xfrm>
        <a:graphic>
          <a:graphicData uri="http://schemas.openxmlformats.org/drawingml/2006/table">
            <a:tbl>
              <a:tblPr/>
              <a:tblGrid>
                <a:gridCol w="53465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165816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0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Times New Roman"/>
                          <a:ea typeface="宋体"/>
                          <a:cs typeface="Times New Roman"/>
                        </a:rPr>
                        <a:t>int</a:t>
                      </a:r>
                      <a:r>
                        <a:rPr lang="en-US" sz="1200" kern="0" dirty="0">
                          <a:latin typeface="Times New Roman"/>
                          <a:ea typeface="宋体"/>
                          <a:cs typeface="Times New Roman"/>
                        </a:rPr>
                        <a:t> </a:t>
                      </a:r>
                      <a:r>
                        <a:rPr lang="en-US" sz="1200" kern="0" dirty="0" err="1">
                          <a:latin typeface="Times New Roman"/>
                          <a:ea typeface="宋体"/>
                          <a:cs typeface="Times New Roman"/>
                        </a:rPr>
                        <a:t>MultiStageGraph</a:t>
                      </a:r>
                      <a:r>
                        <a:rPr lang="en-US" sz="1200" kern="0" dirty="0">
                          <a:latin typeface="Times New Roman"/>
                          <a:ea typeface="宋体"/>
                          <a:cs typeface="Times New Roman"/>
                        </a:rPr>
                        <a:t>(</a:t>
                      </a:r>
                      <a:r>
                        <a:rPr lang="en-US" sz="1200" kern="0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Times New Roman"/>
                          <a:ea typeface="宋体"/>
                          <a:cs typeface="Times New Roman"/>
                        </a:rPr>
                        <a:t>int</a:t>
                      </a:r>
                      <a:r>
                        <a:rPr lang="en-US" sz="1200" kern="0" dirty="0">
                          <a:latin typeface="Times New Roman"/>
                          <a:ea typeface="宋体"/>
                          <a:cs typeface="Times New Roman"/>
                        </a:rPr>
                        <a:t> </a:t>
                      </a:r>
                      <a:r>
                        <a:rPr lang="en-US" sz="1200" kern="0" dirty="0" err="1">
                          <a:latin typeface="Times New Roman"/>
                          <a:ea typeface="宋体"/>
                          <a:cs typeface="Times New Roman"/>
                        </a:rPr>
                        <a:t>stageNum,</a:t>
                      </a:r>
                      <a:r>
                        <a:rPr lang="en-US" sz="1200" kern="0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Times New Roman"/>
                          <a:ea typeface="宋体"/>
                          <a:cs typeface="Times New Roman"/>
                        </a:rPr>
                        <a:t>int</a:t>
                      </a:r>
                      <a:r>
                        <a:rPr lang="en-US" sz="1200" kern="0" dirty="0">
                          <a:latin typeface="Times New Roman"/>
                          <a:ea typeface="宋体"/>
                          <a:cs typeface="Times New Roman"/>
                        </a:rPr>
                        <a:t> *</a:t>
                      </a:r>
                      <a:r>
                        <a:rPr lang="en-US" sz="1200" kern="0" dirty="0" err="1">
                          <a:latin typeface="Times New Roman"/>
                          <a:ea typeface="宋体"/>
                          <a:cs typeface="Times New Roman"/>
                        </a:rPr>
                        <a:t>numPerStage</a:t>
                      </a:r>
                      <a:r>
                        <a:rPr lang="en-US" sz="1200" kern="0" dirty="0">
                          <a:latin typeface="Times New Roman"/>
                          <a:ea typeface="宋体"/>
                          <a:cs typeface="Times New Roman"/>
                        </a:rPr>
                        <a:t>) {</a:t>
                      </a:r>
                      <a:endParaRPr lang="zh-CN" sz="1200" kern="100" dirty="0">
                        <a:latin typeface="Times New Roman"/>
                        <a:ea typeface="宋体"/>
                        <a:cs typeface="Times New Roman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0" dirty="0">
                          <a:latin typeface="Times New Roman"/>
                          <a:ea typeface="宋体"/>
                          <a:cs typeface="Times New Roman"/>
                        </a:rPr>
                        <a:t>    </a:t>
                      </a:r>
                      <a:r>
                        <a:rPr lang="en-US" sz="1200" kern="0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Times New Roman"/>
                          <a:ea typeface="宋体"/>
                          <a:cs typeface="Times New Roman"/>
                        </a:rPr>
                        <a:t>int</a:t>
                      </a:r>
                      <a:r>
                        <a:rPr lang="en-US" sz="1200" kern="0" dirty="0">
                          <a:latin typeface="Times New Roman"/>
                          <a:ea typeface="宋体"/>
                          <a:cs typeface="Times New Roman"/>
                        </a:rPr>
                        <a:t> </a:t>
                      </a:r>
                      <a:r>
                        <a:rPr lang="en-US" sz="1200" kern="0" dirty="0" err="1">
                          <a:latin typeface="Times New Roman"/>
                          <a:ea typeface="宋体"/>
                          <a:cs typeface="Times New Roman"/>
                        </a:rPr>
                        <a:t>i,q,p,weight,temp</a:t>
                      </a:r>
                      <a:r>
                        <a:rPr lang="en-US" sz="1200" kern="0" dirty="0">
                          <a:latin typeface="Times New Roman"/>
                          <a:ea typeface="宋体"/>
                          <a:cs typeface="Times New Roman"/>
                        </a:rPr>
                        <a:t>;</a:t>
                      </a:r>
                      <a:endParaRPr lang="zh-CN" sz="1200" kern="100" dirty="0">
                        <a:latin typeface="Times New Roman"/>
                        <a:ea typeface="宋体"/>
                        <a:cs typeface="Times New Roman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0" dirty="0">
                          <a:latin typeface="Times New Roman"/>
                          <a:ea typeface="宋体"/>
                          <a:cs typeface="Times New Roman"/>
                        </a:rPr>
                        <a:t>    </a:t>
                      </a:r>
                      <a:r>
                        <a:rPr lang="en-US" sz="1200" kern="0" dirty="0" err="1">
                          <a:latin typeface="Times New Roman"/>
                          <a:ea typeface="宋体"/>
                          <a:cs typeface="Times New Roman"/>
                        </a:rPr>
                        <a:t>memset</a:t>
                      </a:r>
                      <a:r>
                        <a:rPr lang="en-US" sz="1200" kern="0" dirty="0">
                          <a:latin typeface="Times New Roman"/>
                          <a:ea typeface="宋体"/>
                          <a:cs typeface="Times New Roman"/>
                        </a:rPr>
                        <a:t>(minRoad,0x3f,</a:t>
                      </a:r>
                      <a:r>
                        <a:rPr lang="en-US" sz="1200" kern="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Times New Roman"/>
                          <a:ea typeface="宋体"/>
                          <a:cs typeface="Times New Roman"/>
                        </a:rPr>
                        <a:t>sizeof</a:t>
                      </a:r>
                      <a:r>
                        <a:rPr lang="en-US" sz="1200" kern="0" dirty="0">
                          <a:latin typeface="Times New Roman"/>
                          <a:ea typeface="宋体"/>
                          <a:cs typeface="Times New Roman"/>
                        </a:rPr>
                        <a:t>(</a:t>
                      </a:r>
                      <a:r>
                        <a:rPr lang="en-US" sz="1200" kern="0" dirty="0" err="1">
                          <a:latin typeface="Times New Roman"/>
                          <a:ea typeface="宋体"/>
                          <a:cs typeface="Times New Roman"/>
                        </a:rPr>
                        <a:t>minRoad</a:t>
                      </a:r>
                      <a:r>
                        <a:rPr lang="en-US" sz="1200" kern="0" dirty="0">
                          <a:latin typeface="Times New Roman"/>
                          <a:ea typeface="宋体"/>
                          <a:cs typeface="Times New Roman"/>
                        </a:rPr>
                        <a:t>)); </a:t>
                      </a:r>
                      <a:r>
                        <a:rPr lang="en-US" sz="1200" kern="0" dirty="0">
                          <a:solidFill>
                            <a:srgbClr val="008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/>
                        </a:rPr>
                        <a:t>//</a:t>
                      </a:r>
                      <a:r>
                        <a:rPr lang="zh-CN" sz="1200" kern="0" dirty="0">
                          <a:solidFill>
                            <a:srgbClr val="008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/>
                        </a:rPr>
                        <a:t>初始化为一个充分大的数</a:t>
                      </a:r>
                      <a:r>
                        <a:rPr lang="en-US" sz="1200" kern="0" dirty="0">
                          <a:solidFill>
                            <a:srgbClr val="008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/>
                        </a:rPr>
                        <a:t>x3f</a:t>
                      </a:r>
                      <a:endParaRPr lang="zh-CN" sz="1200" kern="0" dirty="0">
                        <a:solidFill>
                          <a:srgbClr val="008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  <a:p>
                      <a:pPr marL="0" algn="just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200" kern="0" dirty="0">
                          <a:latin typeface="Times New Roman"/>
                          <a:ea typeface="宋体"/>
                          <a:cs typeface="Times New Roman"/>
                        </a:rPr>
                        <a:t>    </a:t>
                      </a:r>
                      <a:r>
                        <a:rPr lang="en-US" sz="1200" kern="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Times New Roman"/>
                          <a:ea typeface="宋体"/>
                          <a:cs typeface="Times New Roman"/>
                        </a:rPr>
                        <a:t>for</a:t>
                      </a:r>
                      <a:r>
                        <a:rPr lang="en-US" sz="1200" kern="0" dirty="0">
                          <a:latin typeface="Times New Roman"/>
                          <a:ea typeface="宋体"/>
                          <a:cs typeface="Times New Roman"/>
                        </a:rPr>
                        <a:t>(p=0; p&lt;</a:t>
                      </a:r>
                      <a:r>
                        <a:rPr lang="en-US" sz="1200" kern="0" dirty="0" err="1">
                          <a:latin typeface="Times New Roman"/>
                          <a:ea typeface="宋体"/>
                          <a:cs typeface="Times New Roman"/>
                        </a:rPr>
                        <a:t>numPerStage</a:t>
                      </a:r>
                      <a:r>
                        <a:rPr lang="en-US" sz="1200" kern="0" dirty="0">
                          <a:latin typeface="Times New Roman"/>
                          <a:ea typeface="宋体"/>
                          <a:cs typeface="Times New Roman"/>
                        </a:rPr>
                        <a:t>[0]; p++) </a:t>
                      </a:r>
                      <a:r>
                        <a:rPr lang="en-US" sz="1200" kern="0" dirty="0">
                          <a:solidFill>
                            <a:srgbClr val="008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/>
                        </a:rPr>
                        <a:t>//</a:t>
                      </a:r>
                      <a:r>
                        <a:rPr lang="zh-CN" sz="1200" kern="0" dirty="0">
                          <a:solidFill>
                            <a:srgbClr val="008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/>
                        </a:rPr>
                        <a:t>初始化源顶点层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0" dirty="0">
                          <a:latin typeface="Times New Roman"/>
                          <a:ea typeface="宋体"/>
                          <a:cs typeface="Times New Roman"/>
                        </a:rPr>
                        <a:t>        </a:t>
                      </a:r>
                      <a:r>
                        <a:rPr lang="en-US" sz="1200" kern="0" dirty="0" err="1">
                          <a:latin typeface="Times New Roman"/>
                          <a:ea typeface="宋体"/>
                          <a:cs typeface="Times New Roman"/>
                        </a:rPr>
                        <a:t>minRoad</a:t>
                      </a:r>
                      <a:r>
                        <a:rPr lang="en-US" sz="1200" kern="0" dirty="0">
                          <a:latin typeface="Times New Roman"/>
                          <a:ea typeface="宋体"/>
                          <a:cs typeface="Times New Roman"/>
                        </a:rPr>
                        <a:t>[0][p]=0;</a:t>
                      </a:r>
                      <a:endParaRPr lang="zh-CN" sz="1200" kern="100" dirty="0">
                        <a:latin typeface="Times New Roman"/>
                        <a:ea typeface="宋体"/>
                        <a:cs typeface="Times New Roman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0" dirty="0">
                          <a:latin typeface="Times New Roman"/>
                          <a:ea typeface="宋体"/>
                          <a:cs typeface="Times New Roman"/>
                        </a:rPr>
                        <a:t>    </a:t>
                      </a:r>
                      <a:r>
                        <a:rPr lang="en-US" sz="1200" kern="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Times New Roman"/>
                          <a:ea typeface="宋体"/>
                          <a:cs typeface="Times New Roman"/>
                        </a:rPr>
                        <a:t>for</a:t>
                      </a:r>
                      <a:r>
                        <a:rPr lang="en-US" sz="1200" kern="0" dirty="0">
                          <a:latin typeface="Times New Roman"/>
                          <a:ea typeface="宋体"/>
                          <a:cs typeface="Times New Roman"/>
                        </a:rPr>
                        <a:t>(</a:t>
                      </a:r>
                      <a:r>
                        <a:rPr lang="en-US" sz="1200" kern="0" dirty="0" err="1">
                          <a:latin typeface="Times New Roman"/>
                          <a:ea typeface="宋体"/>
                          <a:cs typeface="Times New Roman"/>
                        </a:rPr>
                        <a:t>i</a:t>
                      </a:r>
                      <a:r>
                        <a:rPr lang="en-US" sz="1200" kern="0" dirty="0">
                          <a:latin typeface="Times New Roman"/>
                          <a:ea typeface="宋体"/>
                          <a:cs typeface="Times New Roman"/>
                        </a:rPr>
                        <a:t>=0; </a:t>
                      </a:r>
                      <a:r>
                        <a:rPr lang="en-US" sz="1200" kern="0" dirty="0" err="1">
                          <a:latin typeface="Times New Roman"/>
                          <a:ea typeface="宋体"/>
                          <a:cs typeface="Times New Roman"/>
                        </a:rPr>
                        <a:t>i</a:t>
                      </a:r>
                      <a:r>
                        <a:rPr lang="en-US" sz="1200" kern="0" dirty="0">
                          <a:latin typeface="Times New Roman"/>
                          <a:ea typeface="宋体"/>
                          <a:cs typeface="Times New Roman"/>
                        </a:rPr>
                        <a:t>&lt;stageNum-1; </a:t>
                      </a:r>
                      <a:r>
                        <a:rPr lang="en-US" sz="1200" kern="0" dirty="0" err="1">
                          <a:latin typeface="Times New Roman"/>
                          <a:ea typeface="宋体"/>
                          <a:cs typeface="Times New Roman"/>
                        </a:rPr>
                        <a:t>i</a:t>
                      </a:r>
                      <a:r>
                        <a:rPr lang="en-US" sz="1200" kern="0" dirty="0">
                          <a:latin typeface="Times New Roman"/>
                          <a:ea typeface="宋体"/>
                          <a:cs typeface="Times New Roman"/>
                        </a:rPr>
                        <a:t>++)</a:t>
                      </a:r>
                      <a:r>
                        <a:rPr lang="en-US" sz="1200" kern="0" dirty="0">
                          <a:solidFill>
                            <a:srgbClr val="008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/>
                        </a:rPr>
                        <a:t>//</a:t>
                      </a:r>
                      <a:r>
                        <a:rPr lang="zh-CN" sz="1200" kern="0" dirty="0">
                          <a:solidFill>
                            <a:srgbClr val="008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/>
                        </a:rPr>
                        <a:t>按段计算，终止于汇顶点的前一段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0" dirty="0">
                          <a:latin typeface="Times New Roman"/>
                          <a:ea typeface="宋体"/>
                          <a:cs typeface="Times New Roman"/>
                        </a:rPr>
                        <a:t>        </a:t>
                      </a:r>
                      <a:r>
                        <a:rPr lang="en-US" sz="1200" kern="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Times New Roman"/>
                          <a:ea typeface="宋体"/>
                          <a:cs typeface="Times New Roman"/>
                        </a:rPr>
                        <a:t>for</a:t>
                      </a:r>
                      <a:r>
                        <a:rPr lang="en-US" sz="1200" kern="0" dirty="0">
                          <a:latin typeface="Times New Roman"/>
                          <a:ea typeface="宋体"/>
                          <a:cs typeface="Times New Roman"/>
                        </a:rPr>
                        <a:t>(q=0; q&lt;</a:t>
                      </a:r>
                      <a:r>
                        <a:rPr lang="en-US" sz="1200" kern="0" dirty="0" err="1">
                          <a:latin typeface="Times New Roman"/>
                          <a:ea typeface="宋体"/>
                          <a:cs typeface="Times New Roman"/>
                        </a:rPr>
                        <a:t>numPerStage</a:t>
                      </a:r>
                      <a:r>
                        <a:rPr lang="en-US" sz="1200" kern="0" dirty="0">
                          <a:latin typeface="Times New Roman"/>
                          <a:ea typeface="宋体"/>
                          <a:cs typeface="Times New Roman"/>
                        </a:rPr>
                        <a:t>[</a:t>
                      </a:r>
                      <a:r>
                        <a:rPr lang="en-US" sz="1200" kern="0" dirty="0" err="1">
                          <a:latin typeface="Times New Roman"/>
                          <a:ea typeface="宋体"/>
                          <a:cs typeface="Times New Roman"/>
                        </a:rPr>
                        <a:t>i</a:t>
                      </a:r>
                      <a:r>
                        <a:rPr lang="en-US" sz="1200" kern="0" dirty="0">
                          <a:latin typeface="Times New Roman"/>
                          <a:ea typeface="宋体"/>
                          <a:cs typeface="Times New Roman"/>
                        </a:rPr>
                        <a:t>]; q++) </a:t>
                      </a:r>
                      <a:r>
                        <a:rPr lang="en-US" sz="1200" kern="0" dirty="0">
                          <a:solidFill>
                            <a:srgbClr val="008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/>
                        </a:rPr>
                        <a:t>//</a:t>
                      </a:r>
                      <a:r>
                        <a:rPr lang="zh-CN" sz="1200" kern="0" dirty="0">
                          <a:solidFill>
                            <a:srgbClr val="008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/>
                        </a:rPr>
                        <a:t>遍历第</a:t>
                      </a:r>
                      <a:r>
                        <a:rPr lang="en-US" sz="1200" kern="0" dirty="0" err="1">
                          <a:solidFill>
                            <a:srgbClr val="008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/>
                        </a:rPr>
                        <a:t>i</a:t>
                      </a:r>
                      <a:r>
                        <a:rPr lang="zh-CN" sz="1200" kern="0" dirty="0">
                          <a:solidFill>
                            <a:srgbClr val="008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/>
                        </a:rPr>
                        <a:t>段顶点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0" dirty="0">
                          <a:latin typeface="Times New Roman"/>
                          <a:ea typeface="宋体"/>
                          <a:cs typeface="Times New Roman"/>
                        </a:rPr>
                        <a:t>            </a:t>
                      </a:r>
                      <a:r>
                        <a:rPr lang="en-US" sz="1200" kern="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Times New Roman"/>
                          <a:ea typeface="宋体"/>
                          <a:cs typeface="Times New Roman"/>
                        </a:rPr>
                        <a:t>for</a:t>
                      </a:r>
                      <a:r>
                        <a:rPr lang="en-US" sz="1200" kern="0" dirty="0">
                          <a:latin typeface="Times New Roman"/>
                          <a:ea typeface="宋体"/>
                          <a:cs typeface="Times New Roman"/>
                        </a:rPr>
                        <a:t>(p=0; p&lt;</a:t>
                      </a:r>
                      <a:r>
                        <a:rPr lang="en-US" sz="1200" kern="0" dirty="0" err="1">
                          <a:latin typeface="Times New Roman"/>
                          <a:ea typeface="宋体"/>
                          <a:cs typeface="Times New Roman"/>
                        </a:rPr>
                        <a:t>numPerStage</a:t>
                      </a:r>
                      <a:r>
                        <a:rPr lang="en-US" sz="1200" kern="0" dirty="0">
                          <a:latin typeface="Times New Roman"/>
                          <a:ea typeface="宋体"/>
                          <a:cs typeface="Times New Roman"/>
                        </a:rPr>
                        <a:t>[i+1]; p++) {</a:t>
                      </a:r>
                      <a:r>
                        <a:rPr lang="en-US" sz="1200" kern="0" dirty="0">
                          <a:solidFill>
                            <a:srgbClr val="008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/>
                        </a:rPr>
                        <a:t>//</a:t>
                      </a:r>
                      <a:r>
                        <a:rPr lang="zh-CN" sz="1200" kern="0" dirty="0">
                          <a:solidFill>
                            <a:srgbClr val="008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/>
                        </a:rPr>
                        <a:t>遍历第</a:t>
                      </a:r>
                      <a:r>
                        <a:rPr lang="en-US" sz="1200" kern="0" dirty="0">
                          <a:solidFill>
                            <a:srgbClr val="008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/>
                        </a:rPr>
                        <a:t>i+1</a:t>
                      </a:r>
                      <a:r>
                        <a:rPr lang="zh-CN" sz="1200" kern="0" dirty="0">
                          <a:solidFill>
                            <a:srgbClr val="008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/>
                        </a:rPr>
                        <a:t>段顶点</a:t>
                      </a:r>
                    </a:p>
                    <a:p>
                      <a:pPr marL="0" algn="just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200" kern="0" dirty="0">
                          <a:latin typeface="Times New Roman"/>
                          <a:ea typeface="宋体"/>
                          <a:cs typeface="Times New Roman"/>
                        </a:rPr>
                        <a:t>                </a:t>
                      </a:r>
                      <a:r>
                        <a:rPr lang="en-US" sz="1200" kern="0" dirty="0" err="1">
                          <a:latin typeface="Times New Roman"/>
                          <a:ea typeface="宋体"/>
                          <a:cs typeface="Times New Roman"/>
                        </a:rPr>
                        <a:t>scanf</a:t>
                      </a:r>
                      <a:r>
                        <a:rPr lang="en-US" sz="1200" kern="0" dirty="0">
                          <a:latin typeface="Times New Roman"/>
                          <a:ea typeface="宋体"/>
                          <a:cs typeface="Times New Roman"/>
                        </a:rPr>
                        <a:t>(</a:t>
                      </a:r>
                      <a:r>
                        <a:rPr lang="en-US" sz="1200" kern="0" dirty="0">
                          <a:solidFill>
                            <a:srgbClr val="800000"/>
                          </a:solidFill>
                          <a:latin typeface="Times New Roman"/>
                          <a:ea typeface="宋体"/>
                          <a:cs typeface="Times New Roman"/>
                        </a:rPr>
                        <a:t>"%</a:t>
                      </a:r>
                      <a:r>
                        <a:rPr lang="en-US" sz="1200" kern="0" dirty="0" err="1">
                          <a:solidFill>
                            <a:srgbClr val="800000"/>
                          </a:solidFill>
                          <a:latin typeface="Times New Roman"/>
                          <a:ea typeface="宋体"/>
                          <a:cs typeface="Times New Roman"/>
                        </a:rPr>
                        <a:t>d"</a:t>
                      </a:r>
                      <a:r>
                        <a:rPr lang="en-US" sz="1200" kern="0" dirty="0" err="1">
                          <a:latin typeface="Times New Roman"/>
                          <a:ea typeface="宋体"/>
                          <a:cs typeface="Times New Roman"/>
                        </a:rPr>
                        <a:t>,&amp;weight</a:t>
                      </a:r>
                      <a:r>
                        <a:rPr lang="en-US" sz="1200" kern="0" dirty="0">
                          <a:latin typeface="Times New Roman"/>
                          <a:ea typeface="宋体"/>
                          <a:cs typeface="Times New Roman"/>
                        </a:rPr>
                        <a:t>); </a:t>
                      </a:r>
                      <a:r>
                        <a:rPr lang="en-US" sz="1200" kern="0" dirty="0">
                          <a:solidFill>
                            <a:srgbClr val="008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/>
                        </a:rPr>
                        <a:t>//</a:t>
                      </a:r>
                      <a:r>
                        <a:rPr lang="zh-CN" sz="1200" kern="0" dirty="0">
                          <a:solidFill>
                            <a:srgbClr val="008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/>
                        </a:rPr>
                        <a:t>读取边</a:t>
                      </a:r>
                      <a:r>
                        <a:rPr lang="en-US" sz="1200" kern="0" dirty="0">
                          <a:solidFill>
                            <a:srgbClr val="008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/>
                        </a:rPr>
                        <a:t>(</a:t>
                      </a:r>
                      <a:r>
                        <a:rPr lang="en-US" sz="1200" kern="0" dirty="0" err="1">
                          <a:solidFill>
                            <a:srgbClr val="008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/>
                        </a:rPr>
                        <a:t>q,p</a:t>
                      </a:r>
                      <a:r>
                        <a:rPr lang="en-US" sz="1200" kern="0" dirty="0">
                          <a:solidFill>
                            <a:srgbClr val="008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/>
                        </a:rPr>
                        <a:t>)</a:t>
                      </a:r>
                      <a:r>
                        <a:rPr lang="zh-CN" sz="1200" kern="0" dirty="0">
                          <a:solidFill>
                            <a:srgbClr val="008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/>
                        </a:rPr>
                        <a:t>的权重</a:t>
                      </a:r>
                      <a:r>
                        <a:rPr lang="en-US" sz="1200" kern="0" dirty="0">
                          <a:solidFill>
                            <a:srgbClr val="008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/>
                        </a:rPr>
                        <a:t>w(</a:t>
                      </a:r>
                      <a:r>
                        <a:rPr lang="en-US" sz="1200" kern="0" dirty="0" err="1">
                          <a:solidFill>
                            <a:srgbClr val="008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/>
                        </a:rPr>
                        <a:t>q,p</a:t>
                      </a:r>
                      <a:r>
                        <a:rPr lang="en-US" sz="1200" kern="0" dirty="0">
                          <a:solidFill>
                            <a:srgbClr val="008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/>
                        </a:rPr>
                        <a:t>)</a:t>
                      </a:r>
                      <a:endParaRPr lang="zh-CN" sz="1200" kern="0" dirty="0">
                        <a:solidFill>
                          <a:srgbClr val="008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0" dirty="0">
                          <a:latin typeface="Times New Roman"/>
                          <a:ea typeface="宋体"/>
                          <a:cs typeface="Times New Roman"/>
                        </a:rPr>
                        <a:t>                </a:t>
                      </a:r>
                      <a:r>
                        <a:rPr lang="en-US" sz="1200" kern="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Times New Roman"/>
                          <a:ea typeface="宋体"/>
                          <a:cs typeface="Times New Roman"/>
                        </a:rPr>
                        <a:t>if</a:t>
                      </a:r>
                      <a:r>
                        <a:rPr lang="en-US" sz="1200" kern="0" dirty="0">
                          <a:latin typeface="Times New Roman"/>
                          <a:ea typeface="宋体"/>
                          <a:cs typeface="Times New Roman"/>
                        </a:rPr>
                        <a:t>(weight!=-1){      </a:t>
                      </a:r>
                      <a:r>
                        <a:rPr lang="en-US" sz="1200" kern="0" dirty="0">
                          <a:solidFill>
                            <a:srgbClr val="008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/>
                        </a:rPr>
                        <a:t>//</a:t>
                      </a:r>
                      <a:r>
                        <a:rPr lang="zh-CN" sz="1200" kern="0" dirty="0">
                          <a:solidFill>
                            <a:srgbClr val="008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/>
                        </a:rPr>
                        <a:t>存在边</a:t>
                      </a:r>
                      <a:r>
                        <a:rPr lang="en-US" sz="1200" kern="0" dirty="0">
                          <a:solidFill>
                            <a:srgbClr val="008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/>
                        </a:rPr>
                        <a:t>(</a:t>
                      </a:r>
                      <a:r>
                        <a:rPr lang="en-US" sz="1200" kern="0" dirty="0" err="1">
                          <a:solidFill>
                            <a:srgbClr val="008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/>
                        </a:rPr>
                        <a:t>q,p</a:t>
                      </a:r>
                      <a:r>
                        <a:rPr lang="en-US" sz="1200" kern="0" dirty="0">
                          <a:solidFill>
                            <a:srgbClr val="008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/>
                        </a:rPr>
                        <a:t>)</a:t>
                      </a:r>
                      <a:endParaRPr lang="zh-CN" sz="1200" kern="1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0" dirty="0">
                          <a:latin typeface="Times New Roman"/>
                          <a:ea typeface="宋体"/>
                          <a:cs typeface="Times New Roman"/>
                        </a:rPr>
                        <a:t>                    temp = </a:t>
                      </a:r>
                      <a:r>
                        <a:rPr lang="en-US" sz="1200" kern="0" dirty="0" err="1">
                          <a:latin typeface="Times New Roman"/>
                          <a:ea typeface="宋体"/>
                          <a:cs typeface="Times New Roman"/>
                        </a:rPr>
                        <a:t>minRoad</a:t>
                      </a:r>
                      <a:r>
                        <a:rPr lang="en-US" sz="1200" kern="0" dirty="0">
                          <a:latin typeface="Times New Roman"/>
                          <a:ea typeface="宋体"/>
                          <a:cs typeface="Times New Roman"/>
                        </a:rPr>
                        <a:t>[</a:t>
                      </a:r>
                      <a:r>
                        <a:rPr lang="en-US" sz="1200" kern="0" dirty="0" err="1">
                          <a:latin typeface="Times New Roman"/>
                          <a:ea typeface="宋体"/>
                          <a:cs typeface="Times New Roman"/>
                        </a:rPr>
                        <a:t>i</a:t>
                      </a:r>
                      <a:r>
                        <a:rPr lang="en-US" sz="1200" kern="0" dirty="0">
                          <a:latin typeface="Times New Roman"/>
                          <a:ea typeface="宋体"/>
                          <a:cs typeface="Times New Roman"/>
                        </a:rPr>
                        <a:t>][q] + weight;</a:t>
                      </a:r>
                      <a:endParaRPr lang="zh-CN" sz="1200" kern="100" dirty="0">
                        <a:latin typeface="Times New Roman"/>
                        <a:ea typeface="宋体"/>
                        <a:cs typeface="Times New Roman"/>
                      </a:endParaRPr>
                    </a:p>
                    <a:p>
                      <a:pPr marL="0" algn="just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200" kern="0" dirty="0">
                          <a:latin typeface="Times New Roman"/>
                          <a:ea typeface="宋体"/>
                          <a:cs typeface="Times New Roman"/>
                        </a:rPr>
                        <a:t>                    </a:t>
                      </a:r>
                      <a:r>
                        <a:rPr lang="en-US" sz="1200" kern="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Times New Roman"/>
                          <a:ea typeface="宋体"/>
                          <a:cs typeface="Times New Roman"/>
                        </a:rPr>
                        <a:t>if(</a:t>
                      </a:r>
                      <a:r>
                        <a:rPr lang="en-US" sz="1200" kern="0" dirty="0">
                          <a:latin typeface="Times New Roman"/>
                          <a:ea typeface="宋体"/>
                          <a:cs typeface="Times New Roman"/>
                        </a:rPr>
                        <a:t>temp &lt; </a:t>
                      </a:r>
                      <a:r>
                        <a:rPr lang="en-US" sz="1200" kern="0" dirty="0" err="1">
                          <a:latin typeface="Times New Roman"/>
                          <a:ea typeface="宋体"/>
                          <a:cs typeface="Times New Roman"/>
                        </a:rPr>
                        <a:t>minRoad</a:t>
                      </a:r>
                      <a:r>
                        <a:rPr lang="en-US" sz="1200" kern="0" dirty="0">
                          <a:latin typeface="Times New Roman"/>
                          <a:ea typeface="宋体"/>
                          <a:cs typeface="Times New Roman"/>
                        </a:rPr>
                        <a:t>[i+1][p]) </a:t>
                      </a:r>
                      <a:r>
                        <a:rPr lang="en-US" sz="1200" kern="0" dirty="0">
                          <a:solidFill>
                            <a:srgbClr val="008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/>
                        </a:rPr>
                        <a:t>//</a:t>
                      </a:r>
                      <a:r>
                        <a:rPr lang="zh-CN" sz="1200" kern="0" dirty="0">
                          <a:solidFill>
                            <a:srgbClr val="008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/>
                        </a:rPr>
                        <a:t>发现</a:t>
                      </a:r>
                      <a:r>
                        <a:rPr lang="en-US" sz="1200" kern="0" dirty="0">
                          <a:solidFill>
                            <a:srgbClr val="008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/>
                        </a:rPr>
                        <a:t>s</a:t>
                      </a:r>
                      <a:r>
                        <a:rPr lang="zh-CN" sz="1200" kern="0" dirty="0">
                          <a:solidFill>
                            <a:srgbClr val="008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/>
                        </a:rPr>
                        <a:t>到</a:t>
                      </a:r>
                      <a:r>
                        <a:rPr lang="en-US" sz="1200" kern="0" dirty="0">
                          <a:solidFill>
                            <a:srgbClr val="008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/>
                        </a:rPr>
                        <a:t>p</a:t>
                      </a:r>
                      <a:r>
                        <a:rPr lang="zh-CN" sz="1200" kern="0" dirty="0">
                          <a:solidFill>
                            <a:srgbClr val="008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/>
                        </a:rPr>
                        <a:t>的更短路径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0" dirty="0">
                          <a:latin typeface="Times New Roman"/>
                          <a:ea typeface="宋体"/>
                          <a:cs typeface="Times New Roman"/>
                        </a:rPr>
                        <a:t>                        </a:t>
                      </a:r>
                      <a:r>
                        <a:rPr lang="en-US" sz="1200" kern="0" dirty="0" err="1">
                          <a:latin typeface="Times New Roman"/>
                          <a:ea typeface="宋体"/>
                          <a:cs typeface="Times New Roman"/>
                        </a:rPr>
                        <a:t>minRoad</a:t>
                      </a:r>
                      <a:r>
                        <a:rPr lang="en-US" sz="1200" kern="0" dirty="0">
                          <a:latin typeface="Times New Roman"/>
                          <a:ea typeface="宋体"/>
                          <a:cs typeface="Times New Roman"/>
                        </a:rPr>
                        <a:t>[i+1][p] = temp;</a:t>
                      </a:r>
                      <a:endParaRPr lang="zh-CN" sz="1200" kern="100" dirty="0">
                        <a:latin typeface="Times New Roman"/>
                        <a:ea typeface="宋体"/>
                        <a:cs typeface="Times New Roman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0" dirty="0">
                          <a:latin typeface="Times New Roman"/>
                          <a:ea typeface="宋体"/>
                          <a:cs typeface="Times New Roman"/>
                        </a:rPr>
                        <a:t>                }</a:t>
                      </a:r>
                      <a:endParaRPr lang="zh-CN" sz="1200" kern="100" dirty="0">
                        <a:latin typeface="Times New Roman"/>
                        <a:ea typeface="宋体"/>
                        <a:cs typeface="Times New Roman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0" dirty="0">
                          <a:latin typeface="Times New Roman"/>
                          <a:ea typeface="宋体"/>
                          <a:cs typeface="Times New Roman"/>
                        </a:rPr>
                        <a:t>            }// end for (p</a:t>
                      </a:r>
                      <a:endParaRPr lang="zh-CN" sz="1200" kern="100" dirty="0">
                        <a:latin typeface="Times New Roman"/>
                        <a:ea typeface="宋体"/>
                        <a:cs typeface="Times New Roman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0" dirty="0">
                          <a:latin typeface="Times New Roman"/>
                          <a:ea typeface="宋体"/>
                          <a:cs typeface="Times New Roman"/>
                        </a:rPr>
                        <a:t>    </a:t>
                      </a:r>
                      <a:r>
                        <a:rPr lang="en-US" sz="1200" kern="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Times New Roman"/>
                          <a:ea typeface="宋体"/>
                          <a:cs typeface="Times New Roman"/>
                        </a:rPr>
                        <a:t>return</a:t>
                      </a:r>
                      <a:r>
                        <a:rPr lang="en-US" sz="1200" kern="0" dirty="0">
                          <a:latin typeface="Times New Roman"/>
                          <a:ea typeface="宋体"/>
                          <a:cs typeface="Times New Roman"/>
                        </a:rPr>
                        <a:t> </a:t>
                      </a:r>
                      <a:r>
                        <a:rPr lang="en-US" sz="1200" kern="0" dirty="0" err="1">
                          <a:latin typeface="Times New Roman"/>
                          <a:ea typeface="宋体"/>
                          <a:cs typeface="Times New Roman"/>
                        </a:rPr>
                        <a:t>minRoad</a:t>
                      </a:r>
                      <a:r>
                        <a:rPr lang="en-US" sz="1200" kern="0" dirty="0">
                          <a:latin typeface="Times New Roman"/>
                          <a:ea typeface="宋体"/>
                          <a:cs typeface="Times New Roman"/>
                        </a:rPr>
                        <a:t>[stageNum-1][0];</a:t>
                      </a:r>
                      <a:endParaRPr lang="zh-CN" sz="1200" kern="100" dirty="0">
                        <a:latin typeface="Times New Roman"/>
                        <a:ea typeface="宋体"/>
                        <a:cs typeface="Times New Roman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0" dirty="0">
                          <a:latin typeface="Times New Roman"/>
                          <a:ea typeface="宋体"/>
                          <a:cs typeface="Times New Roman"/>
                        </a:rPr>
                        <a:t>}</a:t>
                      </a:r>
                      <a:endParaRPr lang="zh-CN" sz="1200" kern="100" dirty="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35719" marR="35719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" name="矩形 5"/>
          <p:cNvSpPr/>
          <p:nvPr/>
        </p:nvSpPr>
        <p:spPr>
          <a:xfrm>
            <a:off x="3653898" y="2085696"/>
            <a:ext cx="4698522" cy="162018"/>
          </a:xfrm>
          <a:prstGeom prst="rect">
            <a:avLst/>
          </a:prstGeom>
          <a:noFill/>
          <a:ln>
            <a:solidFill>
              <a:srgbClr val="F77A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noFill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653898" y="2625756"/>
            <a:ext cx="4698522" cy="540060"/>
          </a:xfrm>
          <a:prstGeom prst="rect">
            <a:avLst/>
          </a:prstGeom>
          <a:noFill/>
          <a:ln>
            <a:solidFill>
              <a:srgbClr val="F77A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noFill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99592" y="2981150"/>
            <a:ext cx="800219" cy="33855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主程序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5603049" y="1198052"/>
            <a:ext cx="1005403" cy="33855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算法实现</a:t>
            </a:r>
          </a:p>
        </p:txBody>
      </p:sp>
    </p:spTree>
    <p:extLst>
      <p:ext uri="{BB962C8B-B14F-4D97-AF65-F5344CB8AC3E}">
        <p14:creationId xmlns:p14="http://schemas.microsoft.com/office/powerpoint/2010/main" val="2285765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244920" y="51470"/>
            <a:ext cx="2159566" cy="3631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80000"/>
              </a:lnSpc>
            </a:pPr>
            <a:r>
              <a:rPr lang="zh-CN" altLang="en-US" sz="22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最长公共子序列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323528" y="483517"/>
                <a:ext cx="8352928" cy="1526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b="1" dirty="0">
                    <a:latin typeface="Times New Roman" panose="02020603050405020304" pitchFamily="18" charset="0"/>
                    <a:ea typeface="微软雅黑" pitchFamily="34" charset="-122"/>
                    <a:cs typeface="Times New Roman" panose="02020603050405020304" pitchFamily="18" charset="0"/>
                  </a:rPr>
                  <a:t>问题描述：</a:t>
                </a:r>
                <a:r>
                  <a:rPr lang="zh-CN" altLang="en-US" dirty="0">
                    <a:latin typeface="Times New Roman" panose="02020603050405020304" pitchFamily="18" charset="0"/>
                    <a:ea typeface="微软雅黑" pitchFamily="34" charset="-122"/>
                    <a:cs typeface="Times New Roman" panose="02020603050405020304" pitchFamily="18" charset="0"/>
                  </a:rPr>
                  <a:t>若给定序列</a:t>
                </a:r>
                <a14:m>
                  <m:oMath xmlns:m="http://schemas.openxmlformats.org/officeDocument/2006/math">
                    <m:r>
                      <a:rPr lang="en-US" altLang="zh-CN" b="0" i="0" dirty="0" smtClean="0">
                        <a:latin typeface="Cambria Math" panose="02040503050406030204" pitchFamily="18" charset="0"/>
                        <a:ea typeface="微软雅黑" pitchFamily="34" charset="-122"/>
                        <a:cs typeface="Times New Roman" pitchFamily="18" charset="0"/>
                      </a:rPr>
                      <m:t> 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  <a:ea typeface="微软雅黑" pitchFamily="34" charset="-122"/>
                        <a:cs typeface="Times New Roman" pitchFamily="18" charset="0"/>
                      </a:rPr>
                      <m:t>𝑋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  <a:ea typeface="微软雅黑" pitchFamily="34" charset="-122"/>
                        <a:cs typeface="Times New Roman" pitchFamily="18" charset="0"/>
                      </a:rPr>
                      <m:t>=</m:t>
                    </m:r>
                    <m:r>
                      <a:rPr lang="zh-CN" altLang="en-US" i="1" dirty="0">
                        <a:latin typeface="Cambria Math" panose="02040503050406030204" pitchFamily="18" charset="0"/>
                        <a:ea typeface="微软雅黑" pitchFamily="34" charset="-122"/>
                        <a:cs typeface="Times New Roman" pitchFamily="18" charset="0"/>
                      </a:rPr>
                      <m:t>｛</m:t>
                    </m:r>
                    <m:sSub>
                      <m:sSubPr>
                        <m:ctrlPr>
                          <a:rPr lang="en-US" altLang="zh-CN" i="1" dirty="0" smtClean="0">
                            <a:latin typeface="Cambria Math" panose="02040503050406030204" pitchFamily="18" charset="0"/>
                            <a:ea typeface="微软雅黑" pitchFamily="34" charset="-122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ea typeface="微软雅黑" pitchFamily="34" charset="-122"/>
                            <a:cs typeface="Times New Roman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ea typeface="微软雅黑" pitchFamily="34" charset="-122"/>
                            <a:cs typeface="Times New Roman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 dirty="0">
                        <a:latin typeface="Cambria Math" panose="02040503050406030204" pitchFamily="18" charset="0"/>
                        <a:ea typeface="微软雅黑" pitchFamily="34" charset="-122"/>
                        <a:cs typeface="Times New Roman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  <a:ea typeface="微软雅黑" pitchFamily="34" charset="-122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  <a:ea typeface="微软雅黑" pitchFamily="34" charset="-122"/>
                            <a:cs typeface="Times New Roman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ea typeface="微软雅黑" pitchFamily="34" charset="-122"/>
                            <a:cs typeface="Times New Roman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i="1" dirty="0">
                        <a:latin typeface="Cambria Math" panose="02040503050406030204" pitchFamily="18" charset="0"/>
                        <a:ea typeface="微软雅黑" pitchFamily="34" charset="-122"/>
                        <a:cs typeface="Times New Roman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  <a:ea typeface="微软雅黑" pitchFamily="34" charset="-122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  <a:ea typeface="微软雅黑" pitchFamily="34" charset="-122"/>
                            <a:cs typeface="Times New Roman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ea typeface="微软雅黑" pitchFamily="34" charset="-122"/>
                            <a:cs typeface="Times New Roman" pitchFamily="18" charset="0"/>
                          </a:rPr>
                          <m:t>𝑚</m:t>
                        </m:r>
                      </m:sub>
                    </m:sSub>
                    <m:r>
                      <a:rPr lang="zh-CN" altLang="en-US" i="1" dirty="0">
                        <a:latin typeface="Cambria Math" panose="02040503050406030204" pitchFamily="18" charset="0"/>
                        <a:ea typeface="微软雅黑" pitchFamily="34" charset="-122"/>
                        <a:cs typeface="Times New Roman" pitchFamily="18" charset="0"/>
                      </a:rPr>
                      <m:t>｝</m:t>
                    </m:r>
                  </m:oMath>
                </a14:m>
                <a:r>
                  <a:rPr lang="zh-CN" altLang="en-US" dirty="0">
                    <a:latin typeface="Times New Roman" panose="02020603050405020304" pitchFamily="18" charset="0"/>
                    <a:ea typeface="微软雅黑" pitchFamily="34" charset="-122"/>
                    <a:cs typeface="Times New Roman" pitchFamily="18" charset="0"/>
                  </a:rPr>
                  <a:t>、</a:t>
                </a:r>
                <a:r>
                  <a:rPr lang="en-US" altLang="zh-CN" dirty="0">
                    <a:ea typeface="微软雅黑" pitchFamily="34" charset="-122"/>
                    <a:cs typeface="Times New Roman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dirty="0" smtClean="0">
                        <a:latin typeface="Cambria Math" panose="02040503050406030204" pitchFamily="18" charset="0"/>
                        <a:ea typeface="微软雅黑" pitchFamily="34" charset="-122"/>
                        <a:cs typeface="Times New Roman" pitchFamily="18" charset="0"/>
                      </a:rPr>
                      <m:t>Z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ea typeface="微软雅黑" pitchFamily="34" charset="-122"/>
                        <a:cs typeface="Times New Roman" pitchFamily="18" charset="0"/>
                      </a:rPr>
                      <m:t>=</m:t>
                    </m:r>
                    <m:r>
                      <a:rPr lang="zh-CN" altLang="en-US" i="1" dirty="0">
                        <a:latin typeface="Cambria Math" panose="02040503050406030204" pitchFamily="18" charset="0"/>
                        <a:ea typeface="微软雅黑" pitchFamily="34" charset="-122"/>
                        <a:cs typeface="Times New Roman" pitchFamily="18" charset="0"/>
                      </a:rPr>
                      <m:t>｛</m:t>
                    </m:r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  <a:ea typeface="微软雅黑" pitchFamily="34" charset="-122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ea typeface="微软雅黑" pitchFamily="34" charset="-122"/>
                            <a:cs typeface="Times New Roman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  <a:ea typeface="微软雅黑" pitchFamily="34" charset="-122"/>
                            <a:cs typeface="Times New Roman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 dirty="0">
                        <a:latin typeface="Cambria Math" panose="02040503050406030204" pitchFamily="18" charset="0"/>
                        <a:ea typeface="微软雅黑" pitchFamily="34" charset="-122"/>
                        <a:cs typeface="Times New Roman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  <a:ea typeface="微软雅黑" pitchFamily="34" charset="-122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ea typeface="微软雅黑" pitchFamily="34" charset="-122"/>
                            <a:cs typeface="Times New Roman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  <a:ea typeface="微软雅黑" pitchFamily="34" charset="-122"/>
                            <a:cs typeface="Times New Roman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i="1" dirty="0">
                        <a:latin typeface="Cambria Math" panose="02040503050406030204" pitchFamily="18" charset="0"/>
                        <a:ea typeface="微软雅黑" pitchFamily="34" charset="-122"/>
                        <a:cs typeface="Times New Roman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  <a:ea typeface="微软雅黑" pitchFamily="34" charset="-122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ea typeface="微软雅黑" pitchFamily="34" charset="-122"/>
                            <a:cs typeface="Times New Roman" pitchFamily="18" charset="0"/>
                          </a:rPr>
                          <m:t>𝑧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i="1" dirty="0">
                            <a:latin typeface="Cambria Math" panose="02040503050406030204" pitchFamily="18" charset="0"/>
                            <a:ea typeface="微软雅黑" pitchFamily="34" charset="-122"/>
                            <a:cs typeface="Times New Roman" pitchFamily="18" charset="0"/>
                          </a:rPr>
                          <m:t>k</m:t>
                        </m:r>
                      </m:sub>
                    </m:sSub>
                    <m:r>
                      <a:rPr lang="zh-CN" altLang="en-US" i="1" dirty="0" smtClean="0">
                        <a:latin typeface="Cambria Math" panose="02040503050406030204" pitchFamily="18" charset="0"/>
                        <a:ea typeface="微软雅黑" pitchFamily="34" charset="-122"/>
                        <a:cs typeface="Times New Roman" pitchFamily="18" charset="0"/>
                      </a:rPr>
                      <m:t>｝</m:t>
                    </m:r>
                  </m:oMath>
                </a14:m>
                <a:r>
                  <a:rPr lang="zh-CN" altLang="en-US" dirty="0">
                    <a:latin typeface="Times New Roman" panose="02020603050405020304" pitchFamily="18" charset="0"/>
                    <a:ea typeface="微软雅黑" pitchFamily="34" charset="-122"/>
                    <a:cs typeface="Times New Roman" pitchFamily="18" charset="0"/>
                  </a:rPr>
                  <a:t>，若</a:t>
                </a:r>
                <a:r>
                  <a:rPr lang="en-US" altLang="zh-CN" dirty="0">
                    <a:latin typeface="Times New Roman" panose="02020603050405020304" pitchFamily="18" charset="0"/>
                    <a:ea typeface="微软雅黑" pitchFamily="34" charset="-122"/>
                    <a:cs typeface="Times New Roman" panose="02020603050405020304" pitchFamily="18" charset="0"/>
                  </a:rPr>
                  <a:t> Z </a:t>
                </a:r>
                <a:r>
                  <a:rPr lang="zh-CN" altLang="en-US" dirty="0">
                    <a:latin typeface="Times New Roman" panose="02020603050405020304" pitchFamily="18" charset="0"/>
                    <a:ea typeface="微软雅黑" pitchFamily="34" charset="-122"/>
                    <a:cs typeface="Times New Roman" panose="02020603050405020304" pitchFamily="18" charset="0"/>
                  </a:rPr>
                  <a:t>是</a:t>
                </a:r>
                <a:r>
                  <a:rPr lang="en-US" altLang="zh-CN" dirty="0">
                    <a:latin typeface="Times New Roman" panose="02020603050405020304" pitchFamily="18" charset="0"/>
                    <a:ea typeface="微软雅黑" pitchFamily="34" charset="-122"/>
                    <a:cs typeface="Times New Roman" panose="02020603050405020304" pitchFamily="18" charset="0"/>
                  </a:rPr>
                  <a:t> X </a:t>
                </a:r>
                <a:r>
                  <a:rPr lang="zh-CN" altLang="en-US" dirty="0">
                    <a:latin typeface="Times New Roman" panose="02020603050405020304" pitchFamily="18" charset="0"/>
                    <a:ea typeface="微软雅黑" pitchFamily="34" charset="-122"/>
                    <a:cs typeface="Times New Roman" panose="02020603050405020304" pitchFamily="18" charset="0"/>
                  </a:rPr>
                  <a:t>的子序列，当且仅当存在一个严递增下标序列</a:t>
                </a:r>
                <a14:m>
                  <m:oMath xmlns:m="http://schemas.openxmlformats.org/officeDocument/2006/math">
                    <m:r>
                      <a:rPr lang="zh-CN" altLang="en-US" i="1" dirty="0" smtClean="0">
                        <a:latin typeface="Cambria Math" panose="02040503050406030204" pitchFamily="18" charset="0"/>
                        <a:ea typeface="微软雅黑" pitchFamily="34" charset="-122"/>
                        <a:cs typeface="Times New Roman" pitchFamily="18" charset="0"/>
                      </a:rPr>
                      <m:t>｛</m:t>
                    </m:r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  <a:ea typeface="微软雅黑" pitchFamily="34" charset="-122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ea typeface="微软雅黑" pitchFamily="34" charset="-122"/>
                            <a:cs typeface="Times New Roman" pitchFamily="18" charset="0"/>
                          </a:rPr>
                          <m:t>𝑖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  <a:ea typeface="微软雅黑" pitchFamily="34" charset="-122"/>
                            <a:cs typeface="Times New Roman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 dirty="0">
                        <a:latin typeface="Cambria Math" panose="02040503050406030204" pitchFamily="18" charset="0"/>
                        <a:ea typeface="微软雅黑" pitchFamily="34" charset="-122"/>
                        <a:cs typeface="Times New Roman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  <a:ea typeface="微软雅黑" pitchFamily="34" charset="-122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ea typeface="微软雅黑" pitchFamily="34" charset="-122"/>
                            <a:cs typeface="Times New Roman" pitchFamily="18" charset="0"/>
                          </a:rPr>
                          <m:t>𝑖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  <a:ea typeface="微软雅黑" pitchFamily="34" charset="-122"/>
                            <a:cs typeface="Times New Roman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i="1" dirty="0">
                        <a:latin typeface="Cambria Math" panose="02040503050406030204" pitchFamily="18" charset="0"/>
                        <a:ea typeface="微软雅黑" pitchFamily="34" charset="-122"/>
                        <a:cs typeface="Times New Roman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  <a:ea typeface="微软雅黑" pitchFamily="34" charset="-122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ea typeface="微软雅黑" pitchFamily="34" charset="-122"/>
                            <a:cs typeface="Times New Roman" pitchFamily="18" charset="0"/>
                          </a:rPr>
                          <m:t>𝑖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ea typeface="微软雅黑" pitchFamily="34" charset="-122"/>
                            <a:cs typeface="Times New Roman" pitchFamily="18" charset="0"/>
                          </a:rPr>
                          <m:t>𝑘</m:t>
                        </m:r>
                      </m:sub>
                    </m:sSub>
                    <m:r>
                      <a:rPr lang="zh-CN" altLang="en-US" i="1" dirty="0">
                        <a:latin typeface="Cambria Math" panose="02040503050406030204" pitchFamily="18" charset="0"/>
                        <a:ea typeface="微软雅黑" pitchFamily="34" charset="-122"/>
                        <a:cs typeface="Times New Roman" pitchFamily="18" charset="0"/>
                      </a:rPr>
                      <m:t>｝</m:t>
                    </m:r>
                  </m:oMath>
                </a14:m>
                <a:r>
                  <a:rPr lang="zh-CN" altLang="en-US" dirty="0">
                    <a:latin typeface="Times New Roman" pitchFamily="18" charset="0"/>
                    <a:ea typeface="微软雅黑" pitchFamily="34" charset="-122"/>
                    <a:cs typeface="Times New Roman" pitchFamily="18" charset="0"/>
                  </a:rPr>
                  <a:t>，使得对于所有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  <a:ea typeface="微软雅黑" pitchFamily="34" charset="-122"/>
                        <a:cs typeface="Times New Roman" pitchFamily="18" charset="0"/>
                      </a:rPr>
                      <m:t>𝑗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  <a:ea typeface="微软雅黑" pitchFamily="34" charset="-122"/>
                        <a:cs typeface="Times New Roman" pitchFamily="18" charset="0"/>
                      </a:rPr>
                      <m:t>=1, 2,…,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  <a:ea typeface="微软雅黑" pitchFamily="34" charset="-122"/>
                        <a:cs typeface="Times New Roman" pitchFamily="18" charset="0"/>
                      </a:rPr>
                      <m:t>𝑘</m:t>
                    </m:r>
                  </m:oMath>
                </a14:m>
                <a:r>
                  <a:rPr lang="zh-CN" altLang="en-US" dirty="0">
                    <a:latin typeface="Times New Roman" panose="02020603050405020304" pitchFamily="18" charset="0"/>
                    <a:ea typeface="微软雅黑" pitchFamily="34" charset="-122"/>
                    <a:cs typeface="Times New Roman" panose="02020603050405020304" pitchFamily="18" charset="0"/>
                  </a:rPr>
                  <a:t>有：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latin typeface="Cambria Math" panose="02040503050406030204" pitchFamily="18" charset="0"/>
                            <a:ea typeface="微软雅黑" pitchFamily="34" charset="-122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ea typeface="微软雅黑" pitchFamily="34" charset="-122"/>
                            <a:cs typeface="Times New Roman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ea typeface="微软雅黑" pitchFamily="34" charset="-122"/>
                            <a:cs typeface="Times New Roman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CN" i="1" dirty="0" smtClean="0">
                        <a:latin typeface="Cambria Math" panose="02040503050406030204" pitchFamily="18" charset="0"/>
                        <a:ea typeface="微软雅黑" pitchFamily="34" charset="-122"/>
                        <a:cs typeface="Times New Roman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i="1" dirty="0" smtClean="0">
                            <a:latin typeface="Cambria Math" panose="02040503050406030204" pitchFamily="18" charset="0"/>
                            <a:ea typeface="微软雅黑" pitchFamily="34" charset="-122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ea typeface="微软雅黑" pitchFamily="34" charset="-122"/>
                            <a:cs typeface="Times New Roman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ea typeface="微软雅黑" pitchFamily="34" charset="-122"/>
                            <a:cs typeface="Times New Roman" pitchFamily="18" charset="0"/>
                          </a:rPr>
                          <m:t>𝑖</m:t>
                        </m:r>
                        <m:r>
                          <a:rPr lang="en-US" altLang="zh-CN" b="0" i="1" baseline="-25000" dirty="0" smtClean="0">
                            <a:latin typeface="Cambria Math" panose="02040503050406030204" pitchFamily="18" charset="0"/>
                            <a:ea typeface="微软雅黑" pitchFamily="34" charset="-122"/>
                            <a:cs typeface="Times New Roman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zh-CN" altLang="en-US" dirty="0">
                    <a:latin typeface="Times New Roman" panose="02020603050405020304" pitchFamily="18" charset="0"/>
                    <a:ea typeface="微软雅黑" pitchFamily="34" charset="-122"/>
                    <a:cs typeface="Times New Roman" pitchFamily="18" charset="0"/>
                  </a:rPr>
                  <a:t>。例如，</a:t>
                </a:r>
                <a:r>
                  <a:rPr lang="zh-CN" altLang="en-US" dirty="0">
                    <a:solidFill>
                      <a:srgbClr val="F77A2D"/>
                    </a:solidFill>
                    <a:latin typeface="Times New Roman" panose="02020603050405020304" pitchFamily="18" charset="0"/>
                    <a:ea typeface="微软雅黑" pitchFamily="34" charset="-122"/>
                    <a:cs typeface="Times New Roman" pitchFamily="18" charset="0"/>
                  </a:rPr>
                  <a:t>序列</a:t>
                </a:r>
                <a:r>
                  <a:rPr lang="en-US" altLang="zh-CN" dirty="0">
                    <a:solidFill>
                      <a:srgbClr val="F77A2D"/>
                    </a:solidFill>
                    <a:latin typeface="Times New Roman" panose="02020603050405020304" pitchFamily="18" charset="0"/>
                    <a:ea typeface="微软雅黑" pitchFamily="34" charset="-122"/>
                    <a:cs typeface="Times New Roman" pitchFamily="18" charset="0"/>
                  </a:rPr>
                  <a:t> Z=</a:t>
                </a:r>
                <a:r>
                  <a:rPr lang="zh-CN" altLang="en-US" dirty="0">
                    <a:solidFill>
                      <a:srgbClr val="F77A2D"/>
                    </a:solidFill>
                    <a:latin typeface="Times New Roman" panose="02020603050405020304" pitchFamily="18" charset="0"/>
                    <a:ea typeface="微软雅黑" pitchFamily="34" charset="-122"/>
                    <a:cs typeface="Times New Roman" pitchFamily="18" charset="0"/>
                  </a:rPr>
                  <a:t>｛</a:t>
                </a:r>
                <a:r>
                  <a:rPr lang="en-US" altLang="zh-CN" dirty="0">
                    <a:solidFill>
                      <a:srgbClr val="F77A2D"/>
                    </a:solidFill>
                    <a:latin typeface="Times New Roman" panose="02020603050405020304" pitchFamily="18" charset="0"/>
                    <a:ea typeface="微软雅黑" pitchFamily="34" charset="-122"/>
                    <a:cs typeface="Times New Roman" pitchFamily="18" charset="0"/>
                  </a:rPr>
                  <a:t>B，C，D，B</a:t>
                </a:r>
                <a:r>
                  <a:rPr lang="zh-CN" altLang="en-US" dirty="0">
                    <a:solidFill>
                      <a:srgbClr val="F77A2D"/>
                    </a:solidFill>
                    <a:latin typeface="Times New Roman" panose="02020603050405020304" pitchFamily="18" charset="0"/>
                    <a:ea typeface="微软雅黑" pitchFamily="34" charset="-122"/>
                    <a:cs typeface="Times New Roman" pitchFamily="18" charset="0"/>
                  </a:rPr>
                  <a:t>｝是序列</a:t>
                </a:r>
                <a:r>
                  <a:rPr lang="en-US" altLang="zh-CN" dirty="0">
                    <a:solidFill>
                      <a:srgbClr val="F77A2D"/>
                    </a:solidFill>
                    <a:latin typeface="Times New Roman" panose="02020603050405020304" pitchFamily="18" charset="0"/>
                    <a:ea typeface="微软雅黑" pitchFamily="34" charset="-122"/>
                    <a:cs typeface="Times New Roman" pitchFamily="18" charset="0"/>
                  </a:rPr>
                  <a:t> X=</a:t>
                </a:r>
                <a:r>
                  <a:rPr lang="zh-CN" altLang="en-US" dirty="0">
                    <a:solidFill>
                      <a:srgbClr val="F77A2D"/>
                    </a:solidFill>
                    <a:latin typeface="Times New Roman" panose="02020603050405020304" pitchFamily="18" charset="0"/>
                    <a:ea typeface="微软雅黑" pitchFamily="34" charset="-122"/>
                    <a:cs typeface="Times New Roman" pitchFamily="18" charset="0"/>
                  </a:rPr>
                  <a:t>｛</a:t>
                </a:r>
                <a:r>
                  <a:rPr lang="en-US" altLang="zh-CN" dirty="0">
                    <a:solidFill>
                      <a:srgbClr val="F77A2D"/>
                    </a:solidFill>
                    <a:latin typeface="Times New Roman" panose="02020603050405020304" pitchFamily="18" charset="0"/>
                    <a:ea typeface="微软雅黑" pitchFamily="34" charset="-122"/>
                    <a:cs typeface="Times New Roman" pitchFamily="18" charset="0"/>
                  </a:rPr>
                  <a:t>A，B，C，B，D，A，B</a:t>
                </a:r>
                <a:r>
                  <a:rPr lang="zh-CN" altLang="en-US" dirty="0">
                    <a:solidFill>
                      <a:srgbClr val="F77A2D"/>
                    </a:solidFill>
                    <a:latin typeface="Times New Roman" panose="02020603050405020304" pitchFamily="18" charset="0"/>
                    <a:ea typeface="微软雅黑" pitchFamily="34" charset="-122"/>
                    <a:cs typeface="Times New Roman" pitchFamily="18" charset="0"/>
                  </a:rPr>
                  <a:t>｝的子序列，相应的递增下标序列为｛</a:t>
                </a:r>
                <a:r>
                  <a:rPr lang="en-US" altLang="zh-CN" dirty="0">
                    <a:solidFill>
                      <a:srgbClr val="F77A2D"/>
                    </a:solidFill>
                    <a:latin typeface="Times New Roman" panose="02020603050405020304" pitchFamily="18" charset="0"/>
                    <a:ea typeface="微软雅黑" pitchFamily="34" charset="-122"/>
                    <a:cs typeface="Times New Roman" pitchFamily="18" charset="0"/>
                  </a:rPr>
                  <a:t>2，3，5，7</a:t>
                </a:r>
                <a:r>
                  <a:rPr lang="zh-CN" altLang="en-US" dirty="0">
                    <a:solidFill>
                      <a:srgbClr val="F77A2D"/>
                    </a:solidFill>
                    <a:latin typeface="Times New Roman" panose="02020603050405020304" pitchFamily="18" charset="0"/>
                    <a:ea typeface="微软雅黑" pitchFamily="34" charset="-122"/>
                    <a:cs typeface="Times New Roman" pitchFamily="18" charset="0"/>
                  </a:rPr>
                  <a:t>｝</a:t>
                </a:r>
                <a:r>
                  <a:rPr lang="zh-CN" altLang="en-US" dirty="0">
                    <a:latin typeface="Times New Roman" panose="02020603050405020304" pitchFamily="18" charset="0"/>
                    <a:ea typeface="微软雅黑" pitchFamily="34" charset="-122"/>
                    <a:cs typeface="Times New Roman" panose="02020603050405020304" pitchFamily="18" charset="0"/>
                  </a:rPr>
                  <a:t>。</a:t>
                </a:r>
                <a:endParaRPr lang="en-US" altLang="zh-CN" dirty="0">
                  <a:latin typeface="Times New Roman" panose="02020603050405020304" pitchFamily="18" charset="0"/>
                  <a:ea typeface="微软雅黑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483517"/>
                <a:ext cx="8352928" cy="1526444"/>
              </a:xfrm>
              <a:prstGeom prst="rect">
                <a:avLst/>
              </a:prstGeom>
              <a:blipFill>
                <a:blip r:embed="rId2"/>
                <a:stretch>
                  <a:fillRect l="-455" r="-3338" b="-57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矩形 1">
            <a:extLst>
              <a:ext uri="{FF2B5EF4-FFF2-40B4-BE49-F238E27FC236}">
                <a16:creationId xmlns:a16="http://schemas.microsoft.com/office/drawing/2014/main" id="{200CF4BA-7197-CC44-BB7D-013C8B52F60B}"/>
              </a:ext>
            </a:extLst>
          </p:cNvPr>
          <p:cNvSpPr/>
          <p:nvPr/>
        </p:nvSpPr>
        <p:spPr>
          <a:xfrm>
            <a:off x="337166" y="2067694"/>
            <a:ext cx="8339290" cy="18575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dirty="0">
                <a:solidFill>
                  <a:prstClr val="black"/>
                </a:solidFill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给定序列</a:t>
            </a:r>
            <a:r>
              <a:rPr lang="en-US" altLang="zh-CN" dirty="0">
                <a:solidFill>
                  <a:prstClr val="black"/>
                </a:solidFill>
                <a:latin typeface="Times New Roman" panose="02020603050405020304" pitchFamily="18" charset="0"/>
                <a:ea typeface="微软雅黑" pitchFamily="34" charset="-122"/>
                <a:cs typeface="Times New Roman" pitchFamily="18" charset="0"/>
              </a:rPr>
              <a:t>X</a:t>
            </a:r>
            <a:r>
              <a:rPr lang="zh-CN" altLang="en-US" dirty="0">
                <a:solidFill>
                  <a:prstClr val="black"/>
                </a:solidFill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和</a:t>
            </a:r>
            <a:r>
              <a:rPr lang="en-US" altLang="zh-CN" dirty="0">
                <a:solidFill>
                  <a:prstClr val="black"/>
                </a:solidFill>
                <a:latin typeface="Times New Roman" panose="02020603050405020304" pitchFamily="18" charset="0"/>
                <a:ea typeface="微软雅黑" pitchFamily="34" charset="-122"/>
                <a:cs typeface="Times New Roman" pitchFamily="18" charset="0"/>
              </a:rPr>
              <a:t>Y，</a:t>
            </a:r>
            <a:r>
              <a:rPr lang="zh-CN" altLang="en-US" dirty="0">
                <a:solidFill>
                  <a:prstClr val="black"/>
                </a:solidFill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如果序列</a:t>
            </a:r>
            <a:r>
              <a:rPr lang="en-US" altLang="zh-CN" dirty="0">
                <a:solidFill>
                  <a:prstClr val="black"/>
                </a:solidFill>
                <a:latin typeface="Times New Roman" panose="02020603050405020304" pitchFamily="18" charset="0"/>
                <a:ea typeface="微软雅黑" pitchFamily="34" charset="-122"/>
                <a:cs typeface="Times New Roman" pitchFamily="18" charset="0"/>
              </a:rPr>
              <a:t>Z</a:t>
            </a:r>
            <a:r>
              <a:rPr lang="zh-CN" altLang="en-US" dirty="0">
                <a:solidFill>
                  <a:prstClr val="black"/>
                </a:solidFill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既是</a:t>
            </a:r>
            <a:r>
              <a:rPr lang="en-US" altLang="zh-CN" dirty="0">
                <a:solidFill>
                  <a:prstClr val="black"/>
                </a:solidFill>
                <a:latin typeface="Times New Roman" panose="02020603050405020304" pitchFamily="18" charset="0"/>
                <a:ea typeface="微软雅黑" pitchFamily="34" charset="-122"/>
                <a:cs typeface="Times New Roman" pitchFamily="18" charset="0"/>
              </a:rPr>
              <a:t>X</a:t>
            </a:r>
            <a:r>
              <a:rPr lang="zh-CN" altLang="en-US" dirty="0">
                <a:solidFill>
                  <a:prstClr val="black"/>
                </a:solidFill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的子序列又是</a:t>
            </a:r>
            <a:r>
              <a:rPr lang="en-US" altLang="zh-CN" dirty="0">
                <a:solidFill>
                  <a:prstClr val="black"/>
                </a:solidFill>
                <a:latin typeface="Times New Roman" panose="02020603050405020304" pitchFamily="18" charset="0"/>
                <a:ea typeface="微软雅黑" pitchFamily="34" charset="-122"/>
                <a:cs typeface="Times New Roman" pitchFamily="18" charset="0"/>
              </a:rPr>
              <a:t>Y</a:t>
            </a:r>
            <a:r>
              <a:rPr lang="zh-CN" altLang="en-US" dirty="0">
                <a:solidFill>
                  <a:prstClr val="black"/>
                </a:solidFill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的子序列时，称</a:t>
            </a:r>
            <a:r>
              <a:rPr lang="en-US" altLang="zh-CN" dirty="0">
                <a:solidFill>
                  <a:prstClr val="black"/>
                </a:solidFill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Z</a:t>
            </a:r>
            <a:r>
              <a:rPr lang="zh-CN" altLang="en-US" dirty="0">
                <a:solidFill>
                  <a:prstClr val="black"/>
                </a:solidFill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是序列</a:t>
            </a:r>
            <a:r>
              <a:rPr lang="en-US" altLang="zh-CN" dirty="0">
                <a:solidFill>
                  <a:prstClr val="black"/>
                </a:solidFill>
                <a:latin typeface="Times New Roman" panose="02020603050405020304" pitchFamily="18" charset="0"/>
                <a:ea typeface="微软雅黑" pitchFamily="34" charset="-122"/>
                <a:cs typeface="Times New Roman" pitchFamily="18" charset="0"/>
              </a:rPr>
              <a:t>X</a:t>
            </a:r>
            <a:r>
              <a:rPr lang="zh-CN" altLang="en-US" dirty="0">
                <a:solidFill>
                  <a:prstClr val="black"/>
                </a:solidFill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和</a:t>
            </a:r>
            <a:r>
              <a:rPr lang="en-US" altLang="zh-CN" dirty="0">
                <a:solidFill>
                  <a:prstClr val="black"/>
                </a:solidFill>
                <a:latin typeface="Times New Roman" panose="02020603050405020304" pitchFamily="18" charset="0"/>
                <a:ea typeface="微软雅黑" pitchFamily="34" charset="-122"/>
                <a:cs typeface="Times New Roman" pitchFamily="18" charset="0"/>
              </a:rPr>
              <a:t>Y</a:t>
            </a:r>
            <a:r>
              <a:rPr lang="zh-CN" altLang="en-US" dirty="0">
                <a:solidFill>
                  <a:prstClr val="black"/>
                </a:solidFill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的</a:t>
            </a:r>
            <a:r>
              <a:rPr lang="zh-CN" altLang="en-US" b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公共子序列</a:t>
            </a:r>
            <a:r>
              <a:rPr lang="zh-CN" altLang="en-US" dirty="0">
                <a:solidFill>
                  <a:prstClr val="black"/>
                </a:solidFill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。例如</a:t>
            </a:r>
            <a:r>
              <a:rPr lang="en-US" altLang="zh-CN" dirty="0">
                <a:solidFill>
                  <a:prstClr val="black"/>
                </a:solidFill>
                <a:latin typeface="Times New Roman" panose="02020603050405020304" pitchFamily="18" charset="0"/>
                <a:ea typeface="微软雅黑" pitchFamily="34" charset="-122"/>
                <a:cs typeface="Times New Roman" pitchFamily="18" charset="0"/>
              </a:rPr>
              <a:t>X=</a:t>
            </a:r>
            <a:r>
              <a:rPr lang="zh-CN" altLang="en-US" dirty="0">
                <a:solidFill>
                  <a:prstClr val="black"/>
                </a:solidFill>
                <a:latin typeface="Times New Roman" panose="02020603050405020304" pitchFamily="18" charset="0"/>
                <a:ea typeface="微软雅黑" pitchFamily="34" charset="-122"/>
                <a:cs typeface="Times New Roman" pitchFamily="18" charset="0"/>
              </a:rPr>
              <a:t>｛</a:t>
            </a:r>
            <a:r>
              <a:rPr lang="en-US" altLang="zh-CN" dirty="0">
                <a:solidFill>
                  <a:prstClr val="black"/>
                </a:solidFill>
                <a:latin typeface="Times New Roman" panose="02020603050405020304" pitchFamily="18" charset="0"/>
                <a:ea typeface="微软雅黑" pitchFamily="34" charset="-122"/>
                <a:cs typeface="Times New Roman" pitchFamily="18" charset="0"/>
              </a:rPr>
              <a:t>A，B，C，B，D，A，B</a:t>
            </a:r>
            <a:r>
              <a:rPr lang="zh-CN" altLang="en-US" dirty="0">
                <a:solidFill>
                  <a:prstClr val="black"/>
                </a:solidFill>
                <a:latin typeface="Times New Roman" panose="02020603050405020304" pitchFamily="18" charset="0"/>
                <a:ea typeface="微软雅黑" pitchFamily="34" charset="-122"/>
                <a:cs typeface="Times New Roman" pitchFamily="18" charset="0"/>
              </a:rPr>
              <a:t>｝，</a:t>
            </a:r>
            <a:r>
              <a:rPr lang="en-US" altLang="zh-CN" dirty="0">
                <a:solidFill>
                  <a:prstClr val="black"/>
                </a:solidFill>
                <a:latin typeface="Times New Roman" panose="02020603050405020304" pitchFamily="18" charset="0"/>
                <a:ea typeface="微软雅黑" pitchFamily="34" charset="-122"/>
                <a:cs typeface="Times New Roman" pitchFamily="18" charset="0"/>
              </a:rPr>
              <a:t>Y=</a:t>
            </a:r>
            <a:r>
              <a:rPr lang="zh-CN" altLang="zh-CN" dirty="0">
                <a:solidFill>
                  <a:prstClr val="black"/>
                </a:solidFill>
                <a:latin typeface="Times New Roman" panose="02020603050405020304" pitchFamily="18" charset="0"/>
                <a:ea typeface="微软雅黑" pitchFamily="34" charset="-122"/>
                <a:cs typeface="Times New Roman" pitchFamily="18" charset="0"/>
              </a:rPr>
              <a:t>｛</a:t>
            </a:r>
            <a:r>
              <a:rPr lang="en-US" altLang="zh-CN" dirty="0">
                <a:solidFill>
                  <a:prstClr val="black"/>
                </a:solidFill>
                <a:latin typeface="Times New Roman" panose="02020603050405020304" pitchFamily="18" charset="0"/>
                <a:ea typeface="微软雅黑" pitchFamily="34" charset="-122"/>
                <a:cs typeface="Times New Roman" pitchFamily="18" charset="0"/>
              </a:rPr>
              <a:t>C，B，C，E，D，B</a:t>
            </a:r>
            <a:r>
              <a:rPr lang="zh-CN" altLang="zh-CN" dirty="0">
                <a:solidFill>
                  <a:prstClr val="black"/>
                </a:solidFill>
                <a:latin typeface="Times New Roman" panose="02020603050405020304" pitchFamily="18" charset="0"/>
                <a:ea typeface="微软雅黑" pitchFamily="34" charset="-122"/>
                <a:cs typeface="Times New Roman" pitchFamily="18" charset="0"/>
              </a:rPr>
              <a:t>｝</a:t>
            </a:r>
            <a:r>
              <a:rPr lang="zh-CN" altLang="en-US" dirty="0">
                <a:solidFill>
                  <a:prstClr val="black"/>
                </a:solidFill>
                <a:latin typeface="Times New Roman" panose="02020603050405020304" pitchFamily="18" charset="0"/>
                <a:ea typeface="微软雅黑" pitchFamily="34" charset="-122"/>
                <a:cs typeface="Times New Roman" pitchFamily="18" charset="0"/>
              </a:rPr>
              <a:t>，则｛</a:t>
            </a:r>
            <a:r>
              <a:rPr lang="en-US" altLang="zh-CN" dirty="0">
                <a:solidFill>
                  <a:prstClr val="black"/>
                </a:solidFill>
                <a:latin typeface="Times New Roman" panose="02020603050405020304" pitchFamily="18" charset="0"/>
                <a:ea typeface="微软雅黑" pitchFamily="34" charset="-122"/>
                <a:cs typeface="Times New Roman" pitchFamily="18" charset="0"/>
              </a:rPr>
              <a:t>B，C，D，B</a:t>
            </a:r>
            <a:r>
              <a:rPr lang="zh-CN" altLang="en-US" dirty="0">
                <a:solidFill>
                  <a:prstClr val="black"/>
                </a:solidFill>
                <a:latin typeface="Times New Roman" panose="02020603050405020304" pitchFamily="18" charset="0"/>
                <a:ea typeface="微软雅黑" pitchFamily="34" charset="-122"/>
                <a:cs typeface="Times New Roman" pitchFamily="18" charset="0"/>
              </a:rPr>
              <a:t>｝是</a:t>
            </a:r>
            <a:r>
              <a:rPr lang="en-US" altLang="zh-CN" dirty="0">
                <a:solidFill>
                  <a:prstClr val="black"/>
                </a:solidFill>
                <a:latin typeface="Times New Roman" panose="02020603050405020304" pitchFamily="18" charset="0"/>
                <a:ea typeface="微软雅黑" pitchFamily="34" charset="-122"/>
                <a:cs typeface="Times New Roman" pitchFamily="18" charset="0"/>
              </a:rPr>
              <a:t> X </a:t>
            </a:r>
            <a:r>
              <a:rPr lang="zh-CN" altLang="en-US" dirty="0">
                <a:solidFill>
                  <a:prstClr val="black"/>
                </a:solidFill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和</a:t>
            </a:r>
            <a:r>
              <a:rPr lang="en-US" altLang="zh-CN" dirty="0">
                <a:solidFill>
                  <a:prstClr val="black"/>
                </a:solidFill>
                <a:latin typeface="Times New Roman" panose="02020603050405020304" pitchFamily="18" charset="0"/>
                <a:ea typeface="微软雅黑" pitchFamily="34" charset="-122"/>
                <a:cs typeface="Times New Roman" pitchFamily="18" charset="0"/>
              </a:rPr>
              <a:t> Y </a:t>
            </a:r>
            <a:r>
              <a:rPr lang="zh-CN" altLang="en-US" dirty="0">
                <a:solidFill>
                  <a:prstClr val="black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的公共子序列，当然｛</a:t>
            </a:r>
            <a:r>
              <a:rPr lang="en-US" altLang="zh-CN" dirty="0">
                <a:solidFill>
                  <a:prstClr val="black"/>
                </a:solidFill>
                <a:latin typeface="Times New Roman" panose="02020603050405020304" pitchFamily="18" charset="0"/>
                <a:ea typeface="微软雅黑" pitchFamily="34" charset="-122"/>
                <a:cs typeface="Times New Roman" pitchFamily="18" charset="0"/>
              </a:rPr>
              <a:t>B，C</a:t>
            </a:r>
            <a:r>
              <a:rPr lang="zh-CN" altLang="en-US" dirty="0">
                <a:solidFill>
                  <a:prstClr val="black"/>
                </a:solidFill>
                <a:latin typeface="Times New Roman" panose="02020603050405020304" pitchFamily="18" charset="0"/>
                <a:ea typeface="微软雅黑" pitchFamily="34" charset="-122"/>
                <a:cs typeface="Times New Roman" pitchFamily="18" charset="0"/>
              </a:rPr>
              <a:t>｝， ｛</a:t>
            </a:r>
            <a:r>
              <a:rPr lang="en-US" altLang="zh-CN" dirty="0">
                <a:solidFill>
                  <a:prstClr val="black"/>
                </a:solidFill>
                <a:latin typeface="Times New Roman" panose="02020603050405020304" pitchFamily="18" charset="0"/>
                <a:ea typeface="微软雅黑" pitchFamily="34" charset="-122"/>
                <a:cs typeface="Times New Roman" pitchFamily="18" charset="0"/>
              </a:rPr>
              <a:t>B，C，D</a:t>
            </a:r>
            <a:r>
              <a:rPr lang="zh-CN" altLang="en-US" dirty="0">
                <a:solidFill>
                  <a:prstClr val="black"/>
                </a:solidFill>
                <a:latin typeface="Times New Roman" panose="02020603050405020304" pitchFamily="18" charset="0"/>
                <a:ea typeface="微软雅黑" pitchFamily="34" charset="-122"/>
                <a:cs typeface="Times New Roman" pitchFamily="18" charset="0"/>
              </a:rPr>
              <a:t>｝等也都是</a:t>
            </a:r>
            <a:r>
              <a:rPr lang="en-US" altLang="zh-CN" dirty="0">
                <a:solidFill>
                  <a:prstClr val="black"/>
                </a:solidFill>
                <a:latin typeface="Times New Roman" panose="02020603050405020304" pitchFamily="18" charset="0"/>
                <a:ea typeface="微软雅黑" pitchFamily="34" charset="-122"/>
                <a:cs typeface="Times New Roman" pitchFamily="18" charset="0"/>
              </a:rPr>
              <a:t>X</a:t>
            </a:r>
            <a:r>
              <a:rPr lang="zh-CN" altLang="en-US" dirty="0">
                <a:solidFill>
                  <a:prstClr val="black"/>
                </a:solidFill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和</a:t>
            </a:r>
            <a:r>
              <a:rPr lang="en-US" altLang="zh-CN" dirty="0">
                <a:solidFill>
                  <a:prstClr val="black"/>
                </a:solidFill>
                <a:latin typeface="Times New Roman" panose="02020603050405020304" pitchFamily="18" charset="0"/>
                <a:ea typeface="微软雅黑" pitchFamily="34" charset="-122"/>
                <a:cs typeface="Times New Roman" pitchFamily="18" charset="0"/>
              </a:rPr>
              <a:t>Y</a:t>
            </a:r>
            <a:r>
              <a:rPr lang="zh-CN" altLang="en-US" dirty="0">
                <a:solidFill>
                  <a:prstClr val="black"/>
                </a:solidFill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的公共子序列。在两个序列的所有子序列中，包含元素最多的序列称之为</a:t>
            </a:r>
            <a:r>
              <a:rPr lang="zh-CN" altLang="en-US" b="1" dirty="0"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最长公共子序列</a:t>
            </a:r>
            <a:r>
              <a:rPr lang="zh-CN" altLang="en-US" dirty="0">
                <a:solidFill>
                  <a:prstClr val="black"/>
                </a:solidFill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。</a:t>
            </a:r>
            <a:endParaRPr lang="en-US" altLang="zh-CN" dirty="0">
              <a:solidFill>
                <a:prstClr val="black"/>
              </a:solidFill>
              <a:latin typeface="Times New Roman" panose="02020603050405020304" pitchFamily="18" charset="0"/>
              <a:ea typeface="微软雅黑" pitchFamily="34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79C4939C-FBAC-874C-97E3-B35EC8266641}"/>
                  </a:ext>
                </a:extLst>
              </p:cNvPr>
              <p:cNvSpPr/>
              <p:nvPr/>
            </p:nvSpPr>
            <p:spPr>
              <a:xfrm>
                <a:off x="337166" y="4155926"/>
                <a:ext cx="8339290" cy="77726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dirty="0">
                    <a:latin typeface="Times New Roman" panose="02020603050405020304" pitchFamily="18" charset="0"/>
                    <a:ea typeface="微软雅黑" pitchFamily="34" charset="-122"/>
                    <a:cs typeface="Times New Roman" panose="02020603050405020304" pitchFamily="18" charset="0"/>
                  </a:rPr>
                  <a:t>任意给定两个字符序列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  <a:ea typeface="微软雅黑" pitchFamily="34" charset="-122"/>
                        <a:cs typeface="Times New Roman" pitchFamily="18" charset="0"/>
                      </a:rPr>
                      <m:t>𝑋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ea typeface="微软雅黑" pitchFamily="34" charset="-122"/>
                        <a:cs typeface="Times New Roman" pitchFamily="18" charset="0"/>
                      </a:rPr>
                      <m:t>=</m:t>
                    </m:r>
                    <m:r>
                      <a:rPr lang="zh-CN" altLang="en-US" i="1" dirty="0">
                        <a:latin typeface="Cambria Math" panose="02040503050406030204" pitchFamily="18" charset="0"/>
                        <a:ea typeface="微软雅黑" pitchFamily="34" charset="-122"/>
                        <a:cs typeface="Times New Roman" pitchFamily="18" charset="0"/>
                      </a:rPr>
                      <m:t>｛</m:t>
                    </m:r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  <a:ea typeface="微软雅黑" pitchFamily="34" charset="-122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  <a:ea typeface="微软雅黑" pitchFamily="34" charset="-122"/>
                            <a:cs typeface="Times New Roman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  <a:ea typeface="微软雅黑" pitchFamily="34" charset="-122"/>
                            <a:cs typeface="Times New Roman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 dirty="0">
                        <a:latin typeface="Cambria Math" panose="02040503050406030204" pitchFamily="18" charset="0"/>
                        <a:ea typeface="微软雅黑" pitchFamily="34" charset="-122"/>
                        <a:cs typeface="Times New Roman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  <a:ea typeface="微软雅黑" pitchFamily="34" charset="-122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  <a:ea typeface="微软雅黑" pitchFamily="34" charset="-122"/>
                            <a:cs typeface="Times New Roman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  <a:ea typeface="微软雅黑" pitchFamily="34" charset="-122"/>
                            <a:cs typeface="Times New Roman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i="1" dirty="0">
                        <a:latin typeface="Cambria Math" panose="02040503050406030204" pitchFamily="18" charset="0"/>
                        <a:ea typeface="微软雅黑" pitchFamily="34" charset="-122"/>
                        <a:cs typeface="Times New Roman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  <a:ea typeface="微软雅黑" pitchFamily="34" charset="-122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  <a:ea typeface="微软雅黑" pitchFamily="34" charset="-122"/>
                            <a:cs typeface="Times New Roman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  <a:ea typeface="微软雅黑" pitchFamily="34" charset="-122"/>
                            <a:cs typeface="Times New Roman" pitchFamily="18" charset="0"/>
                          </a:rPr>
                          <m:t>𝑚</m:t>
                        </m:r>
                      </m:sub>
                    </m:sSub>
                    <m:r>
                      <a:rPr lang="zh-CN" altLang="en-US" i="1" dirty="0">
                        <a:latin typeface="Cambria Math" panose="02040503050406030204" pitchFamily="18" charset="0"/>
                        <a:ea typeface="微软雅黑" pitchFamily="34" charset="-122"/>
                        <a:cs typeface="Times New Roman" pitchFamily="18" charset="0"/>
                      </a:rPr>
                      <m:t>｝</m:t>
                    </m:r>
                  </m:oMath>
                </a14:m>
                <a:r>
                  <a:rPr lang="zh-CN" altLang="en-US" dirty="0">
                    <a:latin typeface="Times New Roman" panose="02020603050405020304" pitchFamily="18" charset="0"/>
                    <a:ea typeface="微软雅黑" pitchFamily="34" charset="-122"/>
                    <a:cs typeface="Times New Roman" panose="02020603050405020304" pitchFamily="18" charset="0"/>
                  </a:rPr>
                  <a:t>和</a:t>
                </a:r>
                <a:r>
                  <a:rPr lang="en-US" altLang="zh-CN" dirty="0">
                    <a:latin typeface="Times New Roman" panose="02020603050405020304" pitchFamily="18" charset="0"/>
                    <a:ea typeface="微软雅黑" pitchFamily="34" charset="-122"/>
                    <a:cs typeface="Times New Roman" panose="02020603050405020304" pitchFamily="18" charset="0"/>
                  </a:rPr>
                  <a:t>Y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  <a:ea typeface="微软雅黑" pitchFamily="34" charset="-122"/>
                        <a:cs typeface="Times New Roman" pitchFamily="18" charset="0"/>
                      </a:rPr>
                      <m:t>=</m:t>
                    </m:r>
                    <m:r>
                      <a:rPr lang="zh-CN" altLang="en-US" i="1" dirty="0">
                        <a:latin typeface="Cambria Math" panose="02040503050406030204" pitchFamily="18" charset="0"/>
                        <a:ea typeface="微软雅黑" pitchFamily="34" charset="-122"/>
                        <a:cs typeface="Times New Roman" pitchFamily="18" charset="0"/>
                      </a:rPr>
                      <m:t>｛</m:t>
                    </m:r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  <a:ea typeface="微软雅黑" pitchFamily="34" charset="-122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ea typeface="微软雅黑" pitchFamily="34" charset="-122"/>
                            <a:cs typeface="Times New Roman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  <a:ea typeface="微软雅黑" pitchFamily="34" charset="-122"/>
                            <a:cs typeface="Times New Roman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 dirty="0">
                        <a:latin typeface="Cambria Math" panose="02040503050406030204" pitchFamily="18" charset="0"/>
                        <a:ea typeface="微软雅黑" pitchFamily="34" charset="-122"/>
                        <a:cs typeface="Times New Roman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  <a:ea typeface="微软雅黑" pitchFamily="34" charset="-122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ea typeface="微软雅黑" pitchFamily="34" charset="-122"/>
                            <a:cs typeface="Times New Roman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  <a:ea typeface="微软雅黑" pitchFamily="34" charset="-122"/>
                            <a:cs typeface="Times New Roman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i="1" dirty="0">
                        <a:latin typeface="Cambria Math" panose="02040503050406030204" pitchFamily="18" charset="0"/>
                        <a:ea typeface="微软雅黑" pitchFamily="34" charset="-122"/>
                        <a:cs typeface="Times New Roman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  <a:ea typeface="微软雅黑" pitchFamily="34" charset="-122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ea typeface="微软雅黑" pitchFamily="34" charset="-122"/>
                            <a:cs typeface="Times New Roman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ea typeface="微软雅黑" pitchFamily="34" charset="-122"/>
                            <a:cs typeface="Times New Roman" pitchFamily="18" charset="0"/>
                          </a:rPr>
                          <m:t>𝑛</m:t>
                        </m:r>
                      </m:sub>
                    </m:sSub>
                    <m:r>
                      <a:rPr lang="zh-CN" altLang="en-US" i="1" dirty="0">
                        <a:latin typeface="Cambria Math" panose="02040503050406030204" pitchFamily="18" charset="0"/>
                        <a:ea typeface="微软雅黑" pitchFamily="34" charset="-122"/>
                        <a:cs typeface="Times New Roman" pitchFamily="18" charset="0"/>
                      </a:rPr>
                      <m:t>｝</m:t>
                    </m:r>
                    <m:r>
                      <a:rPr lang="zh-CN" altLang="en-US" i="1" dirty="0">
                        <a:latin typeface="Cambria Math" panose="02040503050406030204" pitchFamily="18" charset="0"/>
                        <a:ea typeface="微软雅黑" pitchFamily="34" charset="-122"/>
                        <a:cs typeface="Times New Roman" pitchFamily="18" charset="0"/>
                      </a:rPr>
                      <m:t> </m:t>
                    </m:r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ea typeface="微软雅黑" pitchFamily="34" charset="-122"/>
                    <a:cs typeface="Times New Roman" pitchFamily="18" charset="0"/>
                  </a:rPr>
                  <a:t>，</a:t>
                </a:r>
                <a:r>
                  <a:rPr lang="zh-CN" altLang="en-US" dirty="0">
                    <a:latin typeface="Times New Roman" panose="02020603050405020304" pitchFamily="18" charset="0"/>
                    <a:ea typeface="微软雅黑" pitchFamily="34" charset="-122"/>
                    <a:cs typeface="Times New Roman" pitchFamily="18" charset="0"/>
                  </a:rPr>
                  <a:t>设计算法求解它们的最长公共子序列。</a:t>
                </a:r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79C4939C-FBAC-874C-97E3-B35EC82666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166" y="4155926"/>
                <a:ext cx="8339290" cy="777264"/>
              </a:xfrm>
              <a:prstGeom prst="rect">
                <a:avLst/>
              </a:prstGeom>
              <a:blipFill>
                <a:blip r:embed="rId3"/>
                <a:stretch>
                  <a:fillRect l="-609" b="-112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82789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000"/>
    </mc:Choice>
    <mc:Fallback xmlns="">
      <p:transition advTm="4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244920" y="51470"/>
            <a:ext cx="2159566" cy="3631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80000"/>
              </a:lnSpc>
            </a:pPr>
            <a:r>
              <a:rPr lang="zh-CN" altLang="en-US" sz="22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最优子结构性质</a:t>
            </a:r>
          </a:p>
        </p:txBody>
      </p:sp>
      <p:sp>
        <p:nvSpPr>
          <p:cNvPr id="13" name="矩形 12"/>
          <p:cNvSpPr/>
          <p:nvPr/>
        </p:nvSpPr>
        <p:spPr>
          <a:xfrm>
            <a:off x="4630360" y="4721754"/>
            <a:ext cx="216024" cy="1620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/>
              <p:cNvSpPr txBox="1"/>
              <p:nvPr/>
            </p:nvSpPr>
            <p:spPr>
              <a:xfrm>
                <a:off x="107504" y="483518"/>
                <a:ext cx="8712968" cy="2264659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设字符串</a:t>
                </a:r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6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微软雅黑" pitchFamily="34" charset="-122"/>
                        <a:cs typeface="Times New Roman" pitchFamily="18" charset="0"/>
                      </a:rPr>
                      <m:t>𝑋</m:t>
                    </m:r>
                    <m:r>
                      <a:rPr lang="en-US" altLang="zh-CN" sz="16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微软雅黑" pitchFamily="34" charset="-122"/>
                        <a:cs typeface="Times New Roman" pitchFamily="18" charset="0"/>
                      </a:rPr>
                      <m:t>=</m:t>
                    </m:r>
                    <m:r>
                      <a:rPr lang="zh-CN" altLang="en-US" sz="16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微软雅黑" pitchFamily="34" charset="-122"/>
                        <a:cs typeface="Times New Roman" pitchFamily="18" charset="0"/>
                      </a:rPr>
                      <m:t>｛</m:t>
                    </m:r>
                    <m:sSub>
                      <m:sSubPr>
                        <m:ctrlPr>
                          <a:rPr lang="en-US" altLang="zh-CN" sz="16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zh-CN" sz="16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  <a:cs typeface="Times New Roman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6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  <a:cs typeface="Times New Roman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16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微软雅黑" pitchFamily="34" charset="-122"/>
                        <a:cs typeface="Times New Roman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16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zh-CN" sz="16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  <a:cs typeface="Times New Roman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6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  <a:cs typeface="Times New Roman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16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微软雅黑" pitchFamily="34" charset="-122"/>
                        <a:cs typeface="Times New Roman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CN" sz="16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zh-CN" sz="16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  <a:cs typeface="Times New Roman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6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  <a:cs typeface="Times New Roman" pitchFamily="18" charset="0"/>
                          </a:rPr>
                          <m:t>𝑚</m:t>
                        </m:r>
                      </m:sub>
                    </m:sSub>
                    <m:r>
                      <a:rPr lang="zh-CN" altLang="en-US" sz="16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微软雅黑" pitchFamily="34" charset="-122"/>
                        <a:cs typeface="Times New Roman" pitchFamily="18" charset="0"/>
                      </a:rPr>
                      <m:t>｝</m:t>
                    </m:r>
                  </m:oMath>
                </a14:m>
                <a:r>
                  <a:rPr lang="zh-CN" altLang="en-US" sz="16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微软雅黑" pitchFamily="34" charset="-122"/>
                    <a:cs typeface="Times New Roman" panose="02020603050405020304" pitchFamily="18" charset="0"/>
                  </a:rPr>
                  <a:t>和</a:t>
                </a:r>
                <a:r>
                  <a:rPr lang="en-US" altLang="zh-CN" sz="16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微软雅黑" pitchFamily="34" charset="-122"/>
                    <a:cs typeface="Times New Roman" panose="02020603050405020304" pitchFamily="18" charset="0"/>
                  </a:rPr>
                  <a:t> Y</a:t>
                </a:r>
                <a14:m>
                  <m:oMath xmlns:m="http://schemas.openxmlformats.org/officeDocument/2006/math">
                    <m:r>
                      <a:rPr lang="en-US" altLang="zh-CN" sz="16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微软雅黑" pitchFamily="34" charset="-122"/>
                        <a:cs typeface="Times New Roman" pitchFamily="18" charset="0"/>
                      </a:rPr>
                      <m:t>=</m:t>
                    </m:r>
                    <m:r>
                      <a:rPr lang="zh-CN" altLang="en-US" sz="16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微软雅黑" pitchFamily="34" charset="-122"/>
                        <a:cs typeface="Times New Roman" pitchFamily="18" charset="0"/>
                      </a:rPr>
                      <m:t>｛</m:t>
                    </m:r>
                    <m:sSub>
                      <m:sSubPr>
                        <m:ctrlPr>
                          <a:rPr lang="en-US" altLang="zh-CN" sz="16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zh-CN" sz="16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  <a:cs typeface="Times New Roman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16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  <a:cs typeface="Times New Roman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16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微软雅黑" pitchFamily="34" charset="-122"/>
                        <a:cs typeface="Times New Roman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16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zh-CN" sz="16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  <a:cs typeface="Times New Roman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16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  <a:cs typeface="Times New Roman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16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微软雅黑" pitchFamily="34" charset="-122"/>
                        <a:cs typeface="Times New Roman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CN" sz="16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zh-CN" sz="16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  <a:cs typeface="Times New Roman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16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  <a:cs typeface="Times New Roman" pitchFamily="18" charset="0"/>
                          </a:rPr>
                          <m:t>𝑛</m:t>
                        </m:r>
                      </m:sub>
                    </m:sSub>
                    <m:r>
                      <a:rPr lang="zh-CN" altLang="en-US" sz="16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微软雅黑" pitchFamily="34" charset="-122"/>
                        <a:cs typeface="Times New Roman" pitchFamily="18" charset="0"/>
                      </a:rPr>
                      <m:t>｝</m:t>
                    </m:r>
                  </m:oMath>
                </a14:m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的最长公共子序列为：</a:t>
                </a:r>
                <a:endPara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600" dirty="0">
                        <a:latin typeface="Cambria Math" panose="02040503050406030204" pitchFamily="18" charset="0"/>
                        <a:ea typeface="微软雅黑" pitchFamily="34" charset="-122"/>
                        <a:cs typeface="Times New Roman" pitchFamily="18" charset="0"/>
                      </a:rPr>
                      <m:t>Z</m:t>
                    </m:r>
                    <m:r>
                      <a:rPr lang="en-US" altLang="zh-CN" sz="1600" b="0" i="1" dirty="0" smtClean="0">
                        <a:latin typeface="Cambria Math" panose="02040503050406030204" pitchFamily="18" charset="0"/>
                        <a:ea typeface="微软雅黑" pitchFamily="34" charset="-122"/>
                        <a:cs typeface="Times New Roman" pitchFamily="18" charset="0"/>
                      </a:rPr>
                      <m:t>=</m:t>
                    </m:r>
                    <m:r>
                      <a:rPr lang="zh-CN" altLang="en-US" sz="1600" i="1" dirty="0">
                        <a:latin typeface="Cambria Math" panose="02040503050406030204" pitchFamily="18" charset="0"/>
                        <a:ea typeface="微软雅黑" pitchFamily="34" charset="-122"/>
                        <a:cs typeface="Times New Roman" pitchFamily="18" charset="0"/>
                      </a:rPr>
                      <m:t>｛</m:t>
                    </m:r>
                    <m:sSub>
                      <m:sSubPr>
                        <m:ctrlPr>
                          <a:rPr lang="en-US" altLang="zh-CN" sz="1600" i="1" dirty="0">
                            <a:latin typeface="Cambria Math" panose="02040503050406030204" pitchFamily="18" charset="0"/>
                            <a:ea typeface="微软雅黑" pitchFamily="34" charset="-122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zh-CN" sz="1600" i="1" dirty="0">
                            <a:latin typeface="Cambria Math" panose="02040503050406030204" pitchFamily="18" charset="0"/>
                            <a:ea typeface="微软雅黑" pitchFamily="34" charset="-122"/>
                            <a:cs typeface="Times New Roman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zh-CN" sz="1600" i="1" dirty="0">
                            <a:latin typeface="Cambria Math" panose="02040503050406030204" pitchFamily="18" charset="0"/>
                            <a:ea typeface="微软雅黑" pitchFamily="34" charset="-122"/>
                            <a:cs typeface="Times New Roman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1600" i="1" dirty="0">
                        <a:latin typeface="Cambria Math" panose="02040503050406030204" pitchFamily="18" charset="0"/>
                        <a:ea typeface="微软雅黑" pitchFamily="34" charset="-122"/>
                        <a:cs typeface="Times New Roman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1600" i="1" dirty="0">
                            <a:latin typeface="Cambria Math" panose="02040503050406030204" pitchFamily="18" charset="0"/>
                            <a:ea typeface="微软雅黑" pitchFamily="34" charset="-122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zh-CN" sz="1600" i="1" dirty="0">
                            <a:latin typeface="Cambria Math" panose="02040503050406030204" pitchFamily="18" charset="0"/>
                            <a:ea typeface="微软雅黑" pitchFamily="34" charset="-122"/>
                            <a:cs typeface="Times New Roman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zh-CN" sz="1600" i="1" dirty="0">
                            <a:latin typeface="Cambria Math" panose="02040503050406030204" pitchFamily="18" charset="0"/>
                            <a:ea typeface="微软雅黑" pitchFamily="34" charset="-122"/>
                            <a:cs typeface="Times New Roman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1600" i="1" dirty="0">
                        <a:latin typeface="Cambria Math" panose="02040503050406030204" pitchFamily="18" charset="0"/>
                        <a:ea typeface="微软雅黑" pitchFamily="34" charset="-122"/>
                        <a:cs typeface="Times New Roman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CN" sz="1600" i="1" dirty="0">
                            <a:latin typeface="Cambria Math" panose="02040503050406030204" pitchFamily="18" charset="0"/>
                            <a:ea typeface="微软雅黑" pitchFamily="34" charset="-122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zh-CN" sz="1600" i="1" dirty="0">
                            <a:latin typeface="Cambria Math" panose="02040503050406030204" pitchFamily="18" charset="0"/>
                            <a:ea typeface="微软雅黑" pitchFamily="34" charset="-122"/>
                            <a:cs typeface="Times New Roman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zh-CN" sz="1600" b="0" i="1" dirty="0" smtClean="0">
                            <a:latin typeface="Cambria Math" panose="02040503050406030204" pitchFamily="18" charset="0"/>
                            <a:ea typeface="微软雅黑" pitchFamily="34" charset="-122"/>
                            <a:cs typeface="Times New Roman" pitchFamily="18" charset="0"/>
                          </a:rPr>
                          <m:t>𝑘</m:t>
                        </m:r>
                      </m:sub>
                    </m:sSub>
                    <m:r>
                      <a:rPr lang="zh-CN" altLang="en-US" sz="1600" i="1" dirty="0">
                        <a:latin typeface="Cambria Math" panose="02040503050406030204" pitchFamily="18" charset="0"/>
                        <a:ea typeface="微软雅黑" pitchFamily="34" charset="-122"/>
                        <a:cs typeface="Times New Roman" pitchFamily="18" charset="0"/>
                      </a:rPr>
                      <m:t>｝</m:t>
                    </m:r>
                  </m:oMath>
                </a14:m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，那么以下结论成立：</a:t>
                </a:r>
                <a:endPara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endParaRPr>
              </a:p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若 </a:t>
                </a:r>
                <a14:m>
                  <m:oMath xmlns:m="http://schemas.openxmlformats.org/officeDocument/2006/math"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charset="0"/>
                      </a:rPr>
                      <m:t>𝑥</m:t>
                    </m:r>
                    <m:r>
                      <a:rPr lang="en-US" altLang="zh-CN" sz="1600" i="1" baseline="-25000" dirty="0" err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charset="0"/>
                      </a:rPr>
                      <m:t>𝑚</m:t>
                    </m:r>
                    <m:r>
                      <a:rPr lang="en-US" altLang="zh-CN" sz="1600" i="1" dirty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charset="0"/>
                      </a:rPr>
                      <m:t>=</m:t>
                    </m:r>
                    <m:r>
                      <a:rPr lang="en-US" altLang="zh-CN" sz="1600" i="1" dirty="0" err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charset="0"/>
                      </a:rPr>
                      <m:t>𝑦</m:t>
                    </m:r>
                    <m:r>
                      <a:rPr lang="en-US" altLang="zh-CN" sz="1600" i="1" baseline="-25000" dirty="0" err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charset="0"/>
                      </a:rPr>
                      <m:t>𝑛</m:t>
                    </m:r>
                    <m:r>
                      <a:rPr lang="zh-CN" altLang="en-US" sz="1600" i="1" dirty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微软雅黑" panose="020B0503020204020204" pitchFamily="34" charset="-122"/>
                      </a:rPr>
                      <m:t> </m:t>
                    </m:r>
                  </m:oMath>
                </a14:m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，则 </a:t>
                </a:r>
                <a14:m>
                  <m:oMath xmlns:m="http://schemas.openxmlformats.org/officeDocument/2006/math"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charset="0"/>
                      </a:rPr>
                      <m:t>𝑧</m:t>
                    </m:r>
                    <m:r>
                      <a:rPr lang="en-US" altLang="zh-CN" sz="1600" i="1" baseline="-25000" dirty="0" err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charset="0"/>
                      </a:rPr>
                      <m:t>𝑘</m:t>
                    </m:r>
                    <m:r>
                      <a:rPr lang="en-US" altLang="zh-CN" sz="1600" i="1" dirty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charset="0"/>
                      </a:rPr>
                      <m:t>=</m:t>
                    </m:r>
                    <m:r>
                      <a:rPr lang="en-US" altLang="zh-CN" sz="1600" i="1" dirty="0" err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charset="0"/>
                      </a:rPr>
                      <m:t>𝑥</m:t>
                    </m:r>
                    <m:r>
                      <a:rPr lang="en-US" altLang="zh-CN" sz="1600" i="1" baseline="-25000" dirty="0" err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charset="0"/>
                      </a:rPr>
                      <m:t>𝑚</m:t>
                    </m:r>
                    <m:r>
                      <a:rPr lang="en-US" altLang="zh-CN" sz="1600" i="1" dirty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charset="0"/>
                      </a:rPr>
                      <m:t>=</m:t>
                    </m:r>
                    <m:r>
                      <a:rPr lang="en-US" altLang="zh-CN" sz="1600" i="1" dirty="0" err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charset="0"/>
                      </a:rPr>
                      <m:t>𝑦</m:t>
                    </m:r>
                    <m:r>
                      <a:rPr lang="en-US" altLang="zh-CN" sz="1600" i="1" baseline="-25000" dirty="0" err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charset="0"/>
                      </a:rPr>
                      <m:t>𝑛</m:t>
                    </m:r>
                  </m:oMath>
                </a14:m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，且</a:t>
                </a:r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zh-CN" sz="16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  <a:cs typeface="Times New Roman" pitchFamily="18" charset="0"/>
                          </a:rPr>
                          <m:t>𝒁</m:t>
                        </m:r>
                      </m:e>
                      <m:sub>
                        <m:r>
                          <a:rPr lang="en-US" altLang="zh-CN" sz="16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  <a:cs typeface="Times New Roman" pitchFamily="18" charset="0"/>
                          </a:rPr>
                          <m:t>𝒌</m:t>
                        </m:r>
                        <m:r>
                          <a:rPr lang="en-US" altLang="zh-CN" sz="16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  <a:cs typeface="Times New Roman" pitchFamily="18" charset="0"/>
                          </a:rPr>
                          <m:t>−</m:t>
                        </m:r>
                        <m:r>
                          <a:rPr lang="en-US" altLang="zh-CN" sz="16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  <a:cs typeface="Times New Roman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1600" i="1" dirty="0">
                        <a:latin typeface="Cambria Math" panose="02040503050406030204" pitchFamily="18" charset="0"/>
                        <a:ea typeface="微软雅黑" pitchFamily="34" charset="-122"/>
                        <a:cs typeface="Times New Roman" pitchFamily="18" charset="0"/>
                      </a:rPr>
                      <m:t>=</m:t>
                    </m:r>
                    <m:r>
                      <a:rPr lang="zh-CN" altLang="en-US" sz="1600" i="1" dirty="0">
                        <a:latin typeface="Cambria Math" panose="02040503050406030204" pitchFamily="18" charset="0"/>
                        <a:ea typeface="微软雅黑" pitchFamily="34" charset="-122"/>
                        <a:cs typeface="Times New Roman" pitchFamily="18" charset="0"/>
                      </a:rPr>
                      <m:t>｛</m:t>
                    </m:r>
                    <m:sSub>
                      <m:sSubPr>
                        <m:ctrlPr>
                          <a:rPr lang="en-US" altLang="zh-CN" sz="1600" i="1" dirty="0">
                            <a:latin typeface="Cambria Math" panose="02040503050406030204" pitchFamily="18" charset="0"/>
                            <a:ea typeface="微软雅黑" pitchFamily="34" charset="-122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zh-CN" sz="1600" i="1" dirty="0">
                            <a:latin typeface="Cambria Math" panose="02040503050406030204" pitchFamily="18" charset="0"/>
                            <a:ea typeface="微软雅黑" pitchFamily="34" charset="-122"/>
                            <a:cs typeface="Times New Roman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zh-CN" sz="1600" i="1" dirty="0">
                            <a:latin typeface="Cambria Math" panose="02040503050406030204" pitchFamily="18" charset="0"/>
                            <a:ea typeface="微软雅黑" pitchFamily="34" charset="-122"/>
                            <a:cs typeface="Times New Roman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1600" i="1" dirty="0">
                        <a:latin typeface="Cambria Math" panose="02040503050406030204" pitchFamily="18" charset="0"/>
                        <a:ea typeface="微软雅黑" pitchFamily="34" charset="-122"/>
                        <a:cs typeface="Times New Roman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1600" i="1" dirty="0">
                            <a:latin typeface="Cambria Math" panose="02040503050406030204" pitchFamily="18" charset="0"/>
                            <a:ea typeface="微软雅黑" pitchFamily="34" charset="-122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zh-CN" sz="1600" i="1" dirty="0">
                            <a:latin typeface="Cambria Math" panose="02040503050406030204" pitchFamily="18" charset="0"/>
                            <a:ea typeface="微软雅黑" pitchFamily="34" charset="-122"/>
                            <a:cs typeface="Times New Roman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zh-CN" sz="1600" i="1" dirty="0">
                            <a:latin typeface="Cambria Math" panose="02040503050406030204" pitchFamily="18" charset="0"/>
                            <a:ea typeface="微软雅黑" pitchFamily="34" charset="-122"/>
                            <a:cs typeface="Times New Roman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1600" i="1" dirty="0">
                        <a:latin typeface="Cambria Math" panose="02040503050406030204" pitchFamily="18" charset="0"/>
                        <a:ea typeface="微软雅黑" pitchFamily="34" charset="-122"/>
                        <a:cs typeface="Times New Roman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CN" sz="1600" i="1" dirty="0">
                            <a:latin typeface="Cambria Math" panose="02040503050406030204" pitchFamily="18" charset="0"/>
                            <a:ea typeface="微软雅黑" pitchFamily="34" charset="-122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zh-CN" sz="1600" i="1" dirty="0">
                            <a:latin typeface="Cambria Math" panose="02040503050406030204" pitchFamily="18" charset="0"/>
                            <a:ea typeface="微软雅黑" pitchFamily="34" charset="-122"/>
                            <a:cs typeface="Times New Roman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zh-CN" sz="1600" b="0" i="1" dirty="0" smtClean="0">
                            <a:latin typeface="Cambria Math" panose="02040503050406030204" pitchFamily="18" charset="0"/>
                            <a:ea typeface="微软雅黑" pitchFamily="34" charset="-122"/>
                            <a:cs typeface="Times New Roman" pitchFamily="18" charset="0"/>
                          </a:rPr>
                          <m:t>𝑘</m:t>
                        </m:r>
                        <m:r>
                          <a:rPr lang="en-US" altLang="zh-CN" sz="1600" b="0" i="1" dirty="0" smtClean="0">
                            <a:latin typeface="Cambria Math" panose="02040503050406030204" pitchFamily="18" charset="0"/>
                            <a:ea typeface="微软雅黑" pitchFamily="34" charset="-122"/>
                            <a:cs typeface="Times New Roman" pitchFamily="18" charset="0"/>
                          </a:rPr>
                          <m:t>−1</m:t>
                        </m:r>
                      </m:sub>
                    </m:sSub>
                    <m:r>
                      <a:rPr lang="zh-CN" altLang="en-US" sz="1600" i="1" dirty="0">
                        <a:latin typeface="Cambria Math" panose="02040503050406030204" pitchFamily="18" charset="0"/>
                        <a:ea typeface="微软雅黑" pitchFamily="34" charset="-122"/>
                        <a:cs typeface="Times New Roman" pitchFamily="18" charset="0"/>
                      </a:rPr>
                      <m:t>｝</m:t>
                    </m:r>
                  </m:oMath>
                </a14:m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是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zh-CN" sz="16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  <a:cs typeface="Times New Roman" pitchFamily="18" charset="0"/>
                          </a:rPr>
                          <m:t>𝑿</m:t>
                        </m:r>
                      </m:e>
                      <m:sub>
                        <m:r>
                          <a:rPr lang="en-US" altLang="zh-CN" sz="16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  <a:cs typeface="Times New Roman" pitchFamily="18" charset="0"/>
                          </a:rPr>
                          <m:t>𝒎</m:t>
                        </m:r>
                        <m:r>
                          <a:rPr lang="en-US" altLang="zh-CN" sz="16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  <a:cs typeface="Times New Roman" pitchFamily="18" charset="0"/>
                          </a:rPr>
                          <m:t>−</m:t>
                        </m:r>
                        <m:r>
                          <a:rPr lang="en-US" altLang="zh-CN" sz="16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  <a:cs typeface="Times New Roman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16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微软雅黑" pitchFamily="34" charset="-122"/>
                        <a:cs typeface="Times New Roman" pitchFamily="18" charset="0"/>
                      </a:rPr>
                      <m:t>=</m:t>
                    </m:r>
                    <m:r>
                      <a:rPr lang="zh-CN" altLang="en-US" sz="16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微软雅黑" pitchFamily="34" charset="-122"/>
                        <a:cs typeface="Times New Roman" pitchFamily="18" charset="0"/>
                      </a:rPr>
                      <m:t>｛</m:t>
                    </m:r>
                    <m:sSub>
                      <m:sSubPr>
                        <m:ctrlPr>
                          <a:rPr lang="en-US" altLang="zh-CN" sz="16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zh-CN" sz="16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  <a:cs typeface="Times New Roman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6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  <a:cs typeface="Times New Roman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16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微软雅黑" pitchFamily="34" charset="-122"/>
                        <a:cs typeface="Times New Roman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16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zh-CN" sz="16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  <a:cs typeface="Times New Roman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6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  <a:cs typeface="Times New Roman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16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微软雅黑" pitchFamily="34" charset="-122"/>
                        <a:cs typeface="Times New Roman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CN" sz="16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zh-CN" sz="16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  <a:cs typeface="Times New Roman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6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  <a:cs typeface="Times New Roman" pitchFamily="18" charset="0"/>
                          </a:rPr>
                          <m:t>𝑚</m:t>
                        </m:r>
                        <m:r>
                          <a:rPr lang="en-US" altLang="zh-CN" sz="1600" b="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  <a:cs typeface="Times New Roman" pitchFamily="18" charset="0"/>
                          </a:rPr>
                          <m:t>−1</m:t>
                        </m:r>
                      </m:sub>
                    </m:sSub>
                    <m:r>
                      <a:rPr lang="zh-CN" altLang="en-US" sz="16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微软雅黑" pitchFamily="34" charset="-122"/>
                        <a:cs typeface="Times New Roman" pitchFamily="18" charset="0"/>
                      </a:rPr>
                      <m:t>｝</m:t>
                    </m:r>
                  </m:oMath>
                </a14:m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   和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zh-CN" sz="16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  <a:cs typeface="Times New Roman" pitchFamily="18" charset="0"/>
                          </a:rPr>
                          <m:t>𝒀</m:t>
                        </m:r>
                      </m:e>
                      <m:sub>
                        <m:r>
                          <a:rPr lang="en-US" altLang="zh-CN" sz="16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  <a:cs typeface="Times New Roman" pitchFamily="18" charset="0"/>
                          </a:rPr>
                          <m:t>𝒏</m:t>
                        </m:r>
                        <m:r>
                          <a:rPr lang="en-US" altLang="zh-CN" sz="16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  <a:cs typeface="Times New Roman" pitchFamily="18" charset="0"/>
                          </a:rPr>
                          <m:t>−</m:t>
                        </m:r>
                        <m:r>
                          <a:rPr lang="en-US" altLang="zh-CN" sz="16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  <a:cs typeface="Times New Roman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16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微软雅黑" pitchFamily="34" charset="-122"/>
                        <a:cs typeface="Times New Roman" pitchFamily="18" charset="0"/>
                      </a:rPr>
                      <m:t>=</m:t>
                    </m:r>
                    <m:r>
                      <a:rPr lang="zh-CN" altLang="en-US" sz="16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微软雅黑" pitchFamily="34" charset="-122"/>
                        <a:cs typeface="Times New Roman" pitchFamily="18" charset="0"/>
                      </a:rPr>
                      <m:t>｛</m:t>
                    </m:r>
                    <m:sSub>
                      <m:sSubPr>
                        <m:ctrlPr>
                          <a:rPr lang="en-US" altLang="zh-CN" sz="16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zh-CN" sz="16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  <a:cs typeface="Times New Roman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16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  <a:cs typeface="Times New Roman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16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微软雅黑" pitchFamily="34" charset="-122"/>
                        <a:cs typeface="Times New Roman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16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zh-CN" sz="16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  <a:cs typeface="Times New Roman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16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  <a:cs typeface="Times New Roman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16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微软雅黑" pitchFamily="34" charset="-122"/>
                        <a:cs typeface="Times New Roman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CN" sz="16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zh-CN" sz="16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  <a:cs typeface="Times New Roman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16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  <a:cs typeface="Times New Roman" pitchFamily="18" charset="0"/>
                          </a:rPr>
                          <m:t>𝑛</m:t>
                        </m:r>
                        <m:r>
                          <a:rPr lang="en-US" altLang="zh-CN" sz="1600" b="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  <a:cs typeface="Times New Roman" pitchFamily="18" charset="0"/>
                          </a:rPr>
                          <m:t>−1</m:t>
                        </m:r>
                      </m:sub>
                    </m:sSub>
                    <m:r>
                      <a:rPr lang="zh-CN" altLang="en-US" sz="16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微软雅黑" pitchFamily="34" charset="-122"/>
                        <a:cs typeface="Times New Roman" pitchFamily="18" charset="0"/>
                      </a:rPr>
                      <m:t>｝</m:t>
                    </m:r>
                  </m:oMath>
                </a14:m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的最长公共子序列；  </a:t>
                </a:r>
                <a:endPara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endParaRPr>
              </a:p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若 </a:t>
                </a:r>
                <a14:m>
                  <m:oMath xmlns:m="http://schemas.openxmlformats.org/officeDocument/2006/math">
                    <m:r>
                      <a:rPr lang="en-US" altLang="zh-CN" sz="1600" i="1" dirty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charset="0"/>
                      </a:rPr>
                      <m:t>𝑥</m:t>
                    </m:r>
                    <m:r>
                      <a:rPr lang="en-US" altLang="zh-CN" sz="1600" i="1" baseline="-25000" dirty="0" err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charset="0"/>
                      </a:rPr>
                      <m:t>𝑚</m:t>
                    </m:r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charset="0"/>
                      </a:rPr>
                      <m:t>≠</m:t>
                    </m:r>
                    <m:r>
                      <a:rPr lang="en-US" altLang="zh-CN" sz="1600" i="1" dirty="0" err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charset="0"/>
                      </a:rPr>
                      <m:t>𝑦</m:t>
                    </m:r>
                    <m:r>
                      <a:rPr lang="en-US" altLang="zh-CN" sz="1600" i="1" baseline="-25000" dirty="0" err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charset="0"/>
                      </a:rPr>
                      <m:t>𝑛</m:t>
                    </m:r>
                  </m:oMath>
                </a14:m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  且 </a:t>
                </a:r>
                <a14:m>
                  <m:oMath xmlns:m="http://schemas.openxmlformats.org/officeDocument/2006/math">
                    <m:r>
                      <a:rPr lang="en-US" altLang="zh-CN" sz="1600" i="1" dirty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charset="0"/>
                      </a:rPr>
                      <m:t>𝑥</m:t>
                    </m:r>
                    <m:r>
                      <a:rPr lang="en-US" altLang="zh-CN" sz="1600" i="1" baseline="-25000" dirty="0" err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charset="0"/>
                      </a:rPr>
                      <m:t>𝑚</m:t>
                    </m:r>
                    <m:r>
                      <a:rPr lang="en-US" altLang="zh-CN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charset="0"/>
                      </a:rPr>
                      <m:t>≠</m:t>
                    </m:r>
                    <m:r>
                      <a:rPr lang="en-US" altLang="zh-CN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charset="0"/>
                      </a:rPr>
                      <m:t>𝑧</m:t>
                    </m:r>
                    <m:r>
                      <a:rPr lang="en-US" altLang="zh-CN" sz="1600" b="0" i="1" baseline="-25000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charset="0"/>
                      </a:rPr>
                      <m:t>𝑘</m:t>
                    </m:r>
                  </m:oMath>
                </a14:m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，则</a:t>
                </a:r>
                <a:r>
                  <a:rPr lang="en-US" altLang="zh-CN" sz="1600" b="1" i="1" dirty="0">
                    <a:solidFill>
                      <a:srgbClr val="FF0000"/>
                    </a:solidFill>
                    <a:latin typeface="Times New Roman" panose="02020603050405020304" charset="0"/>
                    <a:ea typeface="微软雅黑" panose="020B0503020204020204" pitchFamily="34" charset="-122"/>
                    <a:cs typeface="Times New Roman" panose="02020603050405020304" charset="0"/>
                  </a:rPr>
                  <a:t>Z</a:t>
                </a:r>
                <a:r>
                  <a:rPr lang="zh-CN" altLang="en-US" sz="1600" b="1" i="1" dirty="0">
                    <a:solidFill>
                      <a:srgbClr val="FF0000"/>
                    </a:solidFill>
                    <a:latin typeface="Times New Roman" panose="02020603050405020304" charset="0"/>
                    <a:ea typeface="微软雅黑" panose="020B0503020204020204" pitchFamily="34" charset="-122"/>
                    <a:cs typeface="Times New Roman" panose="02020603050405020304" charset="0"/>
                  </a:rPr>
                  <a:t> </a:t>
                </a:r>
                <a:r>
                  <a:rPr lang="zh-CN" altLang="en-US" sz="1600" dirty="0">
                    <a:latin typeface="Times New Roman" panose="02020603050405020304" charset="0"/>
                    <a:ea typeface="微软雅黑" panose="020B0503020204020204" pitchFamily="34" charset="-122"/>
                    <a:cs typeface="Times New Roman" panose="02020603050405020304" charset="0"/>
                  </a:rPr>
                  <a:t>是 </a:t>
                </a:r>
                <a:r>
                  <a:rPr lang="en-US" altLang="zh-CN" sz="1600" b="1" i="1" dirty="0">
                    <a:solidFill>
                      <a:srgbClr val="FF0000"/>
                    </a:solidFill>
                    <a:latin typeface="Times New Roman" panose="02020603050405020304" charset="0"/>
                    <a:ea typeface="微软雅黑" panose="020B0503020204020204" pitchFamily="34" charset="-122"/>
                    <a:cs typeface="Times New Roman" panose="02020603050405020304" charset="0"/>
                  </a:rPr>
                  <a:t>X</a:t>
                </a:r>
                <a:r>
                  <a:rPr lang="en-US" altLang="zh-CN" sz="1600" b="1" i="1" baseline="-25000" dirty="0">
                    <a:solidFill>
                      <a:srgbClr val="FF0000"/>
                    </a:solidFill>
                    <a:latin typeface="Times New Roman" panose="02020603050405020304" charset="0"/>
                    <a:ea typeface="微软雅黑" panose="020B0503020204020204" pitchFamily="34" charset="-122"/>
                    <a:cs typeface="Times New Roman" panose="02020603050405020304" charset="0"/>
                  </a:rPr>
                  <a:t>m-1</a:t>
                </a:r>
                <a:r>
                  <a:rPr lang="en-US" altLang="zh-CN" sz="1600" i="1" baseline="-25000" dirty="0">
                    <a:latin typeface="Times New Roman" panose="02020603050405020304" charset="0"/>
                    <a:ea typeface="微软雅黑" panose="020B0503020204020204" pitchFamily="34" charset="-122"/>
                    <a:cs typeface="Times New Roman" panose="02020603050405020304" charset="0"/>
                  </a:rPr>
                  <a:t> </a:t>
                </a:r>
                <a:r>
                  <a:rPr lang="zh-CN" altLang="en-US" sz="1600" dirty="0">
                    <a:latin typeface="Times New Roman" panose="02020603050405020304" charset="0"/>
                    <a:ea typeface="微软雅黑" panose="020B0503020204020204" pitchFamily="34" charset="-122"/>
                    <a:cs typeface="Times New Roman" panose="02020603050405020304" charset="0"/>
                  </a:rPr>
                  <a:t>和 </a:t>
                </a:r>
                <a:r>
                  <a:rPr lang="en-US" altLang="zh-CN" sz="1600" b="1" i="1" dirty="0">
                    <a:solidFill>
                      <a:srgbClr val="FF0000"/>
                    </a:solidFill>
                    <a:latin typeface="Times New Roman" panose="02020603050405020304" charset="0"/>
                    <a:ea typeface="微软雅黑" panose="020B0503020204020204" pitchFamily="34" charset="-122"/>
                    <a:cs typeface="Times New Roman" panose="02020603050405020304" charset="0"/>
                  </a:rPr>
                  <a:t>Y </a:t>
                </a:r>
                <a:r>
                  <a:rPr lang="zh-CN" altLang="en-US" sz="1600" dirty="0">
                    <a:latin typeface="Times New Roman" panose="02020603050405020304" charset="0"/>
                    <a:ea typeface="微软雅黑" panose="020B0503020204020204" pitchFamily="34" charset="-122"/>
                    <a:cs typeface="Times New Roman" panose="02020603050405020304" charset="0"/>
                  </a:rPr>
                  <a:t>的最长公共子序列；</a:t>
                </a:r>
              </a:p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zh-CN" altLang="en-US" sz="1600" dirty="0">
                    <a:latin typeface="Times New Roman" panose="02020603050405020304" charset="0"/>
                    <a:ea typeface="微软雅黑" panose="020B0503020204020204" pitchFamily="34" charset="-122"/>
                    <a:cs typeface="Times New Roman" panose="02020603050405020304" charset="0"/>
                  </a:rPr>
                  <a:t>若</a:t>
                </a:r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600" i="1" dirty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charset="0"/>
                      </a:rPr>
                      <m:t>𝑥</m:t>
                    </m:r>
                    <m:r>
                      <a:rPr lang="en-US" altLang="zh-CN" sz="1600" i="1" baseline="-25000" dirty="0" err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charset="0"/>
                      </a:rPr>
                      <m:t>𝑚</m:t>
                    </m:r>
                    <m:r>
                      <a:rPr lang="en-US" altLang="zh-CN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charset="0"/>
                      </a:rPr>
                      <m:t>≠</m:t>
                    </m:r>
                    <m:r>
                      <a:rPr lang="en-US" altLang="zh-CN" sz="1600" i="1" dirty="0" err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charset="0"/>
                      </a:rPr>
                      <m:t>𝑦</m:t>
                    </m:r>
                    <m:r>
                      <a:rPr lang="en-US" altLang="zh-CN" sz="1600" i="1" baseline="-25000" dirty="0" err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charset="0"/>
                      </a:rPr>
                      <m:t>𝑛</m:t>
                    </m:r>
                  </m:oMath>
                </a14:m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  且 </a:t>
                </a:r>
                <a14:m>
                  <m:oMath xmlns:m="http://schemas.openxmlformats.org/officeDocument/2006/math">
                    <m:r>
                      <a:rPr lang="en-US" altLang="zh-CN" sz="1600" b="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charset="0"/>
                      </a:rPr>
                      <m:t>𝑦</m:t>
                    </m:r>
                    <m:r>
                      <a:rPr lang="en-US" altLang="zh-CN" sz="1600" b="0" i="1" baseline="-25000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charset="0"/>
                      </a:rPr>
                      <m:t>𝑛</m:t>
                    </m:r>
                    <m:r>
                      <a:rPr lang="en-US" altLang="zh-CN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charset="0"/>
                      </a:rPr>
                      <m:t>≠</m:t>
                    </m:r>
                    <m:r>
                      <a:rPr lang="en-US" altLang="zh-CN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charset="0"/>
                      </a:rPr>
                      <m:t>𝑧𝑘</m:t>
                    </m:r>
                    <m:r>
                      <a:rPr lang="en-US" altLang="zh-CN" sz="1600" i="1" baseline="-25000" dirty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charset="0"/>
                      </a:rPr>
                      <m:t> </m:t>
                    </m:r>
                  </m:oMath>
                </a14:m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，则</a:t>
                </a:r>
                <a:r>
                  <a:rPr lang="en-US" altLang="zh-CN" sz="1600" b="1" i="1" dirty="0">
                    <a:solidFill>
                      <a:srgbClr val="FF0000"/>
                    </a:solidFill>
                    <a:latin typeface="Times New Roman" panose="02020603050405020304" charset="0"/>
                    <a:ea typeface="微软雅黑" panose="020B0503020204020204" pitchFamily="34" charset="-122"/>
                    <a:cs typeface="Times New Roman" panose="02020603050405020304" charset="0"/>
                    <a:sym typeface="+mn-ea"/>
                  </a:rPr>
                  <a:t>Z</a:t>
                </a:r>
                <a:r>
                  <a:rPr lang="zh-CN" altLang="en-US" sz="1600" i="1" dirty="0">
                    <a:latin typeface="Times New Roman" panose="02020603050405020304" charset="0"/>
                    <a:ea typeface="微软雅黑" panose="020B0503020204020204" pitchFamily="34" charset="-122"/>
                    <a:cs typeface="Times New Roman" panose="02020603050405020304" charset="0"/>
                    <a:sym typeface="+mn-ea"/>
                  </a:rPr>
                  <a:t> </a:t>
                </a:r>
                <a:r>
                  <a:rPr lang="zh-CN" altLang="en-US" sz="1600" dirty="0">
                    <a:latin typeface="Times New Roman" panose="02020603050405020304" charset="0"/>
                    <a:ea typeface="微软雅黑" panose="020B0503020204020204" pitchFamily="34" charset="-122"/>
                    <a:cs typeface="Times New Roman" panose="02020603050405020304" charset="0"/>
                    <a:sym typeface="+mn-ea"/>
                  </a:rPr>
                  <a:t>是</a:t>
                </a:r>
                <a:r>
                  <a:rPr lang="zh-CN" altLang="en-US" sz="1600" dirty="0">
                    <a:solidFill>
                      <a:srgbClr val="FF0000"/>
                    </a:solidFill>
                    <a:latin typeface="Times New Roman" panose="02020603050405020304" charset="0"/>
                    <a:ea typeface="微软雅黑" panose="020B0503020204020204" pitchFamily="34" charset="-122"/>
                    <a:cs typeface="Times New Roman" panose="02020603050405020304" charset="0"/>
                    <a:sym typeface="+mn-ea"/>
                  </a:rPr>
                  <a:t> </a:t>
                </a:r>
                <a:r>
                  <a:rPr lang="en-US" altLang="zh-CN" sz="1600" b="1" i="1" dirty="0">
                    <a:solidFill>
                      <a:srgbClr val="FF0000"/>
                    </a:solidFill>
                    <a:latin typeface="Times New Roman" panose="02020603050405020304" charset="0"/>
                    <a:ea typeface="微软雅黑" panose="020B0503020204020204" pitchFamily="34" charset="-122"/>
                    <a:cs typeface="Times New Roman" panose="02020603050405020304" charset="0"/>
                    <a:sym typeface="+mn-ea"/>
                  </a:rPr>
                  <a:t>X</a:t>
                </a:r>
                <a:r>
                  <a:rPr lang="en-US" altLang="zh-CN" sz="1600" i="1" dirty="0">
                    <a:solidFill>
                      <a:srgbClr val="FF0000"/>
                    </a:solidFill>
                    <a:latin typeface="Times New Roman" panose="02020603050405020304" charset="0"/>
                    <a:ea typeface="微软雅黑" panose="020B0503020204020204" pitchFamily="34" charset="-122"/>
                    <a:cs typeface="Times New Roman" panose="02020603050405020304" charset="0"/>
                    <a:sym typeface="+mn-ea"/>
                  </a:rPr>
                  <a:t> </a:t>
                </a:r>
                <a:r>
                  <a:rPr lang="zh-CN" altLang="en-US" sz="1600" dirty="0">
                    <a:latin typeface="Times New Roman" panose="02020603050405020304" charset="0"/>
                    <a:ea typeface="微软雅黑" panose="020B0503020204020204" pitchFamily="34" charset="-122"/>
                    <a:cs typeface="Times New Roman" panose="02020603050405020304" charset="0"/>
                    <a:sym typeface="+mn-ea"/>
                  </a:rPr>
                  <a:t>和 </a:t>
                </a:r>
                <a:r>
                  <a:rPr lang="en-US" altLang="zh-CN" sz="1600" b="1" i="1" dirty="0">
                    <a:solidFill>
                      <a:srgbClr val="FF0000"/>
                    </a:solidFill>
                    <a:latin typeface="Times New Roman" panose="02020603050405020304" charset="0"/>
                    <a:ea typeface="微软雅黑" panose="020B0503020204020204" pitchFamily="34" charset="-122"/>
                    <a:cs typeface="Times New Roman" panose="02020603050405020304" charset="0"/>
                    <a:sym typeface="+mn-ea"/>
                  </a:rPr>
                  <a:t>Y</a:t>
                </a:r>
                <a:r>
                  <a:rPr lang="en-US" altLang="zh-CN" sz="1600" b="1" i="1" baseline="-25000" dirty="0">
                    <a:solidFill>
                      <a:srgbClr val="FF0000"/>
                    </a:solidFill>
                    <a:latin typeface="Times New Roman" panose="02020603050405020304" charset="0"/>
                    <a:ea typeface="微软雅黑" panose="020B0503020204020204" pitchFamily="34" charset="-122"/>
                    <a:cs typeface="Times New Roman" panose="02020603050405020304" charset="0"/>
                    <a:sym typeface="+mn-ea"/>
                  </a:rPr>
                  <a:t>n-1 </a:t>
                </a:r>
                <a:r>
                  <a:rPr lang="zh-CN" altLang="en-US" sz="1600" dirty="0">
                    <a:latin typeface="Times New Roman" panose="02020603050405020304" charset="0"/>
                    <a:ea typeface="微软雅黑" panose="020B0503020204020204" pitchFamily="34" charset="-122"/>
                    <a:cs typeface="Times New Roman" panose="02020603050405020304" charset="0"/>
                    <a:sym typeface="+mn-ea"/>
                  </a:rPr>
                  <a:t>的最长公共子序列。</a:t>
                </a:r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                                </a:t>
                </a:r>
                <a:endPara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504" y="483518"/>
                <a:ext cx="8712968" cy="2264659"/>
              </a:xfrm>
              <a:prstGeom prst="rect">
                <a:avLst/>
              </a:prstGeom>
              <a:blipFill>
                <a:blip r:embed="rId2"/>
                <a:stretch>
                  <a:fillRect l="-436" b="-27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本框 4">
            <a:extLst>
              <a:ext uri="{FF2B5EF4-FFF2-40B4-BE49-F238E27FC236}">
                <a16:creationId xmlns:a16="http://schemas.microsoft.com/office/drawing/2014/main" id="{EEE340DA-7BAF-2C4E-A4E3-B82E11B272AE}"/>
              </a:ext>
            </a:extLst>
          </p:cNvPr>
          <p:cNvSpPr txBox="1"/>
          <p:nvPr/>
        </p:nvSpPr>
        <p:spPr>
          <a:xfrm>
            <a:off x="107504" y="2994506"/>
            <a:ext cx="2034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证明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（反证法）：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9499183B-3B2A-204A-9F3E-B2790E382319}"/>
                  </a:ext>
                </a:extLst>
              </p:cNvPr>
              <p:cNvSpPr/>
              <p:nvPr/>
            </p:nvSpPr>
            <p:spPr>
              <a:xfrm>
                <a:off x="119692" y="3507854"/>
                <a:ext cx="8539905" cy="65819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20000"/>
                  </a:lnSpc>
                  <a:spcAft>
                    <a:spcPts val="0"/>
                  </a:spcAft>
                </a:pPr>
                <a:r>
                  <a:rPr lang="zh-CN" altLang="zh-CN" sz="1600" kern="10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Arial" panose="020B0604020202020204" pitchFamily="34" charset="0"/>
                  </a:rPr>
                  <a:t>若</a:t>
                </a:r>
                <a:r>
                  <a:rPr lang="en-US" altLang="zh-CN" sz="1600" kern="10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600" i="1" dirty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charset="0"/>
                      </a:rPr>
                      <m:t>𝑧</m:t>
                    </m:r>
                    <m:r>
                      <a:rPr lang="en-US" altLang="zh-CN" sz="1600" i="1" baseline="-25000" dirty="0" err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charset="0"/>
                      </a:rPr>
                      <m:t>𝑘</m:t>
                    </m:r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charset="0"/>
                      </a:rPr>
                      <m:t>≠</m:t>
                    </m:r>
                    <m:r>
                      <a:rPr lang="en-US" altLang="zh-CN" sz="1600" i="1" dirty="0" err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charset="0"/>
                      </a:rPr>
                      <m:t>𝑥</m:t>
                    </m:r>
                    <m:r>
                      <a:rPr lang="en-US" altLang="zh-CN" sz="1600" i="1" baseline="-25000" dirty="0" err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charset="0"/>
                      </a:rPr>
                      <m:t>𝑚</m:t>
                    </m:r>
                    <m:r>
                      <a:rPr lang="en-US" altLang="zh-CN" sz="1600" i="1" baseline="-25000" dirty="0" err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charset="0"/>
                      </a:rPr>
                      <m:t> </m:t>
                    </m:r>
                  </m:oMath>
                </a14:m>
                <a:r>
                  <a:rPr lang="zh-CN" altLang="zh-CN" sz="1600" kern="10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Arial" panose="020B0604020202020204" pitchFamily="34" charset="0"/>
                  </a:rPr>
                  <a:t>，则</a:t>
                </a:r>
                <a:r>
                  <a:rPr lang="en-US" altLang="zh-CN" sz="1600" kern="10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sz="1600" i="1" dirty="0">
                        <a:latin typeface="Cambria Math" panose="02040503050406030204" pitchFamily="18" charset="0"/>
                        <a:ea typeface="微软雅黑" pitchFamily="34" charset="-122"/>
                        <a:cs typeface="Times New Roman" pitchFamily="18" charset="0"/>
                      </a:rPr>
                      <m:t>｛</m:t>
                    </m:r>
                    <m:sSub>
                      <m:sSubPr>
                        <m:ctrlPr>
                          <a:rPr lang="en-US" altLang="zh-CN" sz="1600" i="1" dirty="0">
                            <a:latin typeface="Cambria Math" panose="02040503050406030204" pitchFamily="18" charset="0"/>
                            <a:ea typeface="微软雅黑" pitchFamily="34" charset="-122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zh-CN" sz="1600" i="1" dirty="0">
                            <a:latin typeface="Cambria Math" panose="02040503050406030204" pitchFamily="18" charset="0"/>
                            <a:ea typeface="微软雅黑" pitchFamily="34" charset="-122"/>
                            <a:cs typeface="Times New Roman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zh-CN" sz="1600" i="1" dirty="0">
                            <a:latin typeface="Cambria Math" panose="02040503050406030204" pitchFamily="18" charset="0"/>
                            <a:ea typeface="微软雅黑" pitchFamily="34" charset="-122"/>
                            <a:cs typeface="Times New Roman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1600" i="1" dirty="0">
                        <a:latin typeface="Cambria Math" panose="02040503050406030204" pitchFamily="18" charset="0"/>
                        <a:ea typeface="微软雅黑" pitchFamily="34" charset="-122"/>
                        <a:cs typeface="Times New Roman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1600" i="1" dirty="0">
                            <a:latin typeface="Cambria Math" panose="02040503050406030204" pitchFamily="18" charset="0"/>
                            <a:ea typeface="微软雅黑" pitchFamily="34" charset="-122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zh-CN" sz="1600" i="1" dirty="0">
                            <a:latin typeface="Cambria Math" panose="02040503050406030204" pitchFamily="18" charset="0"/>
                            <a:ea typeface="微软雅黑" pitchFamily="34" charset="-122"/>
                            <a:cs typeface="Times New Roman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zh-CN" sz="1600" i="1" dirty="0">
                            <a:latin typeface="Cambria Math" panose="02040503050406030204" pitchFamily="18" charset="0"/>
                            <a:ea typeface="微软雅黑" pitchFamily="34" charset="-122"/>
                            <a:cs typeface="Times New Roman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1600" i="1" dirty="0">
                        <a:latin typeface="Cambria Math" panose="02040503050406030204" pitchFamily="18" charset="0"/>
                        <a:ea typeface="微软雅黑" pitchFamily="34" charset="-122"/>
                        <a:cs typeface="Times New Roman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CN" sz="1600" i="1" dirty="0">
                            <a:latin typeface="Cambria Math" panose="02040503050406030204" pitchFamily="18" charset="0"/>
                            <a:ea typeface="微软雅黑" pitchFamily="34" charset="-122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zh-CN" sz="1600" i="1" dirty="0">
                            <a:latin typeface="Cambria Math" panose="02040503050406030204" pitchFamily="18" charset="0"/>
                            <a:ea typeface="微软雅黑" pitchFamily="34" charset="-122"/>
                            <a:cs typeface="Times New Roman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zh-CN" sz="1600" i="1" dirty="0">
                            <a:latin typeface="Cambria Math" panose="02040503050406030204" pitchFamily="18" charset="0"/>
                            <a:ea typeface="微软雅黑" pitchFamily="34" charset="-122"/>
                            <a:cs typeface="Times New Roman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sz="1600" b="0" i="1" dirty="0" smtClean="0">
                        <a:latin typeface="Cambria Math" panose="02040503050406030204" pitchFamily="18" charset="0"/>
                        <a:ea typeface="微软雅黑" pitchFamily="34" charset="-122"/>
                        <a:cs typeface="Times New Roman" pitchFamily="18" charset="0"/>
                      </a:rPr>
                      <m:t>,</m:t>
                    </m:r>
                    <m:r>
                      <a:rPr lang="en-US" altLang="zh-CN" sz="1600" b="0" i="1" dirty="0" smtClean="0">
                        <a:latin typeface="Cambria Math" panose="02040503050406030204" pitchFamily="18" charset="0"/>
                        <a:ea typeface="微软雅黑" pitchFamily="34" charset="-122"/>
                        <a:cs typeface="Times New Roman" pitchFamily="18" charset="0"/>
                      </a:rPr>
                      <m:t>𝑥𝑚</m:t>
                    </m:r>
                    <m:r>
                      <a:rPr lang="zh-CN" altLang="en-US" sz="1600" i="1" dirty="0">
                        <a:latin typeface="Cambria Math" panose="02040503050406030204" pitchFamily="18" charset="0"/>
                        <a:ea typeface="微软雅黑" pitchFamily="34" charset="-122"/>
                        <a:cs typeface="Times New Roman" pitchFamily="18" charset="0"/>
                      </a:rPr>
                      <m:t>｝</m:t>
                    </m:r>
                  </m:oMath>
                </a14:m>
                <a:r>
                  <a:rPr lang="zh-CN" altLang="zh-CN" sz="1600" kern="10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Arial" panose="020B0604020202020204" pitchFamily="34" charset="0"/>
                  </a:rPr>
                  <a:t>是</a:t>
                </a:r>
                <a:r>
                  <a:rPr lang="en-US" altLang="zh-CN" sz="1600" kern="10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Arial" panose="020B0604020202020204" pitchFamily="34" charset="0"/>
                  </a:rPr>
                  <a:t> X </a:t>
                </a:r>
                <a:r>
                  <a:rPr lang="zh-CN" altLang="zh-CN" sz="1600" kern="10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Arial" panose="020B0604020202020204" pitchFamily="34" charset="0"/>
                  </a:rPr>
                  <a:t>和</a:t>
                </a:r>
                <a:r>
                  <a:rPr lang="en-US" altLang="zh-CN" sz="1600" kern="10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Arial" panose="020B0604020202020204" pitchFamily="34" charset="0"/>
                  </a:rPr>
                  <a:t> Y </a:t>
                </a:r>
                <a:r>
                  <a:rPr lang="zh-CN" altLang="zh-CN" sz="1600" kern="10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Arial" panose="020B0604020202020204" pitchFamily="34" charset="0"/>
                  </a:rPr>
                  <a:t>的长度为</a:t>
                </a:r>
                <a:r>
                  <a:rPr lang="en-US" altLang="zh-CN" sz="1600" b="1" kern="100" dirty="0">
                    <a:solidFill>
                      <a:srgbClr val="FF000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Arial" panose="020B0604020202020204" pitchFamily="34" charset="0"/>
                  </a:rPr>
                  <a:t>k+1</a:t>
                </a:r>
                <a:r>
                  <a:rPr lang="zh-CN" altLang="zh-CN" sz="1600" kern="10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Arial" panose="020B0604020202020204" pitchFamily="34" charset="0"/>
                  </a:rPr>
                  <a:t>的公共子序列。这与 </a:t>
                </a:r>
                <a:r>
                  <a:rPr lang="en-US" altLang="zh-CN" sz="160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Arial" panose="020B0604020202020204" pitchFamily="34" charset="0"/>
                  </a:rPr>
                  <a:t>Z </a:t>
                </a:r>
                <a:r>
                  <a:rPr lang="zh-CN" altLang="zh-CN" sz="160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Arial" panose="020B0604020202020204" pitchFamily="34" charset="0"/>
                  </a:rPr>
                  <a:t>是</a:t>
                </a:r>
                <a:r>
                  <a:rPr lang="en-US" altLang="zh-CN" sz="160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Arial" panose="020B0604020202020204" pitchFamily="34" charset="0"/>
                  </a:rPr>
                  <a:t> X </a:t>
                </a:r>
                <a:r>
                  <a:rPr lang="zh-CN" altLang="zh-CN" sz="160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Arial" panose="020B0604020202020204" pitchFamily="34" charset="0"/>
                  </a:rPr>
                  <a:t>和</a:t>
                </a:r>
                <a:r>
                  <a:rPr lang="en-US" altLang="zh-CN" sz="160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Arial" panose="020B0604020202020204" pitchFamily="34" charset="0"/>
                  </a:rPr>
                  <a:t> Y </a:t>
                </a:r>
                <a:r>
                  <a:rPr lang="zh-CN" altLang="zh-CN" sz="160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Arial" panose="020B0604020202020204" pitchFamily="34" charset="0"/>
                  </a:rPr>
                  <a:t>的最长公共子序列</a:t>
                </a:r>
                <a:r>
                  <a:rPr lang="zh-CN" altLang="zh-CN" sz="1600" b="1" dirty="0">
                    <a:solidFill>
                      <a:srgbClr val="FF000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Arial" panose="020B0604020202020204" pitchFamily="34" charset="0"/>
                  </a:rPr>
                  <a:t>矛盾</a:t>
                </a:r>
                <a:r>
                  <a:rPr lang="zh-CN" altLang="zh-CN" sz="160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Arial" panose="020B0604020202020204" pitchFamily="34" charset="0"/>
                  </a:rPr>
                  <a:t>，所以有</a:t>
                </a:r>
                <a14:m>
                  <m:oMath xmlns:m="http://schemas.openxmlformats.org/officeDocument/2006/math">
                    <m:r>
                      <a:rPr lang="en-US" altLang="zh-CN" sz="1600" i="1" dirty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charset="0"/>
                      </a:rPr>
                      <m:t>𝑧</m:t>
                    </m:r>
                    <m:r>
                      <a:rPr lang="en-US" altLang="zh-CN" sz="1600" i="1" baseline="-25000" dirty="0" err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charset="0"/>
                      </a:rPr>
                      <m:t>𝑘</m:t>
                    </m:r>
                    <m:r>
                      <a:rPr lang="en-US" altLang="zh-CN" sz="1600" i="1" dirty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charset="0"/>
                      </a:rPr>
                      <m:t>=</m:t>
                    </m:r>
                    <m:r>
                      <a:rPr lang="en-US" altLang="zh-CN" sz="1600" i="1" dirty="0" err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charset="0"/>
                      </a:rPr>
                      <m:t>𝑥</m:t>
                    </m:r>
                    <m:r>
                      <a:rPr lang="en-US" altLang="zh-CN" sz="1600" i="1" baseline="-25000" dirty="0" err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charset="0"/>
                      </a:rPr>
                      <m:t>𝑚</m:t>
                    </m:r>
                  </m:oMath>
                </a14:m>
                <a:r>
                  <a:rPr lang="en-US" altLang="zh-CN" sz="160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Arial" panose="020B0604020202020204" pitchFamily="34" charset="0"/>
                  </a:rPr>
                  <a:t> </a:t>
                </a:r>
                <a:r>
                  <a:rPr lang="zh-CN" altLang="zh-CN" sz="160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Arial" panose="020B0604020202020204" pitchFamily="34" charset="0"/>
                  </a:rPr>
                  <a:t>。</a:t>
                </a:r>
                <a:endParaRPr lang="en-US" altLang="zh-CN" sz="1600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9499183B-3B2A-204A-9F3E-B2790E3823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692" y="3507854"/>
                <a:ext cx="8539905" cy="658194"/>
              </a:xfrm>
              <a:prstGeom prst="rect">
                <a:avLst/>
              </a:prstGeom>
              <a:blipFill>
                <a:blip r:embed="rId3"/>
                <a:stretch>
                  <a:fillRect l="-297" r="-297" b="-96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02B4C6E8-F0AE-494E-82FE-5D1900498773}"/>
                  </a:ext>
                </a:extLst>
              </p:cNvPr>
              <p:cNvSpPr/>
              <p:nvPr/>
            </p:nvSpPr>
            <p:spPr>
              <a:xfrm>
                <a:off x="95099" y="4297254"/>
                <a:ext cx="2244653" cy="36272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zh-CN" sz="160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Arial" panose="020B0604020202020204" pitchFamily="34" charset="0"/>
                  </a:rPr>
                  <a:t>同理可证，</a:t>
                </a:r>
                <a:r>
                  <a:rPr lang="en-US" altLang="zh-CN" sz="160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600" i="1" dirty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charset="0"/>
                      </a:rPr>
                      <m:t>𝑧</m:t>
                    </m:r>
                    <m:r>
                      <a:rPr lang="en-US" altLang="zh-CN" sz="1600" i="1" baseline="-25000" dirty="0" err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charset="0"/>
                      </a:rPr>
                      <m:t>𝑘</m:t>
                    </m:r>
                    <m:r>
                      <a:rPr lang="en-US" altLang="zh-CN" sz="1600" i="1" dirty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charset="0"/>
                      </a:rPr>
                      <m:t>=</m:t>
                    </m:r>
                    <m:r>
                      <a:rPr lang="en-US" altLang="zh-CN" sz="1600" i="1" dirty="0" err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charset="0"/>
                      </a:rPr>
                      <m:t>𝑦</m:t>
                    </m:r>
                    <m:r>
                      <a:rPr lang="en-US" altLang="zh-CN" sz="1600" i="1" baseline="-25000" dirty="0" err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charset="0"/>
                      </a:rPr>
                      <m:t>𝑛</m:t>
                    </m:r>
                  </m:oMath>
                </a14:m>
                <a:r>
                  <a:rPr lang="en-US" altLang="zh-CN" sz="160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Arial" panose="020B0604020202020204" pitchFamily="34" charset="0"/>
                  </a:rPr>
                  <a:t> </a:t>
                </a:r>
                <a:r>
                  <a:rPr lang="zh-CN" altLang="zh-CN" sz="160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Arial" panose="020B0604020202020204" pitchFamily="34" charset="0"/>
                  </a:rPr>
                  <a:t>。</a:t>
                </a:r>
                <a:r>
                  <a:rPr lang="zh-CN" altLang="zh-CN" sz="16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</a:t>
                </a:r>
                <a:endParaRPr lang="zh-CN" altLang="en-US" sz="16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02B4C6E8-F0AE-494E-82FE-5D19004987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99" y="4297254"/>
                <a:ext cx="2244653" cy="362728"/>
              </a:xfrm>
              <a:prstGeom prst="rect">
                <a:avLst/>
              </a:prstGeom>
              <a:blipFill>
                <a:blip r:embed="rId4"/>
                <a:stretch>
                  <a:fillRect l="-1124" b="-1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91562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000"/>
    </mc:Choice>
    <mc:Fallback xmlns="">
      <p:transition advClick="0" advTm="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3" grpId="0"/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244920" y="51470"/>
            <a:ext cx="748923" cy="3631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80000"/>
              </a:lnSpc>
            </a:pPr>
            <a:r>
              <a:rPr lang="zh-CN" altLang="en-US" sz="22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引子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755204" y="411510"/>
            <a:ext cx="2808684" cy="499992"/>
            <a:chOff x="611188" y="1297672"/>
            <a:chExt cx="1984582" cy="499992"/>
          </a:xfrm>
        </p:grpSpPr>
        <p:sp>
          <p:nvSpPr>
            <p:cNvPr id="5" name="对角圆角矩形 4"/>
            <p:cNvSpPr/>
            <p:nvPr/>
          </p:nvSpPr>
          <p:spPr>
            <a:xfrm>
              <a:off x="611188" y="1419622"/>
              <a:ext cx="1984582" cy="378042"/>
            </a:xfrm>
            <a:prstGeom prst="round2DiagRect">
              <a:avLst>
                <a:gd name="adj1" fmla="val 45986"/>
                <a:gd name="adj2" fmla="val 0"/>
              </a:avLst>
            </a:prstGeom>
            <a:solidFill>
              <a:srgbClr val="F77A2D"/>
            </a:solidFill>
            <a:ln>
              <a:noFill/>
            </a:ln>
            <a:effectLst>
              <a:outerShdw blurRad="50800" dist="50800" dir="8100000" sx="103000" sy="103000" algn="tr" rotWithShape="0">
                <a:prstClr val="black">
                  <a:alpha val="2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77A2D"/>
                </a:solidFill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723030" y="1297672"/>
              <a:ext cx="1678832" cy="49962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算法复杂度是 </a:t>
              </a:r>
              <a:r>
                <a:rPr lang="en-US" altLang="zh-CN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O(n)</a:t>
              </a:r>
            </a:p>
          </p:txBody>
        </p:sp>
      </p:grpSp>
      <p:graphicFrame>
        <p:nvGraphicFramePr>
          <p:cNvPr id="8" name="表格 7"/>
          <p:cNvGraphicFramePr>
            <a:graphicFrameLocks noGrp="1"/>
          </p:cNvGraphicFramePr>
          <p:nvPr>
            <p:extLst/>
          </p:nvPr>
        </p:nvGraphicFramePr>
        <p:xfrm>
          <a:off x="611560" y="1203598"/>
          <a:ext cx="7416824" cy="2016224"/>
        </p:xfrm>
        <a:graphic>
          <a:graphicData uri="http://schemas.openxmlformats.org/drawingml/2006/table">
            <a:tbl>
              <a:tblPr/>
              <a:tblGrid>
                <a:gridCol w="74168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016224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latin typeface="Times New Roman"/>
                          <a:ea typeface="宋体"/>
                          <a:cs typeface="Times New Roman"/>
                        </a:rPr>
                        <a:t>long </a:t>
                      </a:r>
                      <a:r>
                        <a:rPr lang="en-US" sz="1400" kern="100" dirty="0" err="1">
                          <a:latin typeface="Times New Roman"/>
                          <a:ea typeface="宋体"/>
                          <a:cs typeface="Times New Roman"/>
                        </a:rPr>
                        <a:t>fibonacci</a:t>
                      </a:r>
                      <a:r>
                        <a:rPr lang="en-US" sz="1400" kern="100" dirty="0">
                          <a:latin typeface="Times New Roman"/>
                          <a:ea typeface="宋体"/>
                          <a:cs typeface="Times New Roman"/>
                        </a:rPr>
                        <a:t>(</a:t>
                      </a:r>
                      <a:r>
                        <a:rPr lang="en-US" sz="1400" kern="100" dirty="0" err="1">
                          <a:latin typeface="Times New Roman"/>
                          <a:ea typeface="宋体"/>
                          <a:cs typeface="Times New Roman"/>
                        </a:rPr>
                        <a:t>int</a:t>
                      </a:r>
                      <a:r>
                        <a:rPr lang="en-US" sz="1400" kern="100" dirty="0">
                          <a:latin typeface="Times New Roman"/>
                          <a:ea typeface="宋体"/>
                          <a:cs typeface="Times New Roman"/>
                        </a:rPr>
                        <a:t> n) 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latin typeface="Times New Roman"/>
                          <a:ea typeface="宋体"/>
                          <a:cs typeface="Times New Roman"/>
                        </a:rPr>
                        <a:t>{</a:t>
                      </a:r>
                      <a:endParaRPr lang="zh-CN" sz="1400" kern="100" dirty="0">
                        <a:latin typeface="Times New Roman"/>
                        <a:ea typeface="宋体"/>
                        <a:cs typeface="Times New Roman"/>
                      </a:endParaRPr>
                    </a:p>
                    <a:p>
                      <a:pPr indent="304800" algn="just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latin typeface="Times New Roman"/>
                          <a:ea typeface="宋体"/>
                          <a:cs typeface="Times New Roman"/>
                        </a:rPr>
                        <a:t>long* fib = new long[n + 1];</a:t>
                      </a:r>
                      <a:endParaRPr lang="zh-CN" sz="1400" kern="100" dirty="0">
                        <a:latin typeface="Times New Roman"/>
                        <a:ea typeface="宋体"/>
                        <a:cs typeface="Times New Roman"/>
                      </a:endParaRPr>
                    </a:p>
                    <a:p>
                      <a:pPr indent="304800" algn="just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latin typeface="Times New Roman"/>
                          <a:ea typeface="宋体"/>
                          <a:cs typeface="Times New Roman"/>
                        </a:rPr>
                        <a:t>fib[0] = 1; fib[1] = 1;</a:t>
                      </a:r>
                      <a:endParaRPr lang="zh-CN" sz="1400" kern="100" dirty="0">
                        <a:latin typeface="Times New Roman"/>
                        <a:ea typeface="宋体"/>
                        <a:cs typeface="Times New Roman"/>
                      </a:endParaRPr>
                    </a:p>
                    <a:p>
                      <a:pPr indent="304800" algn="just"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solidFill>
                            <a:srgbClr val="F77A2D"/>
                          </a:solidFill>
                          <a:latin typeface="Times New Roman"/>
                          <a:ea typeface="宋体"/>
                          <a:cs typeface="Times New Roman"/>
                        </a:rPr>
                        <a:t>for (</a:t>
                      </a:r>
                      <a:r>
                        <a:rPr lang="en-US" sz="1400" b="1" kern="100" dirty="0" err="1">
                          <a:solidFill>
                            <a:srgbClr val="F77A2D"/>
                          </a:solidFill>
                          <a:latin typeface="Times New Roman"/>
                          <a:ea typeface="宋体"/>
                          <a:cs typeface="Times New Roman"/>
                        </a:rPr>
                        <a:t>int</a:t>
                      </a:r>
                      <a:r>
                        <a:rPr lang="en-US" sz="1400" b="1" kern="100" dirty="0">
                          <a:solidFill>
                            <a:srgbClr val="F77A2D"/>
                          </a:solidFill>
                          <a:latin typeface="Times New Roman"/>
                          <a:ea typeface="宋体"/>
                          <a:cs typeface="Times New Roman"/>
                        </a:rPr>
                        <a:t> </a:t>
                      </a:r>
                      <a:r>
                        <a:rPr lang="en-US" sz="1400" b="1" kern="100" dirty="0" err="1">
                          <a:solidFill>
                            <a:srgbClr val="F77A2D"/>
                          </a:solidFill>
                          <a:latin typeface="Times New Roman"/>
                          <a:ea typeface="宋体"/>
                          <a:cs typeface="Times New Roman"/>
                        </a:rPr>
                        <a:t>i</a:t>
                      </a:r>
                      <a:r>
                        <a:rPr lang="en-US" sz="1400" b="1" kern="100" dirty="0">
                          <a:solidFill>
                            <a:srgbClr val="F77A2D"/>
                          </a:solidFill>
                          <a:latin typeface="Times New Roman"/>
                          <a:ea typeface="宋体"/>
                          <a:cs typeface="Times New Roman"/>
                        </a:rPr>
                        <a:t> = 2; </a:t>
                      </a:r>
                      <a:r>
                        <a:rPr lang="en-US" sz="1400" b="1" kern="100" dirty="0" err="1">
                          <a:solidFill>
                            <a:srgbClr val="F77A2D"/>
                          </a:solidFill>
                          <a:latin typeface="Times New Roman"/>
                          <a:ea typeface="宋体"/>
                          <a:cs typeface="Times New Roman"/>
                        </a:rPr>
                        <a:t>i</a:t>
                      </a:r>
                      <a:r>
                        <a:rPr lang="en-US" sz="1400" b="1" kern="100" dirty="0">
                          <a:solidFill>
                            <a:srgbClr val="F77A2D"/>
                          </a:solidFill>
                          <a:latin typeface="Times New Roman"/>
                          <a:ea typeface="宋体"/>
                          <a:cs typeface="Times New Roman"/>
                        </a:rPr>
                        <a:t> &lt;= n; </a:t>
                      </a:r>
                      <a:r>
                        <a:rPr lang="en-US" sz="1400" b="1" kern="100" dirty="0" err="1">
                          <a:solidFill>
                            <a:srgbClr val="F77A2D"/>
                          </a:solidFill>
                          <a:latin typeface="Times New Roman"/>
                          <a:ea typeface="宋体"/>
                          <a:cs typeface="Times New Roman"/>
                        </a:rPr>
                        <a:t>i</a:t>
                      </a:r>
                      <a:r>
                        <a:rPr lang="en-US" sz="1400" b="1" kern="100" dirty="0">
                          <a:solidFill>
                            <a:srgbClr val="F77A2D"/>
                          </a:solidFill>
                          <a:latin typeface="Times New Roman"/>
                          <a:ea typeface="宋体"/>
                          <a:cs typeface="Times New Roman"/>
                        </a:rPr>
                        <a:t>++)</a:t>
                      </a:r>
                      <a:endParaRPr lang="zh-CN" sz="1400" b="1" kern="100" dirty="0">
                        <a:solidFill>
                          <a:srgbClr val="F77A2D"/>
                        </a:solidFill>
                        <a:latin typeface="Times New Roman"/>
                        <a:ea typeface="宋体"/>
                        <a:cs typeface="Times New Roman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solidFill>
                            <a:srgbClr val="F77A2D"/>
                          </a:solidFill>
                          <a:latin typeface="Times New Roman"/>
                          <a:ea typeface="宋体"/>
                          <a:cs typeface="Times New Roman"/>
                        </a:rPr>
                        <a:t>           fib[</a:t>
                      </a:r>
                      <a:r>
                        <a:rPr lang="en-US" sz="1400" b="1" kern="100" dirty="0" err="1">
                          <a:solidFill>
                            <a:srgbClr val="F77A2D"/>
                          </a:solidFill>
                          <a:latin typeface="Times New Roman"/>
                          <a:ea typeface="宋体"/>
                          <a:cs typeface="Times New Roman"/>
                        </a:rPr>
                        <a:t>i</a:t>
                      </a:r>
                      <a:r>
                        <a:rPr lang="en-US" sz="1400" b="1" kern="100" dirty="0">
                          <a:solidFill>
                            <a:srgbClr val="F77A2D"/>
                          </a:solidFill>
                          <a:latin typeface="Times New Roman"/>
                          <a:ea typeface="宋体"/>
                          <a:cs typeface="Times New Roman"/>
                        </a:rPr>
                        <a:t>] = fib[</a:t>
                      </a:r>
                      <a:r>
                        <a:rPr lang="en-US" sz="1400" b="1" kern="100" dirty="0" err="1">
                          <a:solidFill>
                            <a:srgbClr val="F77A2D"/>
                          </a:solidFill>
                          <a:latin typeface="Times New Roman"/>
                          <a:ea typeface="宋体"/>
                          <a:cs typeface="Times New Roman"/>
                        </a:rPr>
                        <a:t>i</a:t>
                      </a:r>
                      <a:r>
                        <a:rPr lang="en-US" sz="1400" b="1" kern="100" dirty="0">
                          <a:solidFill>
                            <a:srgbClr val="F77A2D"/>
                          </a:solidFill>
                          <a:latin typeface="Times New Roman"/>
                          <a:ea typeface="宋体"/>
                          <a:cs typeface="Times New Roman"/>
                        </a:rPr>
                        <a:t> - 1] + fib[</a:t>
                      </a:r>
                      <a:r>
                        <a:rPr lang="en-US" sz="1400" b="1" kern="100" dirty="0" err="1">
                          <a:solidFill>
                            <a:srgbClr val="F77A2D"/>
                          </a:solidFill>
                          <a:latin typeface="Times New Roman"/>
                          <a:ea typeface="宋体"/>
                          <a:cs typeface="Times New Roman"/>
                        </a:rPr>
                        <a:t>i</a:t>
                      </a:r>
                      <a:r>
                        <a:rPr lang="en-US" sz="1400" b="1" kern="100" dirty="0">
                          <a:solidFill>
                            <a:srgbClr val="F77A2D"/>
                          </a:solidFill>
                          <a:latin typeface="Times New Roman"/>
                          <a:ea typeface="宋体"/>
                          <a:cs typeface="Times New Roman"/>
                        </a:rPr>
                        <a:t> - 2];</a:t>
                      </a:r>
                      <a:endParaRPr lang="zh-CN" sz="1400" b="1" kern="100" dirty="0">
                        <a:solidFill>
                          <a:srgbClr val="F77A2D"/>
                        </a:solidFill>
                        <a:latin typeface="Times New Roman"/>
                        <a:ea typeface="宋体"/>
                        <a:cs typeface="Times New Roman"/>
                      </a:endParaRPr>
                    </a:p>
                    <a:p>
                      <a:pPr indent="304800" algn="just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latin typeface="Times New Roman"/>
                          <a:ea typeface="宋体"/>
                          <a:cs typeface="Times New Roman"/>
                        </a:rPr>
                        <a:t>return fib[n];</a:t>
                      </a:r>
                      <a:endParaRPr lang="zh-CN" sz="1400" kern="100" dirty="0">
                        <a:latin typeface="Times New Roman"/>
                        <a:ea typeface="宋体"/>
                        <a:cs typeface="Times New Roman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latin typeface="Times New Roman"/>
                          <a:ea typeface="宋体"/>
                          <a:cs typeface="Times New Roman"/>
                        </a:rPr>
                        <a:t>}</a:t>
                      </a:r>
                      <a:endParaRPr lang="zh-CN" sz="1400" kern="100" dirty="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EA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" name="表格 8"/>
          <p:cNvGraphicFramePr>
            <a:graphicFrameLocks noGrp="1"/>
          </p:cNvGraphicFramePr>
          <p:nvPr>
            <p:extLst/>
          </p:nvPr>
        </p:nvGraphicFramePr>
        <p:xfrm>
          <a:off x="611560" y="3435846"/>
          <a:ext cx="7416823" cy="864096"/>
        </p:xfrm>
        <a:graphic>
          <a:graphicData uri="http://schemas.openxmlformats.org/drawingml/2006/table">
            <a:tbl>
              <a:tblPr/>
              <a:tblGrid>
                <a:gridCol w="9173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78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678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6787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6787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6787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3002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3002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41147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2000" kern="100" dirty="0">
                        <a:solidFill>
                          <a:schemeClr val="bg1"/>
                        </a:solidFill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6C1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solidFill>
                            <a:schemeClr val="bg1"/>
                          </a:solidFill>
                          <a:latin typeface="Times New Roman"/>
                          <a:ea typeface="宋体"/>
                          <a:cs typeface="Times New Roman"/>
                        </a:rPr>
                        <a:t>F(0)</a:t>
                      </a:r>
                      <a:endParaRPr lang="zh-CN" sz="2000" kern="100" dirty="0">
                        <a:solidFill>
                          <a:schemeClr val="bg1"/>
                        </a:solidFill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6C1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solidFill>
                            <a:schemeClr val="bg1"/>
                          </a:solidFill>
                          <a:latin typeface="Times New Roman"/>
                          <a:ea typeface="宋体"/>
                          <a:cs typeface="Times New Roman"/>
                        </a:rPr>
                        <a:t>F(1)</a:t>
                      </a:r>
                      <a:endParaRPr lang="zh-CN" sz="2000" kern="100" dirty="0">
                        <a:solidFill>
                          <a:schemeClr val="bg1"/>
                        </a:solidFill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6C1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solidFill>
                            <a:schemeClr val="bg1"/>
                          </a:solidFill>
                          <a:latin typeface="Times New Roman"/>
                          <a:ea typeface="宋体"/>
                          <a:cs typeface="Times New Roman"/>
                        </a:rPr>
                        <a:t>F(2)</a:t>
                      </a:r>
                      <a:endParaRPr lang="zh-CN" sz="2000" kern="100" dirty="0">
                        <a:solidFill>
                          <a:schemeClr val="bg1"/>
                        </a:solidFill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6C1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solidFill>
                            <a:schemeClr val="bg1"/>
                          </a:solidFill>
                          <a:latin typeface="Times New Roman"/>
                          <a:ea typeface="宋体"/>
                          <a:cs typeface="Times New Roman"/>
                        </a:rPr>
                        <a:t>F(3)</a:t>
                      </a:r>
                      <a:endParaRPr lang="zh-CN" sz="2000" kern="100" dirty="0">
                        <a:solidFill>
                          <a:schemeClr val="bg1"/>
                        </a:solidFill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6C1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solidFill>
                            <a:schemeClr val="bg1"/>
                          </a:solidFill>
                          <a:latin typeface="Times New Roman"/>
                          <a:ea typeface="宋体"/>
                          <a:cs typeface="Times New Roman"/>
                        </a:rPr>
                        <a:t>F(4)</a:t>
                      </a:r>
                      <a:endParaRPr lang="zh-CN" sz="2000" kern="100" dirty="0">
                        <a:solidFill>
                          <a:schemeClr val="bg1"/>
                        </a:solidFill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6C1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solidFill>
                            <a:schemeClr val="bg1"/>
                          </a:solidFill>
                          <a:latin typeface="Times New Roman"/>
                          <a:ea typeface="宋体"/>
                          <a:cs typeface="Times New Roman"/>
                        </a:rPr>
                        <a:t>F(5)</a:t>
                      </a:r>
                      <a:endParaRPr lang="zh-CN" sz="2000" kern="100" dirty="0">
                        <a:solidFill>
                          <a:schemeClr val="bg1"/>
                        </a:solidFill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6C1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solidFill>
                            <a:schemeClr val="bg1"/>
                          </a:solidFill>
                          <a:latin typeface="Times New Roman"/>
                          <a:ea typeface="宋体"/>
                          <a:cs typeface="Times New Roman"/>
                        </a:rPr>
                        <a:t>…</a:t>
                      </a:r>
                      <a:endParaRPr lang="zh-CN" sz="2000" kern="100" dirty="0">
                        <a:solidFill>
                          <a:schemeClr val="bg1"/>
                        </a:solidFill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6C1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262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latin typeface="Times New Roman"/>
                          <a:ea typeface="宋体"/>
                          <a:cs typeface="Times New Roman"/>
                        </a:rPr>
                        <a:t>fib</a:t>
                      </a:r>
                      <a:endParaRPr lang="zh-CN" sz="2000" kern="100" dirty="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EAF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latin typeface="Times New Roman"/>
                          <a:ea typeface="宋体"/>
                          <a:cs typeface="Times New Roman"/>
                        </a:rPr>
                        <a:t>1</a:t>
                      </a:r>
                      <a:endParaRPr lang="zh-CN" sz="2000" kern="100" dirty="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EAF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latin typeface="Times New Roman"/>
                          <a:ea typeface="宋体"/>
                          <a:cs typeface="Times New Roman"/>
                        </a:rPr>
                        <a:t>1</a:t>
                      </a:r>
                      <a:endParaRPr lang="zh-CN" sz="2000" kern="100" dirty="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EAF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latin typeface="Times New Roman"/>
                          <a:ea typeface="宋体"/>
                          <a:cs typeface="Times New Roman"/>
                        </a:rPr>
                        <a:t>2</a:t>
                      </a:r>
                      <a:endParaRPr lang="zh-CN" sz="2000" kern="100" dirty="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EAF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latin typeface="Times New Roman"/>
                          <a:ea typeface="宋体"/>
                          <a:cs typeface="Times New Roman"/>
                        </a:rPr>
                        <a:t>3</a:t>
                      </a:r>
                      <a:endParaRPr lang="zh-CN" sz="2000" kern="100" dirty="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EAF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latin typeface="Times New Roman"/>
                          <a:ea typeface="宋体"/>
                          <a:cs typeface="Times New Roman"/>
                        </a:rPr>
                        <a:t>5</a:t>
                      </a:r>
                      <a:endParaRPr lang="zh-CN" sz="2000" kern="100" dirty="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EAF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latin typeface="Times New Roman"/>
                          <a:ea typeface="宋体"/>
                          <a:cs typeface="Times New Roman"/>
                        </a:rPr>
                        <a:t>8</a:t>
                      </a:r>
                      <a:endParaRPr lang="zh-CN" sz="2000" kern="100" dirty="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EAF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latin typeface="Times New Roman"/>
                          <a:ea typeface="宋体"/>
                          <a:cs typeface="Times New Roman"/>
                        </a:rPr>
                        <a:t>…</a:t>
                      </a:r>
                      <a:endParaRPr lang="zh-CN" sz="2000" kern="100" dirty="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EA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69128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244920" y="51470"/>
            <a:ext cx="2159566" cy="3631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80000"/>
              </a:lnSpc>
            </a:pPr>
            <a:r>
              <a:rPr lang="zh-CN" altLang="en-US" sz="22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最优子结构性质</a:t>
            </a:r>
          </a:p>
        </p:txBody>
      </p:sp>
      <p:sp>
        <p:nvSpPr>
          <p:cNvPr id="13" name="矩形 12"/>
          <p:cNvSpPr/>
          <p:nvPr/>
        </p:nvSpPr>
        <p:spPr>
          <a:xfrm>
            <a:off x="4630360" y="4721754"/>
            <a:ext cx="216024" cy="1620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/>
              <p:cNvSpPr txBox="1"/>
              <p:nvPr/>
            </p:nvSpPr>
            <p:spPr>
              <a:xfrm>
                <a:off x="107504" y="483518"/>
                <a:ext cx="8712968" cy="2264659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设字符串</a:t>
                </a:r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6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微软雅黑" pitchFamily="34" charset="-122"/>
                        <a:cs typeface="Times New Roman" pitchFamily="18" charset="0"/>
                      </a:rPr>
                      <m:t>𝑋</m:t>
                    </m:r>
                    <m:r>
                      <a:rPr lang="en-US" altLang="zh-CN" sz="16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微软雅黑" pitchFamily="34" charset="-122"/>
                        <a:cs typeface="Times New Roman" pitchFamily="18" charset="0"/>
                      </a:rPr>
                      <m:t>=</m:t>
                    </m:r>
                    <m:r>
                      <a:rPr lang="zh-CN" altLang="en-US" sz="16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微软雅黑" pitchFamily="34" charset="-122"/>
                        <a:cs typeface="Times New Roman" pitchFamily="18" charset="0"/>
                      </a:rPr>
                      <m:t>｛</m:t>
                    </m:r>
                    <m:sSub>
                      <m:sSubPr>
                        <m:ctrlPr>
                          <a:rPr lang="en-US" altLang="zh-CN" sz="16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zh-CN" sz="16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  <a:cs typeface="Times New Roman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6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  <a:cs typeface="Times New Roman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16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微软雅黑" pitchFamily="34" charset="-122"/>
                        <a:cs typeface="Times New Roman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16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zh-CN" sz="16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  <a:cs typeface="Times New Roman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6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  <a:cs typeface="Times New Roman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16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微软雅黑" pitchFamily="34" charset="-122"/>
                        <a:cs typeface="Times New Roman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CN" sz="16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zh-CN" sz="16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  <a:cs typeface="Times New Roman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6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  <a:cs typeface="Times New Roman" pitchFamily="18" charset="0"/>
                          </a:rPr>
                          <m:t>𝑚</m:t>
                        </m:r>
                      </m:sub>
                    </m:sSub>
                    <m:r>
                      <a:rPr lang="zh-CN" altLang="en-US" sz="16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微软雅黑" pitchFamily="34" charset="-122"/>
                        <a:cs typeface="Times New Roman" pitchFamily="18" charset="0"/>
                      </a:rPr>
                      <m:t>｝</m:t>
                    </m:r>
                  </m:oMath>
                </a14:m>
                <a:r>
                  <a:rPr lang="zh-CN" altLang="en-US" sz="16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微软雅黑" pitchFamily="34" charset="-122"/>
                    <a:cs typeface="Times New Roman" panose="02020603050405020304" pitchFamily="18" charset="0"/>
                  </a:rPr>
                  <a:t>和</a:t>
                </a:r>
                <a:r>
                  <a:rPr lang="en-US" altLang="zh-CN" sz="16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微软雅黑" pitchFamily="34" charset="-122"/>
                    <a:cs typeface="Times New Roman" panose="02020603050405020304" pitchFamily="18" charset="0"/>
                  </a:rPr>
                  <a:t> Y</a:t>
                </a:r>
                <a14:m>
                  <m:oMath xmlns:m="http://schemas.openxmlformats.org/officeDocument/2006/math">
                    <m:r>
                      <a:rPr lang="en-US" altLang="zh-CN" sz="16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微软雅黑" pitchFamily="34" charset="-122"/>
                        <a:cs typeface="Times New Roman" pitchFamily="18" charset="0"/>
                      </a:rPr>
                      <m:t>=</m:t>
                    </m:r>
                    <m:r>
                      <a:rPr lang="zh-CN" altLang="en-US" sz="16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微软雅黑" pitchFamily="34" charset="-122"/>
                        <a:cs typeface="Times New Roman" pitchFamily="18" charset="0"/>
                      </a:rPr>
                      <m:t>｛</m:t>
                    </m:r>
                    <m:sSub>
                      <m:sSubPr>
                        <m:ctrlPr>
                          <a:rPr lang="en-US" altLang="zh-CN" sz="16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zh-CN" sz="16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  <a:cs typeface="Times New Roman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16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  <a:cs typeface="Times New Roman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16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微软雅黑" pitchFamily="34" charset="-122"/>
                        <a:cs typeface="Times New Roman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16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zh-CN" sz="16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  <a:cs typeface="Times New Roman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16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  <a:cs typeface="Times New Roman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16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微软雅黑" pitchFamily="34" charset="-122"/>
                        <a:cs typeface="Times New Roman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CN" sz="16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zh-CN" sz="16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  <a:cs typeface="Times New Roman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16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  <a:cs typeface="Times New Roman" pitchFamily="18" charset="0"/>
                          </a:rPr>
                          <m:t>𝑛</m:t>
                        </m:r>
                      </m:sub>
                    </m:sSub>
                    <m:r>
                      <a:rPr lang="zh-CN" altLang="en-US" sz="16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微软雅黑" pitchFamily="34" charset="-122"/>
                        <a:cs typeface="Times New Roman" pitchFamily="18" charset="0"/>
                      </a:rPr>
                      <m:t>｝</m:t>
                    </m:r>
                  </m:oMath>
                </a14:m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的最长公共子序列为：</a:t>
                </a:r>
                <a:endPara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600" dirty="0">
                        <a:latin typeface="Cambria Math" panose="02040503050406030204" pitchFamily="18" charset="0"/>
                        <a:ea typeface="微软雅黑" pitchFamily="34" charset="-122"/>
                        <a:cs typeface="Times New Roman" pitchFamily="18" charset="0"/>
                      </a:rPr>
                      <m:t>Z</m:t>
                    </m:r>
                    <m:r>
                      <a:rPr lang="en-US" altLang="zh-CN" sz="1600" b="0" i="1" dirty="0" smtClean="0">
                        <a:latin typeface="Cambria Math" panose="02040503050406030204" pitchFamily="18" charset="0"/>
                        <a:ea typeface="微软雅黑" pitchFamily="34" charset="-122"/>
                        <a:cs typeface="Times New Roman" pitchFamily="18" charset="0"/>
                      </a:rPr>
                      <m:t>=</m:t>
                    </m:r>
                    <m:r>
                      <a:rPr lang="zh-CN" altLang="en-US" sz="1600" i="1" dirty="0">
                        <a:latin typeface="Cambria Math" panose="02040503050406030204" pitchFamily="18" charset="0"/>
                        <a:ea typeface="微软雅黑" pitchFamily="34" charset="-122"/>
                        <a:cs typeface="Times New Roman" pitchFamily="18" charset="0"/>
                      </a:rPr>
                      <m:t>｛</m:t>
                    </m:r>
                    <m:sSub>
                      <m:sSubPr>
                        <m:ctrlPr>
                          <a:rPr lang="en-US" altLang="zh-CN" sz="1600" i="1" dirty="0">
                            <a:latin typeface="Cambria Math" panose="02040503050406030204" pitchFamily="18" charset="0"/>
                            <a:ea typeface="微软雅黑" pitchFamily="34" charset="-122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zh-CN" sz="1600" i="1" dirty="0">
                            <a:latin typeface="Cambria Math" panose="02040503050406030204" pitchFamily="18" charset="0"/>
                            <a:ea typeface="微软雅黑" pitchFamily="34" charset="-122"/>
                            <a:cs typeface="Times New Roman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zh-CN" sz="1600" i="1" dirty="0">
                            <a:latin typeface="Cambria Math" panose="02040503050406030204" pitchFamily="18" charset="0"/>
                            <a:ea typeface="微软雅黑" pitchFamily="34" charset="-122"/>
                            <a:cs typeface="Times New Roman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1600" i="1" dirty="0">
                        <a:latin typeface="Cambria Math" panose="02040503050406030204" pitchFamily="18" charset="0"/>
                        <a:ea typeface="微软雅黑" pitchFamily="34" charset="-122"/>
                        <a:cs typeface="Times New Roman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1600" i="1" dirty="0">
                            <a:latin typeface="Cambria Math" panose="02040503050406030204" pitchFamily="18" charset="0"/>
                            <a:ea typeface="微软雅黑" pitchFamily="34" charset="-122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zh-CN" sz="1600" i="1" dirty="0">
                            <a:latin typeface="Cambria Math" panose="02040503050406030204" pitchFamily="18" charset="0"/>
                            <a:ea typeface="微软雅黑" pitchFamily="34" charset="-122"/>
                            <a:cs typeface="Times New Roman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zh-CN" sz="1600" i="1" dirty="0">
                            <a:latin typeface="Cambria Math" panose="02040503050406030204" pitchFamily="18" charset="0"/>
                            <a:ea typeface="微软雅黑" pitchFamily="34" charset="-122"/>
                            <a:cs typeface="Times New Roman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1600" i="1" dirty="0">
                        <a:latin typeface="Cambria Math" panose="02040503050406030204" pitchFamily="18" charset="0"/>
                        <a:ea typeface="微软雅黑" pitchFamily="34" charset="-122"/>
                        <a:cs typeface="Times New Roman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CN" sz="1600" i="1" dirty="0">
                            <a:latin typeface="Cambria Math" panose="02040503050406030204" pitchFamily="18" charset="0"/>
                            <a:ea typeface="微软雅黑" pitchFamily="34" charset="-122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zh-CN" sz="1600" i="1" dirty="0">
                            <a:latin typeface="Cambria Math" panose="02040503050406030204" pitchFamily="18" charset="0"/>
                            <a:ea typeface="微软雅黑" pitchFamily="34" charset="-122"/>
                            <a:cs typeface="Times New Roman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zh-CN" sz="1600" b="0" i="1" dirty="0" smtClean="0">
                            <a:latin typeface="Cambria Math" panose="02040503050406030204" pitchFamily="18" charset="0"/>
                            <a:ea typeface="微软雅黑" pitchFamily="34" charset="-122"/>
                            <a:cs typeface="Times New Roman" pitchFamily="18" charset="0"/>
                          </a:rPr>
                          <m:t>𝑘</m:t>
                        </m:r>
                      </m:sub>
                    </m:sSub>
                    <m:r>
                      <a:rPr lang="zh-CN" altLang="en-US" sz="1600" i="1" dirty="0">
                        <a:latin typeface="Cambria Math" panose="02040503050406030204" pitchFamily="18" charset="0"/>
                        <a:ea typeface="微软雅黑" pitchFamily="34" charset="-122"/>
                        <a:cs typeface="Times New Roman" pitchFamily="18" charset="0"/>
                      </a:rPr>
                      <m:t>｝</m:t>
                    </m:r>
                  </m:oMath>
                </a14:m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，那么以下结论成立：</a:t>
                </a:r>
                <a:endPara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endParaRPr>
              </a:p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若 </a:t>
                </a:r>
                <a14:m>
                  <m:oMath xmlns:m="http://schemas.openxmlformats.org/officeDocument/2006/math"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charset="0"/>
                      </a:rPr>
                      <m:t>𝑥</m:t>
                    </m:r>
                    <m:r>
                      <a:rPr lang="en-US" altLang="zh-CN" sz="1600" i="1" baseline="-25000" dirty="0" err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charset="0"/>
                      </a:rPr>
                      <m:t>𝑚</m:t>
                    </m:r>
                    <m:r>
                      <a:rPr lang="en-US" altLang="zh-CN" sz="1600" i="1" dirty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charset="0"/>
                      </a:rPr>
                      <m:t>=</m:t>
                    </m:r>
                    <m:r>
                      <a:rPr lang="en-US" altLang="zh-CN" sz="1600" i="1" dirty="0" err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charset="0"/>
                      </a:rPr>
                      <m:t>𝑦</m:t>
                    </m:r>
                    <m:r>
                      <a:rPr lang="en-US" altLang="zh-CN" sz="1600" i="1" baseline="-25000" dirty="0" err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charset="0"/>
                      </a:rPr>
                      <m:t>𝑛</m:t>
                    </m:r>
                    <m:r>
                      <a:rPr lang="zh-CN" altLang="en-US" sz="1600" i="1" dirty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微软雅黑" panose="020B0503020204020204" pitchFamily="34" charset="-122"/>
                      </a:rPr>
                      <m:t> </m:t>
                    </m:r>
                  </m:oMath>
                </a14:m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，则 </a:t>
                </a:r>
                <a14:m>
                  <m:oMath xmlns:m="http://schemas.openxmlformats.org/officeDocument/2006/math"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charset="0"/>
                      </a:rPr>
                      <m:t>𝑧</m:t>
                    </m:r>
                    <m:r>
                      <a:rPr lang="en-US" altLang="zh-CN" sz="1600" i="1" baseline="-25000" dirty="0" err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charset="0"/>
                      </a:rPr>
                      <m:t>𝑘</m:t>
                    </m:r>
                    <m:r>
                      <a:rPr lang="en-US" altLang="zh-CN" sz="1600" i="1" dirty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charset="0"/>
                      </a:rPr>
                      <m:t>=</m:t>
                    </m:r>
                    <m:r>
                      <a:rPr lang="en-US" altLang="zh-CN" sz="1600" i="1" dirty="0" err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charset="0"/>
                      </a:rPr>
                      <m:t>𝑥</m:t>
                    </m:r>
                    <m:r>
                      <a:rPr lang="en-US" altLang="zh-CN" sz="1600" i="1" baseline="-25000" dirty="0" err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charset="0"/>
                      </a:rPr>
                      <m:t>𝑚</m:t>
                    </m:r>
                    <m:r>
                      <a:rPr lang="en-US" altLang="zh-CN" sz="1600" i="1" dirty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charset="0"/>
                      </a:rPr>
                      <m:t>=</m:t>
                    </m:r>
                    <m:r>
                      <a:rPr lang="en-US" altLang="zh-CN" sz="1600" i="1" dirty="0" err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charset="0"/>
                      </a:rPr>
                      <m:t>𝑦</m:t>
                    </m:r>
                    <m:r>
                      <a:rPr lang="en-US" altLang="zh-CN" sz="1600" i="1" baseline="-25000" dirty="0" err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charset="0"/>
                      </a:rPr>
                      <m:t>𝑛</m:t>
                    </m:r>
                  </m:oMath>
                </a14:m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，且</a:t>
                </a:r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zh-CN" sz="16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  <a:cs typeface="Times New Roman" pitchFamily="18" charset="0"/>
                          </a:rPr>
                          <m:t>𝒁</m:t>
                        </m:r>
                      </m:e>
                      <m:sub>
                        <m:r>
                          <a:rPr lang="en-US" altLang="zh-CN" sz="16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  <a:cs typeface="Times New Roman" pitchFamily="18" charset="0"/>
                          </a:rPr>
                          <m:t>𝒌</m:t>
                        </m:r>
                        <m:r>
                          <a:rPr lang="en-US" altLang="zh-CN" sz="16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  <a:cs typeface="Times New Roman" pitchFamily="18" charset="0"/>
                          </a:rPr>
                          <m:t>−</m:t>
                        </m:r>
                        <m:r>
                          <a:rPr lang="en-US" altLang="zh-CN" sz="16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  <a:cs typeface="Times New Roman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1600" i="1" dirty="0">
                        <a:latin typeface="Cambria Math" panose="02040503050406030204" pitchFamily="18" charset="0"/>
                        <a:ea typeface="微软雅黑" pitchFamily="34" charset="-122"/>
                        <a:cs typeface="Times New Roman" pitchFamily="18" charset="0"/>
                      </a:rPr>
                      <m:t>=</m:t>
                    </m:r>
                    <m:r>
                      <a:rPr lang="zh-CN" altLang="en-US" sz="1600" i="1" dirty="0">
                        <a:latin typeface="Cambria Math" panose="02040503050406030204" pitchFamily="18" charset="0"/>
                        <a:ea typeface="微软雅黑" pitchFamily="34" charset="-122"/>
                        <a:cs typeface="Times New Roman" pitchFamily="18" charset="0"/>
                      </a:rPr>
                      <m:t>｛</m:t>
                    </m:r>
                    <m:sSub>
                      <m:sSubPr>
                        <m:ctrlPr>
                          <a:rPr lang="en-US" altLang="zh-CN" sz="1600" i="1" dirty="0">
                            <a:latin typeface="Cambria Math" panose="02040503050406030204" pitchFamily="18" charset="0"/>
                            <a:ea typeface="微软雅黑" pitchFamily="34" charset="-122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zh-CN" sz="1600" i="1" dirty="0">
                            <a:latin typeface="Cambria Math" panose="02040503050406030204" pitchFamily="18" charset="0"/>
                            <a:ea typeface="微软雅黑" pitchFamily="34" charset="-122"/>
                            <a:cs typeface="Times New Roman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zh-CN" sz="1600" i="1" dirty="0">
                            <a:latin typeface="Cambria Math" panose="02040503050406030204" pitchFamily="18" charset="0"/>
                            <a:ea typeface="微软雅黑" pitchFamily="34" charset="-122"/>
                            <a:cs typeface="Times New Roman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1600" i="1" dirty="0">
                        <a:latin typeface="Cambria Math" panose="02040503050406030204" pitchFamily="18" charset="0"/>
                        <a:ea typeface="微软雅黑" pitchFamily="34" charset="-122"/>
                        <a:cs typeface="Times New Roman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1600" i="1" dirty="0">
                            <a:latin typeface="Cambria Math" panose="02040503050406030204" pitchFamily="18" charset="0"/>
                            <a:ea typeface="微软雅黑" pitchFamily="34" charset="-122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zh-CN" sz="1600" i="1" dirty="0">
                            <a:latin typeface="Cambria Math" panose="02040503050406030204" pitchFamily="18" charset="0"/>
                            <a:ea typeface="微软雅黑" pitchFamily="34" charset="-122"/>
                            <a:cs typeface="Times New Roman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zh-CN" sz="1600" i="1" dirty="0">
                            <a:latin typeface="Cambria Math" panose="02040503050406030204" pitchFamily="18" charset="0"/>
                            <a:ea typeface="微软雅黑" pitchFamily="34" charset="-122"/>
                            <a:cs typeface="Times New Roman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1600" i="1" dirty="0">
                        <a:latin typeface="Cambria Math" panose="02040503050406030204" pitchFamily="18" charset="0"/>
                        <a:ea typeface="微软雅黑" pitchFamily="34" charset="-122"/>
                        <a:cs typeface="Times New Roman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CN" sz="1600" i="1" dirty="0">
                            <a:latin typeface="Cambria Math" panose="02040503050406030204" pitchFamily="18" charset="0"/>
                            <a:ea typeface="微软雅黑" pitchFamily="34" charset="-122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zh-CN" sz="1600" i="1" dirty="0">
                            <a:latin typeface="Cambria Math" panose="02040503050406030204" pitchFamily="18" charset="0"/>
                            <a:ea typeface="微软雅黑" pitchFamily="34" charset="-122"/>
                            <a:cs typeface="Times New Roman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zh-CN" sz="1600" b="0" i="1" dirty="0" smtClean="0">
                            <a:latin typeface="Cambria Math" panose="02040503050406030204" pitchFamily="18" charset="0"/>
                            <a:ea typeface="微软雅黑" pitchFamily="34" charset="-122"/>
                            <a:cs typeface="Times New Roman" pitchFamily="18" charset="0"/>
                          </a:rPr>
                          <m:t>𝑘</m:t>
                        </m:r>
                        <m:r>
                          <a:rPr lang="en-US" altLang="zh-CN" sz="1600" b="0" i="1" dirty="0" smtClean="0">
                            <a:latin typeface="Cambria Math" panose="02040503050406030204" pitchFamily="18" charset="0"/>
                            <a:ea typeface="微软雅黑" pitchFamily="34" charset="-122"/>
                            <a:cs typeface="Times New Roman" pitchFamily="18" charset="0"/>
                          </a:rPr>
                          <m:t>−1</m:t>
                        </m:r>
                      </m:sub>
                    </m:sSub>
                    <m:r>
                      <a:rPr lang="zh-CN" altLang="en-US" sz="1600" i="1" dirty="0">
                        <a:latin typeface="Cambria Math" panose="02040503050406030204" pitchFamily="18" charset="0"/>
                        <a:ea typeface="微软雅黑" pitchFamily="34" charset="-122"/>
                        <a:cs typeface="Times New Roman" pitchFamily="18" charset="0"/>
                      </a:rPr>
                      <m:t>｝</m:t>
                    </m:r>
                  </m:oMath>
                </a14:m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是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zh-CN" sz="16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  <a:cs typeface="Times New Roman" pitchFamily="18" charset="0"/>
                          </a:rPr>
                          <m:t>𝑿</m:t>
                        </m:r>
                      </m:e>
                      <m:sub>
                        <m:r>
                          <a:rPr lang="en-US" altLang="zh-CN" sz="16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  <a:cs typeface="Times New Roman" pitchFamily="18" charset="0"/>
                          </a:rPr>
                          <m:t>𝒎</m:t>
                        </m:r>
                        <m:r>
                          <a:rPr lang="en-US" altLang="zh-CN" sz="16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  <a:cs typeface="Times New Roman" pitchFamily="18" charset="0"/>
                          </a:rPr>
                          <m:t>−</m:t>
                        </m:r>
                        <m:r>
                          <a:rPr lang="en-US" altLang="zh-CN" sz="16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  <a:cs typeface="Times New Roman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16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微软雅黑" pitchFamily="34" charset="-122"/>
                        <a:cs typeface="Times New Roman" pitchFamily="18" charset="0"/>
                      </a:rPr>
                      <m:t>=</m:t>
                    </m:r>
                    <m:r>
                      <a:rPr lang="zh-CN" altLang="en-US" sz="16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微软雅黑" pitchFamily="34" charset="-122"/>
                        <a:cs typeface="Times New Roman" pitchFamily="18" charset="0"/>
                      </a:rPr>
                      <m:t>｛</m:t>
                    </m:r>
                    <m:sSub>
                      <m:sSubPr>
                        <m:ctrlPr>
                          <a:rPr lang="en-US" altLang="zh-CN" sz="16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zh-CN" sz="16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  <a:cs typeface="Times New Roman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6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  <a:cs typeface="Times New Roman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16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微软雅黑" pitchFamily="34" charset="-122"/>
                        <a:cs typeface="Times New Roman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16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zh-CN" sz="16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  <a:cs typeface="Times New Roman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6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  <a:cs typeface="Times New Roman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16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微软雅黑" pitchFamily="34" charset="-122"/>
                        <a:cs typeface="Times New Roman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CN" sz="16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zh-CN" sz="16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  <a:cs typeface="Times New Roman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6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  <a:cs typeface="Times New Roman" pitchFamily="18" charset="0"/>
                          </a:rPr>
                          <m:t>𝑚</m:t>
                        </m:r>
                        <m:r>
                          <a:rPr lang="en-US" altLang="zh-CN" sz="1600" b="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  <a:cs typeface="Times New Roman" pitchFamily="18" charset="0"/>
                          </a:rPr>
                          <m:t>−1</m:t>
                        </m:r>
                      </m:sub>
                    </m:sSub>
                    <m:r>
                      <a:rPr lang="zh-CN" altLang="en-US" sz="16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微软雅黑" pitchFamily="34" charset="-122"/>
                        <a:cs typeface="Times New Roman" pitchFamily="18" charset="0"/>
                      </a:rPr>
                      <m:t>｝</m:t>
                    </m:r>
                  </m:oMath>
                </a14:m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   和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zh-CN" sz="16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  <a:cs typeface="Times New Roman" pitchFamily="18" charset="0"/>
                          </a:rPr>
                          <m:t>𝒀</m:t>
                        </m:r>
                      </m:e>
                      <m:sub>
                        <m:r>
                          <a:rPr lang="en-US" altLang="zh-CN" sz="16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  <a:cs typeface="Times New Roman" pitchFamily="18" charset="0"/>
                          </a:rPr>
                          <m:t>𝒏</m:t>
                        </m:r>
                        <m:r>
                          <a:rPr lang="en-US" altLang="zh-CN" sz="16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  <a:cs typeface="Times New Roman" pitchFamily="18" charset="0"/>
                          </a:rPr>
                          <m:t>−</m:t>
                        </m:r>
                        <m:r>
                          <a:rPr lang="en-US" altLang="zh-CN" sz="16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  <a:cs typeface="Times New Roman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16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微软雅黑" pitchFamily="34" charset="-122"/>
                        <a:cs typeface="Times New Roman" pitchFamily="18" charset="0"/>
                      </a:rPr>
                      <m:t>=</m:t>
                    </m:r>
                    <m:r>
                      <a:rPr lang="zh-CN" altLang="en-US" sz="16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微软雅黑" pitchFamily="34" charset="-122"/>
                        <a:cs typeface="Times New Roman" pitchFamily="18" charset="0"/>
                      </a:rPr>
                      <m:t>｛</m:t>
                    </m:r>
                    <m:sSub>
                      <m:sSubPr>
                        <m:ctrlPr>
                          <a:rPr lang="en-US" altLang="zh-CN" sz="16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zh-CN" sz="16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  <a:cs typeface="Times New Roman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16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  <a:cs typeface="Times New Roman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16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微软雅黑" pitchFamily="34" charset="-122"/>
                        <a:cs typeface="Times New Roman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16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zh-CN" sz="16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  <a:cs typeface="Times New Roman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16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  <a:cs typeface="Times New Roman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16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微软雅黑" pitchFamily="34" charset="-122"/>
                        <a:cs typeface="Times New Roman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CN" sz="16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zh-CN" sz="16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  <a:cs typeface="Times New Roman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16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  <a:cs typeface="Times New Roman" pitchFamily="18" charset="0"/>
                          </a:rPr>
                          <m:t>𝑛</m:t>
                        </m:r>
                        <m:r>
                          <a:rPr lang="en-US" altLang="zh-CN" sz="1600" b="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  <a:cs typeface="Times New Roman" pitchFamily="18" charset="0"/>
                          </a:rPr>
                          <m:t>−1</m:t>
                        </m:r>
                      </m:sub>
                    </m:sSub>
                    <m:r>
                      <a:rPr lang="zh-CN" altLang="en-US" sz="16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微软雅黑" pitchFamily="34" charset="-122"/>
                        <a:cs typeface="Times New Roman" pitchFamily="18" charset="0"/>
                      </a:rPr>
                      <m:t>｝</m:t>
                    </m:r>
                  </m:oMath>
                </a14:m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的最长公共子序列；  </a:t>
                </a:r>
                <a:endPara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endParaRPr>
              </a:p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若 </a:t>
                </a:r>
                <a14:m>
                  <m:oMath xmlns:m="http://schemas.openxmlformats.org/officeDocument/2006/math">
                    <m:r>
                      <a:rPr lang="en-US" altLang="zh-CN" sz="1600" i="1" dirty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charset="0"/>
                      </a:rPr>
                      <m:t>𝑥</m:t>
                    </m:r>
                    <m:r>
                      <a:rPr lang="en-US" altLang="zh-CN" sz="1600" i="1" baseline="-25000" dirty="0" err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charset="0"/>
                      </a:rPr>
                      <m:t>𝑚</m:t>
                    </m:r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charset="0"/>
                      </a:rPr>
                      <m:t>≠</m:t>
                    </m:r>
                    <m:r>
                      <a:rPr lang="en-US" altLang="zh-CN" sz="1600" i="1" dirty="0" err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charset="0"/>
                      </a:rPr>
                      <m:t>𝑦</m:t>
                    </m:r>
                    <m:r>
                      <a:rPr lang="en-US" altLang="zh-CN" sz="1600" i="1" baseline="-25000" dirty="0" err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charset="0"/>
                      </a:rPr>
                      <m:t>𝑛</m:t>
                    </m:r>
                  </m:oMath>
                </a14:m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  且 </a:t>
                </a:r>
                <a14:m>
                  <m:oMath xmlns:m="http://schemas.openxmlformats.org/officeDocument/2006/math">
                    <m:r>
                      <a:rPr lang="en-US" altLang="zh-CN" sz="1600" i="1" dirty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charset="0"/>
                      </a:rPr>
                      <m:t>𝑥</m:t>
                    </m:r>
                    <m:r>
                      <a:rPr lang="en-US" altLang="zh-CN" sz="1600" i="1" baseline="-25000" dirty="0" err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charset="0"/>
                      </a:rPr>
                      <m:t>𝑚</m:t>
                    </m:r>
                    <m:r>
                      <a:rPr lang="en-US" altLang="zh-CN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charset="0"/>
                      </a:rPr>
                      <m:t>≠</m:t>
                    </m:r>
                    <m:r>
                      <a:rPr lang="en-US" altLang="zh-CN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charset="0"/>
                      </a:rPr>
                      <m:t>𝑧</m:t>
                    </m:r>
                    <m:r>
                      <a:rPr lang="en-US" altLang="zh-CN" sz="1600" b="0" i="1" baseline="-25000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charset="0"/>
                      </a:rPr>
                      <m:t>𝑘</m:t>
                    </m:r>
                  </m:oMath>
                </a14:m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，则</a:t>
                </a:r>
                <a:r>
                  <a:rPr lang="en-US" altLang="zh-CN" sz="1600" b="1" i="1" dirty="0">
                    <a:solidFill>
                      <a:srgbClr val="FF0000"/>
                    </a:solidFill>
                    <a:latin typeface="Times New Roman" panose="02020603050405020304" charset="0"/>
                    <a:ea typeface="微软雅黑" panose="020B0503020204020204" pitchFamily="34" charset="-122"/>
                    <a:cs typeface="Times New Roman" panose="02020603050405020304" charset="0"/>
                  </a:rPr>
                  <a:t>Z</a:t>
                </a:r>
                <a:r>
                  <a:rPr lang="zh-CN" altLang="en-US" sz="1600" b="1" i="1" dirty="0">
                    <a:solidFill>
                      <a:srgbClr val="FF0000"/>
                    </a:solidFill>
                    <a:latin typeface="Times New Roman" panose="02020603050405020304" charset="0"/>
                    <a:ea typeface="微软雅黑" panose="020B0503020204020204" pitchFamily="34" charset="-122"/>
                    <a:cs typeface="Times New Roman" panose="02020603050405020304" charset="0"/>
                  </a:rPr>
                  <a:t> </a:t>
                </a:r>
                <a:r>
                  <a:rPr lang="zh-CN" altLang="en-US" sz="1600" dirty="0">
                    <a:latin typeface="Times New Roman" panose="02020603050405020304" charset="0"/>
                    <a:ea typeface="微软雅黑" panose="020B0503020204020204" pitchFamily="34" charset="-122"/>
                    <a:cs typeface="Times New Roman" panose="02020603050405020304" charset="0"/>
                  </a:rPr>
                  <a:t>是 </a:t>
                </a:r>
                <a:r>
                  <a:rPr lang="en-US" altLang="zh-CN" sz="1600" b="1" i="1" dirty="0">
                    <a:solidFill>
                      <a:srgbClr val="FF0000"/>
                    </a:solidFill>
                    <a:latin typeface="Times New Roman" panose="02020603050405020304" charset="0"/>
                    <a:ea typeface="微软雅黑" panose="020B0503020204020204" pitchFamily="34" charset="-122"/>
                    <a:cs typeface="Times New Roman" panose="02020603050405020304" charset="0"/>
                  </a:rPr>
                  <a:t>X</a:t>
                </a:r>
                <a:r>
                  <a:rPr lang="en-US" altLang="zh-CN" sz="1600" b="1" i="1" baseline="-25000" dirty="0">
                    <a:solidFill>
                      <a:srgbClr val="FF0000"/>
                    </a:solidFill>
                    <a:latin typeface="Times New Roman" panose="02020603050405020304" charset="0"/>
                    <a:ea typeface="微软雅黑" panose="020B0503020204020204" pitchFamily="34" charset="-122"/>
                    <a:cs typeface="Times New Roman" panose="02020603050405020304" charset="0"/>
                  </a:rPr>
                  <a:t>m-1</a:t>
                </a:r>
                <a:r>
                  <a:rPr lang="en-US" altLang="zh-CN" sz="1600" i="1" baseline="-25000" dirty="0">
                    <a:latin typeface="Times New Roman" panose="02020603050405020304" charset="0"/>
                    <a:ea typeface="微软雅黑" panose="020B0503020204020204" pitchFamily="34" charset="-122"/>
                    <a:cs typeface="Times New Roman" panose="02020603050405020304" charset="0"/>
                  </a:rPr>
                  <a:t> </a:t>
                </a:r>
                <a:r>
                  <a:rPr lang="zh-CN" altLang="en-US" sz="1600" dirty="0">
                    <a:latin typeface="Times New Roman" panose="02020603050405020304" charset="0"/>
                    <a:ea typeface="微软雅黑" panose="020B0503020204020204" pitchFamily="34" charset="-122"/>
                    <a:cs typeface="Times New Roman" panose="02020603050405020304" charset="0"/>
                  </a:rPr>
                  <a:t>和 </a:t>
                </a:r>
                <a:r>
                  <a:rPr lang="en-US" altLang="zh-CN" sz="1600" b="1" i="1" dirty="0">
                    <a:solidFill>
                      <a:srgbClr val="FF0000"/>
                    </a:solidFill>
                    <a:latin typeface="Times New Roman" panose="02020603050405020304" charset="0"/>
                    <a:ea typeface="微软雅黑" panose="020B0503020204020204" pitchFamily="34" charset="-122"/>
                    <a:cs typeface="Times New Roman" panose="02020603050405020304" charset="0"/>
                  </a:rPr>
                  <a:t>Y </a:t>
                </a:r>
                <a:r>
                  <a:rPr lang="zh-CN" altLang="en-US" sz="1600" dirty="0">
                    <a:latin typeface="Times New Roman" panose="02020603050405020304" charset="0"/>
                    <a:ea typeface="微软雅黑" panose="020B0503020204020204" pitchFamily="34" charset="-122"/>
                    <a:cs typeface="Times New Roman" panose="02020603050405020304" charset="0"/>
                  </a:rPr>
                  <a:t>的最长公共子序列；</a:t>
                </a:r>
              </a:p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zh-CN" altLang="en-US" sz="1600" dirty="0">
                    <a:latin typeface="Times New Roman" panose="02020603050405020304" charset="0"/>
                    <a:ea typeface="微软雅黑" panose="020B0503020204020204" pitchFamily="34" charset="-122"/>
                    <a:cs typeface="Times New Roman" panose="02020603050405020304" charset="0"/>
                  </a:rPr>
                  <a:t>若</a:t>
                </a:r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600" i="1" dirty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charset="0"/>
                      </a:rPr>
                      <m:t>𝑥</m:t>
                    </m:r>
                    <m:r>
                      <a:rPr lang="en-US" altLang="zh-CN" sz="1600" i="1" baseline="-25000" dirty="0" err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charset="0"/>
                      </a:rPr>
                      <m:t>𝑚</m:t>
                    </m:r>
                    <m:r>
                      <a:rPr lang="en-US" altLang="zh-CN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charset="0"/>
                      </a:rPr>
                      <m:t>≠</m:t>
                    </m:r>
                    <m:r>
                      <a:rPr lang="en-US" altLang="zh-CN" sz="1600" i="1" dirty="0" err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charset="0"/>
                      </a:rPr>
                      <m:t>𝑦</m:t>
                    </m:r>
                    <m:r>
                      <a:rPr lang="en-US" altLang="zh-CN" sz="1600" i="1" baseline="-25000" dirty="0" err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charset="0"/>
                      </a:rPr>
                      <m:t>𝑛</m:t>
                    </m:r>
                  </m:oMath>
                </a14:m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  且 </a:t>
                </a:r>
                <a14:m>
                  <m:oMath xmlns:m="http://schemas.openxmlformats.org/officeDocument/2006/math">
                    <m:r>
                      <a:rPr lang="en-US" altLang="zh-CN" sz="1600" b="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charset="0"/>
                      </a:rPr>
                      <m:t>𝑦</m:t>
                    </m:r>
                    <m:r>
                      <a:rPr lang="en-US" altLang="zh-CN" sz="1600" b="0" i="1" baseline="-25000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charset="0"/>
                      </a:rPr>
                      <m:t>𝑛</m:t>
                    </m:r>
                    <m:r>
                      <a:rPr lang="en-US" altLang="zh-CN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charset="0"/>
                      </a:rPr>
                      <m:t>≠</m:t>
                    </m:r>
                    <m:r>
                      <a:rPr lang="en-US" altLang="zh-CN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charset="0"/>
                      </a:rPr>
                      <m:t>𝑧𝑘</m:t>
                    </m:r>
                    <m:r>
                      <a:rPr lang="en-US" altLang="zh-CN" sz="1600" i="1" baseline="-25000" dirty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charset="0"/>
                      </a:rPr>
                      <m:t> </m:t>
                    </m:r>
                  </m:oMath>
                </a14:m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，则</a:t>
                </a:r>
                <a:r>
                  <a:rPr lang="en-US" altLang="zh-CN" sz="1600" b="1" i="1" dirty="0">
                    <a:solidFill>
                      <a:srgbClr val="FF0000"/>
                    </a:solidFill>
                    <a:latin typeface="Times New Roman" panose="02020603050405020304" charset="0"/>
                    <a:ea typeface="微软雅黑" panose="020B0503020204020204" pitchFamily="34" charset="-122"/>
                    <a:cs typeface="Times New Roman" panose="02020603050405020304" charset="0"/>
                    <a:sym typeface="+mn-ea"/>
                  </a:rPr>
                  <a:t>Z</a:t>
                </a:r>
                <a:r>
                  <a:rPr lang="zh-CN" altLang="en-US" sz="1600" i="1" dirty="0">
                    <a:latin typeface="Times New Roman" panose="02020603050405020304" charset="0"/>
                    <a:ea typeface="微软雅黑" panose="020B0503020204020204" pitchFamily="34" charset="-122"/>
                    <a:cs typeface="Times New Roman" panose="02020603050405020304" charset="0"/>
                    <a:sym typeface="+mn-ea"/>
                  </a:rPr>
                  <a:t> </a:t>
                </a:r>
                <a:r>
                  <a:rPr lang="zh-CN" altLang="en-US" sz="1600" dirty="0">
                    <a:latin typeface="Times New Roman" panose="02020603050405020304" charset="0"/>
                    <a:ea typeface="微软雅黑" panose="020B0503020204020204" pitchFamily="34" charset="-122"/>
                    <a:cs typeface="Times New Roman" panose="02020603050405020304" charset="0"/>
                    <a:sym typeface="+mn-ea"/>
                  </a:rPr>
                  <a:t>是</a:t>
                </a:r>
                <a:r>
                  <a:rPr lang="zh-CN" altLang="en-US" sz="1600" dirty="0">
                    <a:solidFill>
                      <a:srgbClr val="FF0000"/>
                    </a:solidFill>
                    <a:latin typeface="Times New Roman" panose="02020603050405020304" charset="0"/>
                    <a:ea typeface="微软雅黑" panose="020B0503020204020204" pitchFamily="34" charset="-122"/>
                    <a:cs typeface="Times New Roman" panose="02020603050405020304" charset="0"/>
                    <a:sym typeface="+mn-ea"/>
                  </a:rPr>
                  <a:t> </a:t>
                </a:r>
                <a:r>
                  <a:rPr lang="en-US" altLang="zh-CN" sz="1600" b="1" i="1" dirty="0">
                    <a:solidFill>
                      <a:srgbClr val="FF0000"/>
                    </a:solidFill>
                    <a:latin typeface="Times New Roman" panose="02020603050405020304" charset="0"/>
                    <a:ea typeface="微软雅黑" panose="020B0503020204020204" pitchFamily="34" charset="-122"/>
                    <a:cs typeface="Times New Roman" panose="02020603050405020304" charset="0"/>
                    <a:sym typeface="+mn-ea"/>
                  </a:rPr>
                  <a:t>X</a:t>
                </a:r>
                <a:r>
                  <a:rPr lang="en-US" altLang="zh-CN" sz="1600" i="1" dirty="0">
                    <a:solidFill>
                      <a:srgbClr val="FF0000"/>
                    </a:solidFill>
                    <a:latin typeface="Times New Roman" panose="02020603050405020304" charset="0"/>
                    <a:ea typeface="微软雅黑" panose="020B0503020204020204" pitchFamily="34" charset="-122"/>
                    <a:cs typeface="Times New Roman" panose="02020603050405020304" charset="0"/>
                    <a:sym typeface="+mn-ea"/>
                  </a:rPr>
                  <a:t> </a:t>
                </a:r>
                <a:r>
                  <a:rPr lang="zh-CN" altLang="en-US" sz="1600" dirty="0">
                    <a:latin typeface="Times New Roman" panose="02020603050405020304" charset="0"/>
                    <a:ea typeface="微软雅黑" panose="020B0503020204020204" pitchFamily="34" charset="-122"/>
                    <a:cs typeface="Times New Roman" panose="02020603050405020304" charset="0"/>
                    <a:sym typeface="+mn-ea"/>
                  </a:rPr>
                  <a:t>和 </a:t>
                </a:r>
                <a:r>
                  <a:rPr lang="en-US" altLang="zh-CN" sz="1600" b="1" i="1" dirty="0">
                    <a:solidFill>
                      <a:srgbClr val="FF0000"/>
                    </a:solidFill>
                    <a:latin typeface="Times New Roman" panose="02020603050405020304" charset="0"/>
                    <a:ea typeface="微软雅黑" panose="020B0503020204020204" pitchFamily="34" charset="-122"/>
                    <a:cs typeface="Times New Roman" panose="02020603050405020304" charset="0"/>
                    <a:sym typeface="+mn-ea"/>
                  </a:rPr>
                  <a:t>Y</a:t>
                </a:r>
                <a:r>
                  <a:rPr lang="en-US" altLang="zh-CN" sz="1600" b="1" i="1" baseline="-25000" dirty="0">
                    <a:solidFill>
                      <a:srgbClr val="FF0000"/>
                    </a:solidFill>
                    <a:latin typeface="Times New Roman" panose="02020603050405020304" charset="0"/>
                    <a:ea typeface="微软雅黑" panose="020B0503020204020204" pitchFamily="34" charset="-122"/>
                    <a:cs typeface="Times New Roman" panose="02020603050405020304" charset="0"/>
                    <a:sym typeface="+mn-ea"/>
                  </a:rPr>
                  <a:t>n-1 </a:t>
                </a:r>
                <a:r>
                  <a:rPr lang="zh-CN" altLang="en-US" sz="1600" dirty="0">
                    <a:latin typeface="Times New Roman" panose="02020603050405020304" charset="0"/>
                    <a:ea typeface="微软雅黑" panose="020B0503020204020204" pitchFamily="34" charset="-122"/>
                    <a:cs typeface="Times New Roman" panose="02020603050405020304" charset="0"/>
                    <a:sym typeface="+mn-ea"/>
                  </a:rPr>
                  <a:t>的最长公共子序列。</a:t>
                </a:r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                                </a:t>
                </a:r>
                <a:endPara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504" y="483518"/>
                <a:ext cx="8712968" cy="2264659"/>
              </a:xfrm>
              <a:prstGeom prst="rect">
                <a:avLst/>
              </a:prstGeom>
              <a:blipFill>
                <a:blip r:embed="rId2"/>
                <a:stretch>
                  <a:fillRect l="-436" b="-27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本框 4">
            <a:extLst>
              <a:ext uri="{FF2B5EF4-FFF2-40B4-BE49-F238E27FC236}">
                <a16:creationId xmlns:a16="http://schemas.microsoft.com/office/drawing/2014/main" id="{EEE340DA-7BAF-2C4E-A4E3-B82E11B272AE}"/>
              </a:ext>
            </a:extLst>
          </p:cNvPr>
          <p:cNvSpPr txBox="1"/>
          <p:nvPr/>
        </p:nvSpPr>
        <p:spPr>
          <a:xfrm>
            <a:off x="107504" y="2850490"/>
            <a:ext cx="2034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证明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（反证法）：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9499183B-3B2A-204A-9F3E-B2790E382319}"/>
                  </a:ext>
                </a:extLst>
              </p:cNvPr>
              <p:cNvSpPr/>
              <p:nvPr/>
            </p:nvSpPr>
            <p:spPr>
              <a:xfrm>
                <a:off x="119692" y="3219822"/>
                <a:ext cx="8539905" cy="35952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20000"/>
                  </a:lnSpc>
                  <a:spcAft>
                    <a:spcPts val="0"/>
                  </a:spcAft>
                </a:pPr>
                <a:r>
                  <a:rPr lang="zh-CN" altLang="zh-CN" sz="16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因为</a:t>
                </a:r>
                <a:r>
                  <a:rPr lang="en-US" altLang="zh-CN" sz="16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600" i="1" dirty="0">
                        <a:latin typeface="Cambria Math" panose="02040503050406030204" pitchFamily="18" charset="0"/>
                        <a:ea typeface="+mn-ea"/>
                        <a:cs typeface="Times New Roman" panose="02020603050405020304" charset="0"/>
                      </a:rPr>
                      <m:t>𝑧</m:t>
                    </m:r>
                    <m:r>
                      <a:rPr lang="en-US" altLang="zh-CN" sz="1600" i="1" baseline="-25000" dirty="0" err="1">
                        <a:latin typeface="Cambria Math" panose="02040503050406030204" pitchFamily="18" charset="0"/>
                        <a:ea typeface="+mn-ea"/>
                        <a:cs typeface="Times New Roman" panose="02020603050405020304" charset="0"/>
                      </a:rPr>
                      <m:t>𝑘</m:t>
                    </m:r>
                    <m:r>
                      <a:rPr lang="en-US" altLang="zh-CN" sz="1600" i="1" dirty="0">
                        <a:latin typeface="Cambria Math" panose="02040503050406030204" pitchFamily="18" charset="0"/>
                        <a:ea typeface="+mn-ea"/>
                        <a:cs typeface="Times New Roman" panose="02020603050405020304" charset="0"/>
                      </a:rPr>
                      <m:t>=</m:t>
                    </m:r>
                    <m:r>
                      <a:rPr lang="en-US" altLang="zh-CN" sz="1600" i="1" dirty="0" err="1">
                        <a:latin typeface="Cambria Math" panose="02040503050406030204" pitchFamily="18" charset="0"/>
                        <a:ea typeface="+mn-ea"/>
                        <a:cs typeface="Times New Roman" panose="02020603050405020304" charset="0"/>
                      </a:rPr>
                      <m:t>𝑥</m:t>
                    </m:r>
                    <m:r>
                      <a:rPr lang="en-US" altLang="zh-CN" sz="1600" i="1" baseline="-25000" dirty="0" err="1">
                        <a:latin typeface="Cambria Math" panose="02040503050406030204" pitchFamily="18" charset="0"/>
                        <a:ea typeface="+mn-ea"/>
                        <a:cs typeface="Times New Roman" panose="02020603050405020304" charset="0"/>
                      </a:rPr>
                      <m:t>𝑚</m:t>
                    </m:r>
                    <m:r>
                      <a:rPr lang="en-US" altLang="zh-CN" sz="1600" i="1" dirty="0">
                        <a:latin typeface="Cambria Math" panose="02040503050406030204" pitchFamily="18" charset="0"/>
                        <a:ea typeface="+mn-ea"/>
                        <a:cs typeface="Times New Roman" panose="02020603050405020304" charset="0"/>
                      </a:rPr>
                      <m:t>=</m:t>
                    </m:r>
                    <m:r>
                      <a:rPr lang="en-US" altLang="zh-CN" sz="1600" i="1" dirty="0" err="1">
                        <a:latin typeface="Cambria Math" panose="02040503050406030204" pitchFamily="18" charset="0"/>
                        <a:ea typeface="+mn-ea"/>
                        <a:cs typeface="Times New Roman" panose="02020603050405020304" charset="0"/>
                      </a:rPr>
                      <m:t>𝑦</m:t>
                    </m:r>
                    <m:r>
                      <a:rPr lang="en-US" altLang="zh-CN" sz="1600" i="1" baseline="-25000" dirty="0" err="1">
                        <a:latin typeface="Cambria Math" panose="02040503050406030204" pitchFamily="18" charset="0"/>
                        <a:ea typeface="+mn-ea"/>
                        <a:cs typeface="Times New Roman" panose="02020603050405020304" charset="0"/>
                      </a:rPr>
                      <m:t>𝑛</m:t>
                    </m:r>
                    <m:r>
                      <a:rPr lang="en-US" altLang="zh-CN" sz="1600" i="1" baseline="-25000" dirty="0" err="1">
                        <a:latin typeface="Cambria Math" panose="02040503050406030204" pitchFamily="18" charset="0"/>
                        <a:ea typeface="+mn-ea"/>
                        <a:cs typeface="Times New Roman" panose="02020603050405020304" charset="0"/>
                      </a:rPr>
                      <m:t> </m:t>
                    </m:r>
                  </m:oMath>
                </a14:m>
                <a:r>
                  <a:rPr lang="zh-CN" altLang="zh-CN" sz="16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，易得</a:t>
                </a:r>
                <a:r>
                  <a:rPr lang="en-US" altLang="zh-CN" sz="16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b="1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Z</a:t>
                </a:r>
                <a:r>
                  <a:rPr lang="en-US" altLang="zh-CN" sz="1600" b="1" baseline="-250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K-1 </a:t>
                </a:r>
                <a:r>
                  <a:rPr lang="zh-CN" altLang="zh-CN" sz="16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是</a:t>
                </a:r>
                <a:r>
                  <a:rPr lang="en-US" altLang="zh-CN" sz="16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X</a:t>
                </a:r>
                <a:r>
                  <a:rPr lang="en-US" altLang="zh-CN" sz="1600" baseline="-250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m-1</a:t>
                </a:r>
                <a:r>
                  <a:rPr lang="zh-CN" altLang="zh-CN" sz="16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和</a:t>
                </a:r>
                <a:r>
                  <a:rPr lang="en-US" altLang="zh-CN" sz="16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Y</a:t>
                </a:r>
                <a:r>
                  <a:rPr lang="en-US" altLang="zh-CN" sz="1600" baseline="-250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n-1</a:t>
                </a:r>
                <a:r>
                  <a:rPr lang="zh-CN" altLang="zh-CN" sz="16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的</a:t>
                </a:r>
                <a:r>
                  <a:rPr lang="zh-CN" altLang="zh-CN" sz="1600" b="1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公共子序列</a:t>
                </a:r>
                <a:r>
                  <a:rPr lang="zh-CN" altLang="zh-CN" sz="16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。 </a:t>
                </a:r>
                <a:endParaRPr lang="zh-CN" altLang="en-US" sz="16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9499183B-3B2A-204A-9F3E-B2790E3823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692" y="3219822"/>
                <a:ext cx="8539905" cy="359522"/>
              </a:xfrm>
              <a:prstGeom prst="rect">
                <a:avLst/>
              </a:prstGeom>
              <a:blipFill>
                <a:blip r:embed="rId3"/>
                <a:stretch>
                  <a:fillRect l="-297" t="-3448" b="-206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8DAC574B-0DCF-4948-AD98-130D5BECB856}"/>
                  </a:ext>
                </a:extLst>
              </p:cNvPr>
              <p:cNvSpPr/>
              <p:nvPr/>
            </p:nvSpPr>
            <p:spPr>
              <a:xfrm>
                <a:off x="107504" y="3689771"/>
                <a:ext cx="8539905" cy="65498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20000"/>
                  </a:lnSpc>
                  <a:spcAft>
                    <a:spcPts val="0"/>
                  </a:spcAft>
                </a:pPr>
                <a:r>
                  <a:rPr lang="zh-CN" altLang="zh-CN" sz="1600" dirty="0"/>
                  <a:t>如果</a:t>
                </a:r>
                <a:r>
                  <a:rPr lang="en-US" altLang="zh-CN" sz="1600" dirty="0"/>
                  <a:t> Z</a:t>
                </a:r>
                <a:r>
                  <a:rPr lang="en-US" altLang="zh-CN" sz="1600" baseline="-25000" dirty="0"/>
                  <a:t>k-1</a:t>
                </a:r>
                <a:r>
                  <a:rPr lang="zh-CN" altLang="zh-CN" sz="1600" b="1" dirty="0">
                    <a:solidFill>
                      <a:srgbClr val="FF0000"/>
                    </a:solidFill>
                  </a:rPr>
                  <a:t>不是</a:t>
                </a:r>
                <a:r>
                  <a:rPr lang="en-US" altLang="zh-CN" sz="1600" dirty="0"/>
                  <a:t> X</a:t>
                </a:r>
                <a:r>
                  <a:rPr lang="en-US" altLang="zh-CN" sz="1600" baseline="-25000" dirty="0"/>
                  <a:t>m-1</a:t>
                </a:r>
                <a:r>
                  <a:rPr lang="zh-CN" altLang="zh-CN" sz="1600" dirty="0"/>
                  <a:t>和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Y</a:t>
                </a:r>
                <a:r>
                  <a:rPr lang="en-US" altLang="zh-CN" sz="1600" baseline="-25000" dirty="0"/>
                  <a:t>n-1</a:t>
                </a:r>
                <a:r>
                  <a:rPr lang="zh-CN" altLang="zh-CN" sz="1600" dirty="0"/>
                  <a:t>的最长公共子序列，则</a:t>
                </a:r>
                <a:r>
                  <a:rPr lang="en-US" altLang="zh-CN" sz="1600" dirty="0"/>
                  <a:t>X</a:t>
                </a:r>
                <a:r>
                  <a:rPr lang="en-US" altLang="zh-CN" sz="1600" baseline="-25000" dirty="0"/>
                  <a:t>m-1</a:t>
                </a:r>
                <a:r>
                  <a:rPr lang="zh-CN" altLang="zh-CN" sz="1600" dirty="0"/>
                  <a:t>和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Y</a:t>
                </a:r>
                <a:r>
                  <a:rPr lang="en-US" altLang="zh-CN" sz="1600" baseline="-25000" dirty="0"/>
                  <a:t>n-1</a:t>
                </a:r>
                <a:r>
                  <a:rPr lang="en-US" altLang="zh-CN" sz="1600" dirty="0"/>
                  <a:t> </a:t>
                </a:r>
                <a:r>
                  <a:rPr lang="zh-CN" altLang="zh-CN" sz="1600" dirty="0"/>
                  <a:t>至少</a:t>
                </a:r>
                <a:r>
                  <a:rPr lang="zh-CN" altLang="zh-CN" sz="1600" b="1" dirty="0"/>
                  <a:t>存在</a:t>
                </a:r>
                <a:r>
                  <a:rPr lang="zh-CN" altLang="zh-CN" sz="1600" dirty="0"/>
                  <a:t>一个</a:t>
                </a:r>
                <a:r>
                  <a:rPr lang="zh-CN" altLang="zh-CN" sz="1600" b="1" dirty="0"/>
                  <a:t>长度为</a:t>
                </a:r>
                <a:r>
                  <a:rPr lang="en-US" altLang="zh-CN" sz="1600" b="1" dirty="0"/>
                  <a:t> k </a:t>
                </a:r>
                <a:r>
                  <a:rPr lang="zh-CN" altLang="zh-CN" sz="1600" dirty="0"/>
                  <a:t>的公共子序列，假设为</a:t>
                </a:r>
                <a:r>
                  <a:rPr lang="en-US" altLang="zh-CN" sz="160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600" dirty="0">
                        <a:latin typeface="Cambria Math" panose="02040503050406030204" pitchFamily="18" charset="0"/>
                        <a:ea typeface="微软雅黑" pitchFamily="34" charset="-122"/>
                        <a:cs typeface="Times New Roman" pitchFamily="18" charset="0"/>
                      </a:rPr>
                      <m:t>Z</m:t>
                    </m:r>
                    <m:r>
                      <a:rPr lang="en-US" altLang="zh-CN" sz="1600" b="0" i="0" dirty="0" smtClean="0">
                        <a:latin typeface="Cambria Math" panose="02040503050406030204" pitchFamily="18" charset="0"/>
                        <a:ea typeface="微软雅黑" pitchFamily="34" charset="-122"/>
                        <a:cs typeface="Times New Roman" pitchFamily="18" charset="0"/>
                      </a:rPr>
                      <m:t>′</m:t>
                    </m:r>
                    <m:r>
                      <a:rPr lang="en-US" altLang="zh-CN" sz="1600" i="1" dirty="0">
                        <a:latin typeface="Cambria Math" panose="02040503050406030204" pitchFamily="18" charset="0"/>
                        <a:ea typeface="微软雅黑" pitchFamily="34" charset="-122"/>
                        <a:cs typeface="Times New Roman" pitchFamily="18" charset="0"/>
                      </a:rPr>
                      <m:t>=</m:t>
                    </m:r>
                    <m:r>
                      <a:rPr lang="zh-CN" altLang="en-US" sz="1600" i="1" dirty="0">
                        <a:latin typeface="Cambria Math" panose="02040503050406030204" pitchFamily="18" charset="0"/>
                        <a:ea typeface="微软雅黑" pitchFamily="34" charset="-122"/>
                        <a:cs typeface="Times New Roman" pitchFamily="18" charset="0"/>
                      </a:rPr>
                      <m:t>｛</m:t>
                    </m:r>
                    <m:sSub>
                      <m:sSubPr>
                        <m:ctrlPr>
                          <a:rPr lang="en-US" altLang="zh-CN" sz="1600" i="1" dirty="0">
                            <a:latin typeface="Cambria Math" panose="02040503050406030204" pitchFamily="18" charset="0"/>
                            <a:ea typeface="微软雅黑" pitchFamily="34" charset="-122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zh-CN" sz="1600" i="1" dirty="0">
                            <a:latin typeface="Cambria Math" panose="02040503050406030204" pitchFamily="18" charset="0"/>
                            <a:ea typeface="微软雅黑" pitchFamily="34" charset="-122"/>
                            <a:cs typeface="Times New Roman" pitchFamily="18" charset="0"/>
                          </a:rPr>
                          <m:t>𝑧</m:t>
                        </m:r>
                        <m:r>
                          <a:rPr lang="en-US" altLang="zh-CN" sz="1600" b="0" i="1" dirty="0" smtClean="0">
                            <a:latin typeface="Cambria Math" panose="02040503050406030204" pitchFamily="18" charset="0"/>
                            <a:ea typeface="微软雅黑" pitchFamily="34" charset="-122"/>
                            <a:cs typeface="Times New Roman" pitchFamily="18" charset="0"/>
                          </a:rPr>
                          <m:t>′</m:t>
                        </m:r>
                      </m:e>
                      <m:sub>
                        <m:r>
                          <a:rPr lang="en-US" altLang="zh-CN" sz="1600" i="1" dirty="0">
                            <a:latin typeface="Cambria Math" panose="02040503050406030204" pitchFamily="18" charset="0"/>
                            <a:ea typeface="微软雅黑" pitchFamily="34" charset="-122"/>
                            <a:cs typeface="Times New Roman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1600" i="1" dirty="0">
                        <a:latin typeface="Cambria Math" panose="02040503050406030204" pitchFamily="18" charset="0"/>
                        <a:ea typeface="微软雅黑" pitchFamily="34" charset="-122"/>
                        <a:cs typeface="Times New Roman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1600" i="1" dirty="0">
                            <a:latin typeface="Cambria Math" panose="02040503050406030204" pitchFamily="18" charset="0"/>
                            <a:ea typeface="微软雅黑" pitchFamily="34" charset="-122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zh-CN" sz="1600" i="1" dirty="0">
                            <a:latin typeface="Cambria Math" panose="02040503050406030204" pitchFamily="18" charset="0"/>
                            <a:ea typeface="微软雅黑" pitchFamily="34" charset="-122"/>
                            <a:cs typeface="Times New Roman" pitchFamily="18" charset="0"/>
                          </a:rPr>
                          <m:t>𝑧</m:t>
                        </m:r>
                        <m:r>
                          <a:rPr lang="en-US" altLang="zh-CN" sz="1600" b="0" i="1" dirty="0" smtClean="0">
                            <a:latin typeface="Cambria Math" panose="02040503050406030204" pitchFamily="18" charset="0"/>
                            <a:ea typeface="微软雅黑" pitchFamily="34" charset="-122"/>
                            <a:cs typeface="Times New Roman" pitchFamily="18" charset="0"/>
                          </a:rPr>
                          <m:t>′</m:t>
                        </m:r>
                      </m:e>
                      <m:sub>
                        <m:r>
                          <a:rPr lang="en-US" altLang="zh-CN" sz="1600" i="1" dirty="0">
                            <a:latin typeface="Cambria Math" panose="02040503050406030204" pitchFamily="18" charset="0"/>
                            <a:ea typeface="微软雅黑" pitchFamily="34" charset="-122"/>
                            <a:cs typeface="Times New Roman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1600" i="1" dirty="0">
                        <a:latin typeface="Cambria Math" panose="02040503050406030204" pitchFamily="18" charset="0"/>
                        <a:ea typeface="微软雅黑" pitchFamily="34" charset="-122"/>
                        <a:cs typeface="Times New Roman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CN" sz="1600" i="1" dirty="0">
                            <a:latin typeface="Cambria Math" panose="02040503050406030204" pitchFamily="18" charset="0"/>
                            <a:ea typeface="微软雅黑" pitchFamily="34" charset="-122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zh-CN" sz="1600" i="1" dirty="0">
                            <a:latin typeface="Cambria Math" panose="02040503050406030204" pitchFamily="18" charset="0"/>
                            <a:ea typeface="微软雅黑" pitchFamily="34" charset="-122"/>
                            <a:cs typeface="Times New Roman" pitchFamily="18" charset="0"/>
                          </a:rPr>
                          <m:t>𝑧</m:t>
                        </m:r>
                        <m:r>
                          <a:rPr lang="en-US" altLang="zh-CN" sz="1600" b="0" i="1" dirty="0" smtClean="0">
                            <a:latin typeface="Cambria Math" panose="02040503050406030204" pitchFamily="18" charset="0"/>
                            <a:ea typeface="微软雅黑" pitchFamily="34" charset="-122"/>
                            <a:cs typeface="Times New Roman" pitchFamily="18" charset="0"/>
                          </a:rPr>
                          <m:t>′</m:t>
                        </m:r>
                      </m:e>
                      <m:sub>
                        <m:r>
                          <a:rPr lang="en-US" altLang="zh-CN" sz="1600" i="1" dirty="0">
                            <a:latin typeface="Cambria Math" panose="02040503050406030204" pitchFamily="18" charset="0"/>
                            <a:ea typeface="微软雅黑" pitchFamily="34" charset="-122"/>
                            <a:cs typeface="Times New Roman" pitchFamily="18" charset="0"/>
                          </a:rPr>
                          <m:t>𝑘</m:t>
                        </m:r>
                      </m:sub>
                    </m:sSub>
                    <m:r>
                      <a:rPr lang="zh-CN" altLang="en-US" sz="1600" i="1" dirty="0">
                        <a:latin typeface="Cambria Math" panose="02040503050406030204" pitchFamily="18" charset="0"/>
                        <a:ea typeface="微软雅黑" pitchFamily="34" charset="-122"/>
                        <a:cs typeface="Times New Roman" pitchFamily="18" charset="0"/>
                      </a:rPr>
                      <m:t>｝</m:t>
                    </m:r>
                  </m:oMath>
                </a14:m>
                <a:r>
                  <a:rPr lang="zh-CN" altLang="zh-CN" sz="1600" dirty="0"/>
                  <a:t>。 </a:t>
                </a:r>
                <a:endParaRPr lang="zh-CN" altLang="en-US" sz="16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8DAC574B-0DCF-4948-AD98-130D5BECB8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504" y="3689771"/>
                <a:ext cx="8539905" cy="654988"/>
              </a:xfrm>
              <a:prstGeom prst="rect">
                <a:avLst/>
              </a:prstGeom>
              <a:blipFill>
                <a:blip r:embed="rId4"/>
                <a:stretch>
                  <a:fillRect l="-297" t="-3846" r="-297" b="-96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BCFCB445-6474-D646-B5E1-F86428F9C972}"/>
                  </a:ext>
                </a:extLst>
              </p:cNvPr>
              <p:cNvSpPr/>
              <p:nvPr/>
            </p:nvSpPr>
            <p:spPr>
              <a:xfrm>
                <a:off x="107503" y="4398588"/>
                <a:ext cx="8539905" cy="60407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zh-CN" sz="1600" dirty="0">
                    <a:latin typeface="+mn-ea"/>
                    <a:ea typeface="+mn-ea"/>
                    <a:cs typeface="Arial" panose="020B0604020202020204" pitchFamily="34" charset="0"/>
                  </a:rPr>
                  <a:t>组合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600" dirty="0">
                        <a:latin typeface="Cambria Math" panose="02040503050406030204" pitchFamily="18" charset="0"/>
                        <a:ea typeface="+mn-ea"/>
                        <a:cs typeface="Times New Roman" pitchFamily="18" charset="0"/>
                      </a:rPr>
                      <m:t>Z</m:t>
                    </m:r>
                    <m:r>
                      <a:rPr lang="en-US" altLang="zh-CN" sz="1600" dirty="0">
                        <a:latin typeface="Cambria Math" panose="02040503050406030204" pitchFamily="18" charset="0"/>
                        <a:ea typeface="+mn-ea"/>
                        <a:cs typeface="Times New Roman" pitchFamily="18" charset="0"/>
                      </a:rPr>
                      <m:t>′</m:t>
                    </m:r>
                  </m:oMath>
                </a14:m>
                <a:r>
                  <a:rPr lang="en-US" altLang="zh-CN" sz="1600" dirty="0">
                    <a:latin typeface="+mn-ea"/>
                    <a:ea typeface="+mn-ea"/>
                    <a:cs typeface="Arial" panose="020B0604020202020204" pitchFamily="34" charset="0"/>
                  </a:rPr>
                  <a:t> </a:t>
                </a:r>
                <a:r>
                  <a:rPr lang="zh-CN" altLang="zh-CN" sz="1600" dirty="0">
                    <a:latin typeface="+mn-ea"/>
                    <a:ea typeface="+mn-ea"/>
                    <a:cs typeface="Arial" panose="020B0604020202020204" pitchFamily="34" charset="0"/>
                  </a:rPr>
                  <a:t>和</a:t>
                </a:r>
                <a:r>
                  <a:rPr lang="en-US" altLang="zh-CN" sz="1600" dirty="0">
                    <a:latin typeface="+mn-ea"/>
                    <a:ea typeface="+mn-ea"/>
                    <a:cs typeface="Arial" panose="020B0604020202020204" pitchFamily="34" charset="0"/>
                  </a:rPr>
                  <a:t> </a:t>
                </a:r>
                <a:r>
                  <a:rPr lang="en-US" altLang="zh-CN" sz="1600" dirty="0" err="1">
                    <a:latin typeface="+mn-ea"/>
                    <a:ea typeface="+mn-ea"/>
                    <a:cs typeface="Arial" panose="020B0604020202020204" pitchFamily="34" charset="0"/>
                  </a:rPr>
                  <a:t>z</a:t>
                </a:r>
                <a:r>
                  <a:rPr lang="en-US" altLang="zh-CN" sz="1600" baseline="-25000" dirty="0" err="1">
                    <a:latin typeface="+mn-ea"/>
                    <a:ea typeface="+mn-ea"/>
                    <a:cs typeface="Arial" panose="020B0604020202020204" pitchFamily="34" charset="0"/>
                  </a:rPr>
                  <a:t>k</a:t>
                </a:r>
                <a:r>
                  <a:rPr lang="en-US" altLang="zh-CN" sz="1600" baseline="-25000" dirty="0">
                    <a:latin typeface="+mn-ea"/>
                    <a:ea typeface="+mn-ea"/>
                    <a:cs typeface="Arial" panose="020B0604020202020204" pitchFamily="34" charset="0"/>
                  </a:rPr>
                  <a:t> </a:t>
                </a:r>
                <a:r>
                  <a:rPr lang="zh-CN" altLang="zh-CN" sz="1600" dirty="0">
                    <a:latin typeface="+mn-ea"/>
                    <a:ea typeface="+mn-ea"/>
                    <a:cs typeface="Arial" panose="020B0604020202020204" pitchFamily="34" charset="0"/>
                  </a:rPr>
                  <a:t>可</a:t>
                </a:r>
                <a:r>
                  <a:rPr lang="zh-CN" altLang="en-US" sz="1600" b="1" dirty="0">
                    <a:solidFill>
                      <a:srgbClr val="FF0000"/>
                    </a:solidFill>
                    <a:latin typeface="+mn-ea"/>
                    <a:ea typeface="+mn-ea"/>
                    <a:cs typeface="Arial" panose="020B0604020202020204" pitchFamily="34" charset="0"/>
                  </a:rPr>
                  <a:t>构造</a:t>
                </a:r>
                <a:r>
                  <a:rPr lang="zh-CN" altLang="en-US" sz="1600" b="1" dirty="0">
                    <a:latin typeface="+mn-ea"/>
                    <a:ea typeface="+mn-ea"/>
                    <a:cs typeface="Arial" panose="020B0604020202020204" pitchFamily="34" charset="0"/>
                  </a:rPr>
                  <a:t>长度为</a:t>
                </a:r>
                <a:r>
                  <a:rPr lang="en-US" altLang="zh-CN" sz="1600" b="1" dirty="0">
                    <a:latin typeface="+mn-ea"/>
                    <a:ea typeface="+mn-ea"/>
                    <a:cs typeface="Arial" panose="020B0604020202020204" pitchFamily="34" charset="0"/>
                  </a:rPr>
                  <a:t>k+1</a:t>
                </a:r>
                <a:r>
                  <a:rPr lang="zh-CN" altLang="en-US" sz="1600" b="1" dirty="0">
                    <a:latin typeface="+mn-ea"/>
                    <a:ea typeface="+mn-ea"/>
                    <a:cs typeface="Arial" panose="020B0604020202020204" pitchFamily="34" charset="0"/>
                  </a:rPr>
                  <a:t>的新子序列</a:t>
                </a:r>
                <a14:m>
                  <m:oMath xmlns:m="http://schemas.openxmlformats.org/officeDocument/2006/math">
                    <m:r>
                      <a:rPr lang="zh-CN" altLang="en-US" sz="16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  <a:cs typeface="Times New Roman" pitchFamily="18" charset="0"/>
                      </a:rPr>
                      <m:t>｛</m:t>
                    </m:r>
                    <m:sSub>
                      <m:sSubPr>
                        <m:ctrlPr>
                          <a:rPr lang="en-US" altLang="zh-CN" sz="16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itchFamily="18" charset="0"/>
                          </a:rPr>
                        </m:ctrlPr>
                      </m:sSubPr>
                      <m:e>
                        <m:sSup>
                          <m:sSupPr>
                            <m:ctrlPr>
                              <a:rPr lang="en-US" altLang="zh-CN" sz="16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Times New Roman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6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Times New Roman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altLang="zh-CN" sz="16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Times New Roman" pitchFamily="18" charset="0"/>
                              </a:rPr>
                              <m:t>′</m:t>
                            </m:r>
                          </m:sup>
                        </m:sSup>
                      </m:e>
                      <m:sub>
                        <m:r>
                          <a:rPr lang="en-US" altLang="zh-CN" sz="16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16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  <a:cs typeface="Times New Roman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16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itchFamily="18" charset="0"/>
                          </a:rPr>
                        </m:ctrlPr>
                      </m:sSubPr>
                      <m:e>
                        <m:sSup>
                          <m:sSupPr>
                            <m:ctrlPr>
                              <a:rPr lang="en-US" altLang="zh-CN" sz="16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Times New Roman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6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Times New Roman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altLang="zh-CN" sz="16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Times New Roman" pitchFamily="18" charset="0"/>
                              </a:rPr>
                              <m:t>′</m:t>
                            </m:r>
                          </m:sup>
                        </m:sSup>
                      </m:e>
                      <m:sub>
                        <m:r>
                          <a:rPr lang="en-US" altLang="zh-CN" sz="16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16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  <a:cs typeface="Times New Roman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CN" sz="16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itchFamily="18" charset="0"/>
                          </a:rPr>
                        </m:ctrlPr>
                      </m:sSubPr>
                      <m:e>
                        <m:sSup>
                          <m:sSupPr>
                            <m:ctrlPr>
                              <a:rPr lang="en-US" altLang="zh-CN" sz="16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Times New Roman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6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Times New Roman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altLang="zh-CN" sz="16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Times New Roman" pitchFamily="18" charset="0"/>
                              </a:rPr>
                              <m:t>′</m:t>
                            </m:r>
                          </m:sup>
                        </m:sSup>
                      </m:e>
                      <m:sub>
                        <m:r>
                          <a:rPr lang="en-US" altLang="zh-CN" sz="16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itchFamily="18" charset="0"/>
                          </a:rPr>
                          <m:t>𝑘</m:t>
                        </m:r>
                      </m:sub>
                    </m:sSub>
                    <m:r>
                      <a:rPr lang="zh-CN" altLang="en-US" sz="16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  <a:cs typeface="Times New Roman" pitchFamily="18" charset="0"/>
                      </a:rPr>
                      <m:t>，</m:t>
                    </m:r>
                    <m:sSub>
                      <m:sSubPr>
                        <m:ctrlPr>
                          <a:rPr lang="en-US" altLang="zh-CN" sz="16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zh-CN" sz="16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zh-CN" sz="16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itchFamily="18" charset="0"/>
                          </a:rPr>
                          <m:t>𝑘</m:t>
                        </m:r>
                      </m:sub>
                    </m:sSub>
                    <m:r>
                      <a:rPr lang="zh-CN" altLang="en-US" sz="16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  <a:cs typeface="Times New Roman" pitchFamily="18" charset="0"/>
                      </a:rPr>
                      <m:t>｝</m:t>
                    </m:r>
                  </m:oMath>
                </a14:m>
                <a:r>
                  <a:rPr lang="zh-CN" altLang="en-US" sz="1600" dirty="0">
                    <a:latin typeface="+mn-ea"/>
                    <a:ea typeface="+mn-ea"/>
                    <a:cs typeface="Arial" panose="020B0604020202020204" pitchFamily="34" charset="0"/>
                  </a:rPr>
                  <a:t>，而且它是</a:t>
                </a:r>
                <a:r>
                  <a:rPr lang="en-US" altLang="zh-CN" sz="1600" dirty="0">
                    <a:latin typeface="+mn-ea"/>
                    <a:ea typeface="+mn-ea"/>
                    <a:cs typeface="Arial" panose="020B0604020202020204" pitchFamily="34" charset="0"/>
                  </a:rPr>
                  <a:t> X </a:t>
                </a:r>
                <a:r>
                  <a:rPr lang="zh-CN" altLang="zh-CN" sz="1600" dirty="0">
                    <a:latin typeface="+mn-ea"/>
                    <a:ea typeface="+mn-ea"/>
                    <a:cs typeface="Arial" panose="020B0604020202020204" pitchFamily="34" charset="0"/>
                  </a:rPr>
                  <a:t>和</a:t>
                </a:r>
                <a:r>
                  <a:rPr lang="en-US" altLang="zh-CN" sz="1600" dirty="0">
                    <a:latin typeface="+mn-ea"/>
                    <a:ea typeface="+mn-ea"/>
                    <a:cs typeface="Arial" panose="020B0604020202020204" pitchFamily="34" charset="0"/>
                  </a:rPr>
                  <a:t> Y </a:t>
                </a:r>
                <a:r>
                  <a:rPr lang="zh-CN" altLang="zh-CN" sz="1600" dirty="0">
                    <a:latin typeface="+mn-ea"/>
                    <a:ea typeface="+mn-ea"/>
                    <a:cs typeface="Arial" panose="020B0604020202020204" pitchFamily="34" charset="0"/>
                  </a:rPr>
                  <a:t>的</a:t>
                </a:r>
                <a:r>
                  <a:rPr lang="zh-CN" altLang="zh-CN" sz="1600" b="1" dirty="0">
                    <a:latin typeface="+mn-ea"/>
                    <a:ea typeface="+mn-ea"/>
                    <a:cs typeface="Arial" panose="020B0604020202020204" pitchFamily="34" charset="0"/>
                  </a:rPr>
                  <a:t>公共子序列</a:t>
                </a:r>
                <a:r>
                  <a:rPr lang="zh-CN" altLang="en-US" sz="1600" dirty="0">
                    <a:latin typeface="+mn-ea"/>
                    <a:ea typeface="+mn-ea"/>
                  </a:rPr>
                  <a:t>。</a:t>
                </a:r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BCFCB445-6474-D646-B5E1-F86428F9C9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503" y="4398588"/>
                <a:ext cx="8539905" cy="604076"/>
              </a:xfrm>
              <a:prstGeom prst="rect">
                <a:avLst/>
              </a:prstGeom>
              <a:blipFill>
                <a:blip r:embed="rId5"/>
                <a:stretch>
                  <a:fillRect l="-297" b="-1020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本框 8">
            <a:extLst>
              <a:ext uri="{FF2B5EF4-FFF2-40B4-BE49-F238E27FC236}">
                <a16:creationId xmlns:a16="http://schemas.microsoft.com/office/drawing/2014/main" id="{402655E4-22DD-FC4A-B101-33B0B2D0CDF2}"/>
              </a:ext>
            </a:extLst>
          </p:cNvPr>
          <p:cNvSpPr txBox="1"/>
          <p:nvPr/>
        </p:nvSpPr>
        <p:spPr>
          <a:xfrm>
            <a:off x="4211960" y="4756859"/>
            <a:ext cx="1579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>
                <a:solidFill>
                  <a:srgbClr val="FF0000"/>
                </a:solidFill>
              </a:rPr>
              <a:t>与前提矛盾！</a:t>
            </a:r>
          </a:p>
        </p:txBody>
      </p:sp>
    </p:spTree>
    <p:extLst>
      <p:ext uri="{BB962C8B-B14F-4D97-AF65-F5344CB8AC3E}">
        <p14:creationId xmlns:p14="http://schemas.microsoft.com/office/powerpoint/2010/main" val="3836950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000"/>
    </mc:Choice>
    <mc:Fallback xmlns="">
      <p:transition advClick="0" advTm="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3" grpId="0"/>
      <p:bldP spid="7" grpId="0"/>
      <p:bldP spid="4" grpId="0"/>
      <p:bldP spid="9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244920" y="51470"/>
            <a:ext cx="2159566" cy="3631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80000"/>
              </a:lnSpc>
            </a:pPr>
            <a:r>
              <a:rPr lang="zh-CN" altLang="en-US" sz="22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最优子结构性质</a:t>
            </a:r>
          </a:p>
        </p:txBody>
      </p:sp>
      <p:sp>
        <p:nvSpPr>
          <p:cNvPr id="13" name="矩形 12"/>
          <p:cNvSpPr/>
          <p:nvPr/>
        </p:nvSpPr>
        <p:spPr>
          <a:xfrm>
            <a:off x="4630360" y="4721754"/>
            <a:ext cx="216024" cy="1620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/>
              <p:cNvSpPr txBox="1"/>
              <p:nvPr/>
            </p:nvSpPr>
            <p:spPr>
              <a:xfrm>
                <a:off x="107504" y="483518"/>
                <a:ext cx="8712968" cy="2264659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设字符串</a:t>
                </a:r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6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微软雅黑" pitchFamily="34" charset="-122"/>
                        <a:cs typeface="Times New Roman" pitchFamily="18" charset="0"/>
                      </a:rPr>
                      <m:t>𝑋</m:t>
                    </m:r>
                    <m:r>
                      <a:rPr lang="en-US" altLang="zh-CN" sz="16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微软雅黑" pitchFamily="34" charset="-122"/>
                        <a:cs typeface="Times New Roman" pitchFamily="18" charset="0"/>
                      </a:rPr>
                      <m:t>=</m:t>
                    </m:r>
                    <m:r>
                      <a:rPr lang="zh-CN" altLang="en-US" sz="16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微软雅黑" pitchFamily="34" charset="-122"/>
                        <a:cs typeface="Times New Roman" pitchFamily="18" charset="0"/>
                      </a:rPr>
                      <m:t>｛</m:t>
                    </m:r>
                    <m:sSub>
                      <m:sSubPr>
                        <m:ctrlPr>
                          <a:rPr lang="en-US" altLang="zh-CN" sz="16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zh-CN" sz="16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  <a:cs typeface="Times New Roman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6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  <a:cs typeface="Times New Roman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16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微软雅黑" pitchFamily="34" charset="-122"/>
                        <a:cs typeface="Times New Roman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16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zh-CN" sz="16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  <a:cs typeface="Times New Roman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6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  <a:cs typeface="Times New Roman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16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微软雅黑" pitchFamily="34" charset="-122"/>
                        <a:cs typeface="Times New Roman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CN" sz="16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zh-CN" sz="16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  <a:cs typeface="Times New Roman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6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  <a:cs typeface="Times New Roman" pitchFamily="18" charset="0"/>
                          </a:rPr>
                          <m:t>𝑚</m:t>
                        </m:r>
                      </m:sub>
                    </m:sSub>
                    <m:r>
                      <a:rPr lang="zh-CN" altLang="en-US" sz="16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微软雅黑" pitchFamily="34" charset="-122"/>
                        <a:cs typeface="Times New Roman" pitchFamily="18" charset="0"/>
                      </a:rPr>
                      <m:t>｝</m:t>
                    </m:r>
                  </m:oMath>
                </a14:m>
                <a:r>
                  <a:rPr lang="zh-CN" altLang="en-US" sz="16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微软雅黑" pitchFamily="34" charset="-122"/>
                    <a:cs typeface="Times New Roman" panose="02020603050405020304" pitchFamily="18" charset="0"/>
                  </a:rPr>
                  <a:t>和</a:t>
                </a:r>
                <a:r>
                  <a:rPr lang="en-US" altLang="zh-CN" sz="16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微软雅黑" pitchFamily="34" charset="-122"/>
                    <a:cs typeface="Times New Roman" panose="02020603050405020304" pitchFamily="18" charset="0"/>
                  </a:rPr>
                  <a:t> Y</a:t>
                </a:r>
                <a14:m>
                  <m:oMath xmlns:m="http://schemas.openxmlformats.org/officeDocument/2006/math">
                    <m:r>
                      <a:rPr lang="en-US" altLang="zh-CN" sz="16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微软雅黑" pitchFamily="34" charset="-122"/>
                        <a:cs typeface="Times New Roman" pitchFamily="18" charset="0"/>
                      </a:rPr>
                      <m:t>=</m:t>
                    </m:r>
                    <m:r>
                      <a:rPr lang="zh-CN" altLang="en-US" sz="16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微软雅黑" pitchFamily="34" charset="-122"/>
                        <a:cs typeface="Times New Roman" pitchFamily="18" charset="0"/>
                      </a:rPr>
                      <m:t>｛</m:t>
                    </m:r>
                    <m:sSub>
                      <m:sSubPr>
                        <m:ctrlPr>
                          <a:rPr lang="en-US" altLang="zh-CN" sz="16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zh-CN" sz="16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  <a:cs typeface="Times New Roman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16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  <a:cs typeface="Times New Roman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16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微软雅黑" pitchFamily="34" charset="-122"/>
                        <a:cs typeface="Times New Roman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16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zh-CN" sz="16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  <a:cs typeface="Times New Roman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16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  <a:cs typeface="Times New Roman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16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微软雅黑" pitchFamily="34" charset="-122"/>
                        <a:cs typeface="Times New Roman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CN" sz="16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zh-CN" sz="16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  <a:cs typeface="Times New Roman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16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  <a:cs typeface="Times New Roman" pitchFamily="18" charset="0"/>
                          </a:rPr>
                          <m:t>𝑛</m:t>
                        </m:r>
                      </m:sub>
                    </m:sSub>
                    <m:r>
                      <a:rPr lang="zh-CN" altLang="en-US" sz="16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微软雅黑" pitchFamily="34" charset="-122"/>
                        <a:cs typeface="Times New Roman" pitchFamily="18" charset="0"/>
                      </a:rPr>
                      <m:t>｝</m:t>
                    </m:r>
                  </m:oMath>
                </a14:m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的最长公共子序列为：</a:t>
                </a:r>
                <a:endPara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600" dirty="0">
                        <a:latin typeface="Cambria Math" panose="02040503050406030204" pitchFamily="18" charset="0"/>
                        <a:ea typeface="微软雅黑" pitchFamily="34" charset="-122"/>
                        <a:cs typeface="Times New Roman" pitchFamily="18" charset="0"/>
                      </a:rPr>
                      <m:t>Z</m:t>
                    </m:r>
                    <m:r>
                      <a:rPr lang="en-US" altLang="zh-CN" sz="1600" b="0" i="1" dirty="0" smtClean="0">
                        <a:latin typeface="Cambria Math" panose="02040503050406030204" pitchFamily="18" charset="0"/>
                        <a:ea typeface="微软雅黑" pitchFamily="34" charset="-122"/>
                        <a:cs typeface="Times New Roman" pitchFamily="18" charset="0"/>
                      </a:rPr>
                      <m:t>=</m:t>
                    </m:r>
                    <m:r>
                      <a:rPr lang="zh-CN" altLang="en-US" sz="1600" i="1" dirty="0">
                        <a:latin typeface="Cambria Math" panose="02040503050406030204" pitchFamily="18" charset="0"/>
                        <a:ea typeface="微软雅黑" pitchFamily="34" charset="-122"/>
                        <a:cs typeface="Times New Roman" pitchFamily="18" charset="0"/>
                      </a:rPr>
                      <m:t>｛</m:t>
                    </m:r>
                    <m:sSub>
                      <m:sSubPr>
                        <m:ctrlPr>
                          <a:rPr lang="en-US" altLang="zh-CN" sz="1600" i="1" dirty="0">
                            <a:latin typeface="Cambria Math" panose="02040503050406030204" pitchFamily="18" charset="0"/>
                            <a:ea typeface="微软雅黑" pitchFamily="34" charset="-122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zh-CN" sz="1600" i="1" dirty="0">
                            <a:latin typeface="Cambria Math" panose="02040503050406030204" pitchFamily="18" charset="0"/>
                            <a:ea typeface="微软雅黑" pitchFamily="34" charset="-122"/>
                            <a:cs typeface="Times New Roman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zh-CN" sz="1600" i="1" dirty="0">
                            <a:latin typeface="Cambria Math" panose="02040503050406030204" pitchFamily="18" charset="0"/>
                            <a:ea typeface="微软雅黑" pitchFamily="34" charset="-122"/>
                            <a:cs typeface="Times New Roman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1600" i="1" dirty="0">
                        <a:latin typeface="Cambria Math" panose="02040503050406030204" pitchFamily="18" charset="0"/>
                        <a:ea typeface="微软雅黑" pitchFamily="34" charset="-122"/>
                        <a:cs typeface="Times New Roman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1600" i="1" dirty="0">
                            <a:latin typeface="Cambria Math" panose="02040503050406030204" pitchFamily="18" charset="0"/>
                            <a:ea typeface="微软雅黑" pitchFamily="34" charset="-122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zh-CN" sz="1600" i="1" dirty="0">
                            <a:latin typeface="Cambria Math" panose="02040503050406030204" pitchFamily="18" charset="0"/>
                            <a:ea typeface="微软雅黑" pitchFamily="34" charset="-122"/>
                            <a:cs typeface="Times New Roman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zh-CN" sz="1600" i="1" dirty="0">
                            <a:latin typeface="Cambria Math" panose="02040503050406030204" pitchFamily="18" charset="0"/>
                            <a:ea typeface="微软雅黑" pitchFamily="34" charset="-122"/>
                            <a:cs typeface="Times New Roman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1600" i="1" dirty="0">
                        <a:latin typeface="Cambria Math" panose="02040503050406030204" pitchFamily="18" charset="0"/>
                        <a:ea typeface="微软雅黑" pitchFamily="34" charset="-122"/>
                        <a:cs typeface="Times New Roman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CN" sz="1600" i="1" dirty="0">
                            <a:latin typeface="Cambria Math" panose="02040503050406030204" pitchFamily="18" charset="0"/>
                            <a:ea typeface="微软雅黑" pitchFamily="34" charset="-122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zh-CN" sz="1600" i="1" dirty="0">
                            <a:latin typeface="Cambria Math" panose="02040503050406030204" pitchFamily="18" charset="0"/>
                            <a:ea typeface="微软雅黑" pitchFamily="34" charset="-122"/>
                            <a:cs typeface="Times New Roman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zh-CN" sz="1600" b="0" i="1" dirty="0" smtClean="0">
                            <a:latin typeface="Cambria Math" panose="02040503050406030204" pitchFamily="18" charset="0"/>
                            <a:ea typeface="微软雅黑" pitchFamily="34" charset="-122"/>
                            <a:cs typeface="Times New Roman" pitchFamily="18" charset="0"/>
                          </a:rPr>
                          <m:t>𝑘</m:t>
                        </m:r>
                      </m:sub>
                    </m:sSub>
                    <m:r>
                      <a:rPr lang="zh-CN" altLang="en-US" sz="1600" i="1" dirty="0">
                        <a:latin typeface="Cambria Math" panose="02040503050406030204" pitchFamily="18" charset="0"/>
                        <a:ea typeface="微软雅黑" pitchFamily="34" charset="-122"/>
                        <a:cs typeface="Times New Roman" pitchFamily="18" charset="0"/>
                      </a:rPr>
                      <m:t>｝</m:t>
                    </m:r>
                  </m:oMath>
                </a14:m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，那么以下结论成立：</a:t>
                </a:r>
                <a:endPara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endParaRPr>
              </a:p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若 </a:t>
                </a:r>
                <a14:m>
                  <m:oMath xmlns:m="http://schemas.openxmlformats.org/officeDocument/2006/math"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charset="0"/>
                      </a:rPr>
                      <m:t>𝑥</m:t>
                    </m:r>
                    <m:r>
                      <a:rPr lang="en-US" altLang="zh-CN" sz="1600" i="1" baseline="-25000" dirty="0" err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charset="0"/>
                      </a:rPr>
                      <m:t>𝑚</m:t>
                    </m:r>
                    <m:r>
                      <a:rPr lang="en-US" altLang="zh-CN" sz="1600" i="1" dirty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charset="0"/>
                      </a:rPr>
                      <m:t>=</m:t>
                    </m:r>
                    <m:r>
                      <a:rPr lang="en-US" altLang="zh-CN" sz="1600" i="1" dirty="0" err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charset="0"/>
                      </a:rPr>
                      <m:t>𝑦</m:t>
                    </m:r>
                    <m:r>
                      <a:rPr lang="en-US" altLang="zh-CN" sz="1600" i="1" baseline="-25000" dirty="0" err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charset="0"/>
                      </a:rPr>
                      <m:t>𝑛</m:t>
                    </m:r>
                    <m:r>
                      <a:rPr lang="zh-CN" altLang="en-US" sz="1600" i="1" dirty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微软雅黑" panose="020B0503020204020204" pitchFamily="34" charset="-122"/>
                      </a:rPr>
                      <m:t> </m:t>
                    </m:r>
                  </m:oMath>
                </a14:m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，则 </a:t>
                </a:r>
                <a14:m>
                  <m:oMath xmlns:m="http://schemas.openxmlformats.org/officeDocument/2006/math"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charset="0"/>
                      </a:rPr>
                      <m:t>𝑧</m:t>
                    </m:r>
                    <m:r>
                      <a:rPr lang="en-US" altLang="zh-CN" sz="1600" i="1" baseline="-25000" dirty="0" err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charset="0"/>
                      </a:rPr>
                      <m:t>𝑘</m:t>
                    </m:r>
                    <m:r>
                      <a:rPr lang="en-US" altLang="zh-CN" sz="1600" i="1" dirty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charset="0"/>
                      </a:rPr>
                      <m:t>=</m:t>
                    </m:r>
                    <m:r>
                      <a:rPr lang="en-US" altLang="zh-CN" sz="1600" i="1" dirty="0" err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charset="0"/>
                      </a:rPr>
                      <m:t>𝑥</m:t>
                    </m:r>
                    <m:r>
                      <a:rPr lang="en-US" altLang="zh-CN" sz="1600" i="1" baseline="-25000" dirty="0" err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charset="0"/>
                      </a:rPr>
                      <m:t>𝑚</m:t>
                    </m:r>
                    <m:r>
                      <a:rPr lang="en-US" altLang="zh-CN" sz="1600" i="1" dirty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charset="0"/>
                      </a:rPr>
                      <m:t>=</m:t>
                    </m:r>
                    <m:r>
                      <a:rPr lang="en-US" altLang="zh-CN" sz="1600" i="1" dirty="0" err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charset="0"/>
                      </a:rPr>
                      <m:t>𝑦</m:t>
                    </m:r>
                    <m:r>
                      <a:rPr lang="en-US" altLang="zh-CN" sz="1600" i="1" baseline="-25000" dirty="0" err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charset="0"/>
                      </a:rPr>
                      <m:t>𝑛</m:t>
                    </m:r>
                  </m:oMath>
                </a14:m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，且</a:t>
                </a:r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zh-CN" sz="16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  <a:cs typeface="Times New Roman" pitchFamily="18" charset="0"/>
                          </a:rPr>
                          <m:t>𝒁</m:t>
                        </m:r>
                      </m:e>
                      <m:sub>
                        <m:r>
                          <a:rPr lang="en-US" altLang="zh-CN" sz="16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  <a:cs typeface="Times New Roman" pitchFamily="18" charset="0"/>
                          </a:rPr>
                          <m:t>𝒌</m:t>
                        </m:r>
                        <m:r>
                          <a:rPr lang="en-US" altLang="zh-CN" sz="16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  <a:cs typeface="Times New Roman" pitchFamily="18" charset="0"/>
                          </a:rPr>
                          <m:t>−</m:t>
                        </m:r>
                        <m:r>
                          <a:rPr lang="en-US" altLang="zh-CN" sz="16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  <a:cs typeface="Times New Roman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1600" i="1" dirty="0">
                        <a:latin typeface="Cambria Math" panose="02040503050406030204" pitchFamily="18" charset="0"/>
                        <a:ea typeface="微软雅黑" pitchFamily="34" charset="-122"/>
                        <a:cs typeface="Times New Roman" pitchFamily="18" charset="0"/>
                      </a:rPr>
                      <m:t>=</m:t>
                    </m:r>
                    <m:r>
                      <a:rPr lang="zh-CN" altLang="en-US" sz="1600" i="1" dirty="0">
                        <a:latin typeface="Cambria Math" panose="02040503050406030204" pitchFamily="18" charset="0"/>
                        <a:ea typeface="微软雅黑" pitchFamily="34" charset="-122"/>
                        <a:cs typeface="Times New Roman" pitchFamily="18" charset="0"/>
                      </a:rPr>
                      <m:t>｛</m:t>
                    </m:r>
                    <m:sSub>
                      <m:sSubPr>
                        <m:ctrlPr>
                          <a:rPr lang="en-US" altLang="zh-CN" sz="1600" i="1" dirty="0">
                            <a:latin typeface="Cambria Math" panose="02040503050406030204" pitchFamily="18" charset="0"/>
                            <a:ea typeface="微软雅黑" pitchFamily="34" charset="-122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zh-CN" sz="1600" i="1" dirty="0">
                            <a:latin typeface="Cambria Math" panose="02040503050406030204" pitchFamily="18" charset="0"/>
                            <a:ea typeface="微软雅黑" pitchFamily="34" charset="-122"/>
                            <a:cs typeface="Times New Roman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zh-CN" sz="1600" i="1" dirty="0">
                            <a:latin typeface="Cambria Math" panose="02040503050406030204" pitchFamily="18" charset="0"/>
                            <a:ea typeface="微软雅黑" pitchFamily="34" charset="-122"/>
                            <a:cs typeface="Times New Roman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1600" i="1" dirty="0">
                        <a:latin typeface="Cambria Math" panose="02040503050406030204" pitchFamily="18" charset="0"/>
                        <a:ea typeface="微软雅黑" pitchFamily="34" charset="-122"/>
                        <a:cs typeface="Times New Roman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1600" i="1" dirty="0">
                            <a:latin typeface="Cambria Math" panose="02040503050406030204" pitchFamily="18" charset="0"/>
                            <a:ea typeface="微软雅黑" pitchFamily="34" charset="-122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zh-CN" sz="1600" i="1" dirty="0">
                            <a:latin typeface="Cambria Math" panose="02040503050406030204" pitchFamily="18" charset="0"/>
                            <a:ea typeface="微软雅黑" pitchFamily="34" charset="-122"/>
                            <a:cs typeface="Times New Roman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zh-CN" sz="1600" i="1" dirty="0">
                            <a:latin typeface="Cambria Math" panose="02040503050406030204" pitchFamily="18" charset="0"/>
                            <a:ea typeface="微软雅黑" pitchFamily="34" charset="-122"/>
                            <a:cs typeface="Times New Roman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1600" i="1" dirty="0">
                        <a:latin typeface="Cambria Math" panose="02040503050406030204" pitchFamily="18" charset="0"/>
                        <a:ea typeface="微软雅黑" pitchFamily="34" charset="-122"/>
                        <a:cs typeface="Times New Roman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CN" sz="1600" i="1" dirty="0">
                            <a:latin typeface="Cambria Math" panose="02040503050406030204" pitchFamily="18" charset="0"/>
                            <a:ea typeface="微软雅黑" pitchFamily="34" charset="-122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zh-CN" sz="1600" i="1" dirty="0">
                            <a:latin typeface="Cambria Math" panose="02040503050406030204" pitchFamily="18" charset="0"/>
                            <a:ea typeface="微软雅黑" pitchFamily="34" charset="-122"/>
                            <a:cs typeface="Times New Roman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zh-CN" sz="1600" b="0" i="1" dirty="0" smtClean="0">
                            <a:latin typeface="Cambria Math" panose="02040503050406030204" pitchFamily="18" charset="0"/>
                            <a:ea typeface="微软雅黑" pitchFamily="34" charset="-122"/>
                            <a:cs typeface="Times New Roman" pitchFamily="18" charset="0"/>
                          </a:rPr>
                          <m:t>𝑘</m:t>
                        </m:r>
                        <m:r>
                          <a:rPr lang="en-US" altLang="zh-CN" sz="1600" b="0" i="1" dirty="0" smtClean="0">
                            <a:latin typeface="Cambria Math" panose="02040503050406030204" pitchFamily="18" charset="0"/>
                            <a:ea typeface="微软雅黑" pitchFamily="34" charset="-122"/>
                            <a:cs typeface="Times New Roman" pitchFamily="18" charset="0"/>
                          </a:rPr>
                          <m:t>−1</m:t>
                        </m:r>
                      </m:sub>
                    </m:sSub>
                    <m:r>
                      <a:rPr lang="zh-CN" altLang="en-US" sz="1600" i="1" dirty="0">
                        <a:latin typeface="Cambria Math" panose="02040503050406030204" pitchFamily="18" charset="0"/>
                        <a:ea typeface="微软雅黑" pitchFamily="34" charset="-122"/>
                        <a:cs typeface="Times New Roman" pitchFamily="18" charset="0"/>
                      </a:rPr>
                      <m:t>｝</m:t>
                    </m:r>
                  </m:oMath>
                </a14:m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是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zh-CN" sz="16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  <a:cs typeface="Times New Roman" pitchFamily="18" charset="0"/>
                          </a:rPr>
                          <m:t>𝑿</m:t>
                        </m:r>
                      </m:e>
                      <m:sub>
                        <m:r>
                          <a:rPr lang="en-US" altLang="zh-CN" sz="16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  <a:cs typeface="Times New Roman" pitchFamily="18" charset="0"/>
                          </a:rPr>
                          <m:t>𝒎</m:t>
                        </m:r>
                        <m:r>
                          <a:rPr lang="en-US" altLang="zh-CN" sz="16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  <a:cs typeface="Times New Roman" pitchFamily="18" charset="0"/>
                          </a:rPr>
                          <m:t>−</m:t>
                        </m:r>
                        <m:r>
                          <a:rPr lang="en-US" altLang="zh-CN" sz="16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  <a:cs typeface="Times New Roman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16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微软雅黑" pitchFamily="34" charset="-122"/>
                        <a:cs typeface="Times New Roman" pitchFamily="18" charset="0"/>
                      </a:rPr>
                      <m:t>=</m:t>
                    </m:r>
                    <m:r>
                      <a:rPr lang="zh-CN" altLang="en-US" sz="16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微软雅黑" pitchFamily="34" charset="-122"/>
                        <a:cs typeface="Times New Roman" pitchFamily="18" charset="0"/>
                      </a:rPr>
                      <m:t>｛</m:t>
                    </m:r>
                    <m:sSub>
                      <m:sSubPr>
                        <m:ctrlPr>
                          <a:rPr lang="en-US" altLang="zh-CN" sz="16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zh-CN" sz="16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  <a:cs typeface="Times New Roman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6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  <a:cs typeface="Times New Roman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16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微软雅黑" pitchFamily="34" charset="-122"/>
                        <a:cs typeface="Times New Roman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16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zh-CN" sz="16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  <a:cs typeface="Times New Roman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6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  <a:cs typeface="Times New Roman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16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微软雅黑" pitchFamily="34" charset="-122"/>
                        <a:cs typeface="Times New Roman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CN" sz="16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zh-CN" sz="16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  <a:cs typeface="Times New Roman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6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  <a:cs typeface="Times New Roman" pitchFamily="18" charset="0"/>
                          </a:rPr>
                          <m:t>𝑚</m:t>
                        </m:r>
                        <m:r>
                          <a:rPr lang="en-US" altLang="zh-CN" sz="1600" b="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  <a:cs typeface="Times New Roman" pitchFamily="18" charset="0"/>
                          </a:rPr>
                          <m:t>−1</m:t>
                        </m:r>
                      </m:sub>
                    </m:sSub>
                    <m:r>
                      <a:rPr lang="zh-CN" altLang="en-US" sz="16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微软雅黑" pitchFamily="34" charset="-122"/>
                        <a:cs typeface="Times New Roman" pitchFamily="18" charset="0"/>
                      </a:rPr>
                      <m:t>｝</m:t>
                    </m:r>
                  </m:oMath>
                </a14:m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   和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zh-CN" sz="16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  <a:cs typeface="Times New Roman" pitchFamily="18" charset="0"/>
                          </a:rPr>
                          <m:t>𝒀</m:t>
                        </m:r>
                      </m:e>
                      <m:sub>
                        <m:r>
                          <a:rPr lang="en-US" altLang="zh-CN" sz="16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  <a:cs typeface="Times New Roman" pitchFamily="18" charset="0"/>
                          </a:rPr>
                          <m:t>𝒏</m:t>
                        </m:r>
                        <m:r>
                          <a:rPr lang="en-US" altLang="zh-CN" sz="16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  <a:cs typeface="Times New Roman" pitchFamily="18" charset="0"/>
                          </a:rPr>
                          <m:t>−</m:t>
                        </m:r>
                        <m:r>
                          <a:rPr lang="en-US" altLang="zh-CN" sz="16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  <a:cs typeface="Times New Roman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16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微软雅黑" pitchFamily="34" charset="-122"/>
                        <a:cs typeface="Times New Roman" pitchFamily="18" charset="0"/>
                      </a:rPr>
                      <m:t>=</m:t>
                    </m:r>
                    <m:r>
                      <a:rPr lang="zh-CN" altLang="en-US" sz="16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微软雅黑" pitchFamily="34" charset="-122"/>
                        <a:cs typeface="Times New Roman" pitchFamily="18" charset="0"/>
                      </a:rPr>
                      <m:t>｛</m:t>
                    </m:r>
                    <m:sSub>
                      <m:sSubPr>
                        <m:ctrlPr>
                          <a:rPr lang="en-US" altLang="zh-CN" sz="16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zh-CN" sz="16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  <a:cs typeface="Times New Roman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16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  <a:cs typeface="Times New Roman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16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微软雅黑" pitchFamily="34" charset="-122"/>
                        <a:cs typeface="Times New Roman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16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zh-CN" sz="16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  <a:cs typeface="Times New Roman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16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  <a:cs typeface="Times New Roman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16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微软雅黑" pitchFamily="34" charset="-122"/>
                        <a:cs typeface="Times New Roman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CN" sz="16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zh-CN" sz="16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  <a:cs typeface="Times New Roman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16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  <a:cs typeface="Times New Roman" pitchFamily="18" charset="0"/>
                          </a:rPr>
                          <m:t>𝑛</m:t>
                        </m:r>
                        <m:r>
                          <a:rPr lang="en-US" altLang="zh-CN" sz="1600" b="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  <a:cs typeface="Times New Roman" pitchFamily="18" charset="0"/>
                          </a:rPr>
                          <m:t>−1</m:t>
                        </m:r>
                      </m:sub>
                    </m:sSub>
                    <m:r>
                      <a:rPr lang="zh-CN" altLang="en-US" sz="16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微软雅黑" pitchFamily="34" charset="-122"/>
                        <a:cs typeface="Times New Roman" pitchFamily="18" charset="0"/>
                      </a:rPr>
                      <m:t>｝</m:t>
                    </m:r>
                  </m:oMath>
                </a14:m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的最长公共子序列；  </a:t>
                </a:r>
                <a:endPara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endParaRPr>
              </a:p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若 </a:t>
                </a:r>
                <a14:m>
                  <m:oMath xmlns:m="http://schemas.openxmlformats.org/officeDocument/2006/math">
                    <m:r>
                      <a:rPr lang="en-US" altLang="zh-CN" sz="1600" i="1" dirty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charset="0"/>
                      </a:rPr>
                      <m:t>𝑥</m:t>
                    </m:r>
                    <m:r>
                      <a:rPr lang="en-US" altLang="zh-CN" sz="1600" i="1" baseline="-25000" dirty="0" err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charset="0"/>
                      </a:rPr>
                      <m:t>𝑚</m:t>
                    </m:r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charset="0"/>
                      </a:rPr>
                      <m:t>≠</m:t>
                    </m:r>
                    <m:r>
                      <a:rPr lang="en-US" altLang="zh-CN" sz="1600" i="1" dirty="0" err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charset="0"/>
                      </a:rPr>
                      <m:t>𝑦</m:t>
                    </m:r>
                    <m:r>
                      <a:rPr lang="en-US" altLang="zh-CN" sz="1600" i="1" baseline="-25000" dirty="0" err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charset="0"/>
                      </a:rPr>
                      <m:t>𝑛</m:t>
                    </m:r>
                  </m:oMath>
                </a14:m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  且 </a:t>
                </a:r>
                <a14:m>
                  <m:oMath xmlns:m="http://schemas.openxmlformats.org/officeDocument/2006/math">
                    <m:r>
                      <a:rPr lang="en-US" altLang="zh-CN" sz="1600" i="1" dirty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charset="0"/>
                      </a:rPr>
                      <m:t>𝑥</m:t>
                    </m:r>
                    <m:r>
                      <a:rPr lang="en-US" altLang="zh-CN" sz="1600" i="1" baseline="-25000" dirty="0" err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charset="0"/>
                      </a:rPr>
                      <m:t>𝑚</m:t>
                    </m:r>
                    <m:r>
                      <a:rPr lang="en-US" altLang="zh-CN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charset="0"/>
                      </a:rPr>
                      <m:t>≠</m:t>
                    </m:r>
                    <m:r>
                      <a:rPr lang="en-US" altLang="zh-CN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charset="0"/>
                      </a:rPr>
                      <m:t>𝑧</m:t>
                    </m:r>
                    <m:r>
                      <a:rPr lang="en-US" altLang="zh-CN" sz="1600" b="0" i="1" baseline="-25000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charset="0"/>
                      </a:rPr>
                      <m:t>𝑘</m:t>
                    </m:r>
                  </m:oMath>
                </a14:m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，则</a:t>
                </a:r>
                <a:r>
                  <a:rPr lang="en-US" altLang="zh-CN" sz="1600" b="1" i="1" dirty="0">
                    <a:solidFill>
                      <a:srgbClr val="FF0000"/>
                    </a:solidFill>
                    <a:latin typeface="Times New Roman" panose="02020603050405020304" charset="0"/>
                    <a:ea typeface="微软雅黑" panose="020B0503020204020204" pitchFamily="34" charset="-122"/>
                    <a:cs typeface="Times New Roman" panose="02020603050405020304" charset="0"/>
                  </a:rPr>
                  <a:t>Z</a:t>
                </a:r>
                <a:r>
                  <a:rPr lang="zh-CN" altLang="en-US" sz="1600" b="1" i="1" dirty="0">
                    <a:solidFill>
                      <a:srgbClr val="FF0000"/>
                    </a:solidFill>
                    <a:latin typeface="Times New Roman" panose="02020603050405020304" charset="0"/>
                    <a:ea typeface="微软雅黑" panose="020B0503020204020204" pitchFamily="34" charset="-122"/>
                    <a:cs typeface="Times New Roman" panose="02020603050405020304" charset="0"/>
                  </a:rPr>
                  <a:t> </a:t>
                </a:r>
                <a:r>
                  <a:rPr lang="zh-CN" altLang="en-US" sz="1600" dirty="0">
                    <a:latin typeface="Times New Roman" panose="02020603050405020304" charset="0"/>
                    <a:ea typeface="微软雅黑" panose="020B0503020204020204" pitchFamily="34" charset="-122"/>
                    <a:cs typeface="Times New Roman" panose="02020603050405020304" charset="0"/>
                  </a:rPr>
                  <a:t>是 </a:t>
                </a:r>
                <a:r>
                  <a:rPr lang="en-US" altLang="zh-CN" sz="1600" b="1" i="1" dirty="0">
                    <a:solidFill>
                      <a:srgbClr val="FF0000"/>
                    </a:solidFill>
                    <a:latin typeface="Times New Roman" panose="02020603050405020304" charset="0"/>
                    <a:ea typeface="微软雅黑" panose="020B0503020204020204" pitchFamily="34" charset="-122"/>
                    <a:cs typeface="Times New Roman" panose="02020603050405020304" charset="0"/>
                  </a:rPr>
                  <a:t>X</a:t>
                </a:r>
                <a:r>
                  <a:rPr lang="en-US" altLang="zh-CN" sz="1600" b="1" i="1" baseline="-25000" dirty="0">
                    <a:solidFill>
                      <a:srgbClr val="FF0000"/>
                    </a:solidFill>
                    <a:latin typeface="Times New Roman" panose="02020603050405020304" charset="0"/>
                    <a:ea typeface="微软雅黑" panose="020B0503020204020204" pitchFamily="34" charset="-122"/>
                    <a:cs typeface="Times New Roman" panose="02020603050405020304" charset="0"/>
                  </a:rPr>
                  <a:t>m-1</a:t>
                </a:r>
                <a:r>
                  <a:rPr lang="en-US" altLang="zh-CN" sz="1600" i="1" baseline="-25000" dirty="0">
                    <a:latin typeface="Times New Roman" panose="02020603050405020304" charset="0"/>
                    <a:ea typeface="微软雅黑" panose="020B0503020204020204" pitchFamily="34" charset="-122"/>
                    <a:cs typeface="Times New Roman" panose="02020603050405020304" charset="0"/>
                  </a:rPr>
                  <a:t> </a:t>
                </a:r>
                <a:r>
                  <a:rPr lang="zh-CN" altLang="en-US" sz="1600" dirty="0">
                    <a:latin typeface="Times New Roman" panose="02020603050405020304" charset="0"/>
                    <a:ea typeface="微软雅黑" panose="020B0503020204020204" pitchFamily="34" charset="-122"/>
                    <a:cs typeface="Times New Roman" panose="02020603050405020304" charset="0"/>
                  </a:rPr>
                  <a:t>和 </a:t>
                </a:r>
                <a:r>
                  <a:rPr lang="en-US" altLang="zh-CN" sz="1600" b="1" i="1" dirty="0">
                    <a:solidFill>
                      <a:srgbClr val="FF0000"/>
                    </a:solidFill>
                    <a:latin typeface="Times New Roman" panose="02020603050405020304" charset="0"/>
                    <a:ea typeface="微软雅黑" panose="020B0503020204020204" pitchFamily="34" charset="-122"/>
                    <a:cs typeface="Times New Roman" panose="02020603050405020304" charset="0"/>
                  </a:rPr>
                  <a:t>Y </a:t>
                </a:r>
                <a:r>
                  <a:rPr lang="zh-CN" altLang="en-US" sz="1600" dirty="0">
                    <a:latin typeface="Times New Roman" panose="02020603050405020304" charset="0"/>
                    <a:ea typeface="微软雅黑" panose="020B0503020204020204" pitchFamily="34" charset="-122"/>
                    <a:cs typeface="Times New Roman" panose="02020603050405020304" charset="0"/>
                  </a:rPr>
                  <a:t>的最长公共子序列；</a:t>
                </a:r>
              </a:p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zh-CN" altLang="en-US" sz="1600" dirty="0">
                    <a:latin typeface="Times New Roman" panose="02020603050405020304" charset="0"/>
                    <a:ea typeface="微软雅黑" panose="020B0503020204020204" pitchFamily="34" charset="-122"/>
                    <a:cs typeface="Times New Roman" panose="02020603050405020304" charset="0"/>
                  </a:rPr>
                  <a:t>若</a:t>
                </a:r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600" i="1" dirty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charset="0"/>
                      </a:rPr>
                      <m:t>𝑥</m:t>
                    </m:r>
                    <m:r>
                      <a:rPr lang="en-US" altLang="zh-CN" sz="1600" i="1" baseline="-25000" dirty="0" err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charset="0"/>
                      </a:rPr>
                      <m:t>𝑚</m:t>
                    </m:r>
                    <m:r>
                      <a:rPr lang="en-US" altLang="zh-CN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charset="0"/>
                      </a:rPr>
                      <m:t>≠</m:t>
                    </m:r>
                    <m:r>
                      <a:rPr lang="en-US" altLang="zh-CN" sz="1600" i="1" dirty="0" err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charset="0"/>
                      </a:rPr>
                      <m:t>𝑦</m:t>
                    </m:r>
                    <m:r>
                      <a:rPr lang="en-US" altLang="zh-CN" sz="1600" i="1" baseline="-25000" dirty="0" err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charset="0"/>
                      </a:rPr>
                      <m:t>𝑛</m:t>
                    </m:r>
                  </m:oMath>
                </a14:m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  且 </a:t>
                </a:r>
                <a14:m>
                  <m:oMath xmlns:m="http://schemas.openxmlformats.org/officeDocument/2006/math">
                    <m:r>
                      <a:rPr lang="en-US" altLang="zh-CN" sz="1600" b="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charset="0"/>
                      </a:rPr>
                      <m:t>𝑦</m:t>
                    </m:r>
                    <m:r>
                      <a:rPr lang="en-US" altLang="zh-CN" sz="1600" b="0" i="1" baseline="-25000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charset="0"/>
                      </a:rPr>
                      <m:t>𝑛</m:t>
                    </m:r>
                    <m:r>
                      <a:rPr lang="en-US" altLang="zh-CN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charset="0"/>
                      </a:rPr>
                      <m:t>≠</m:t>
                    </m:r>
                    <m:r>
                      <a:rPr lang="en-US" altLang="zh-CN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charset="0"/>
                      </a:rPr>
                      <m:t>𝑧𝑘</m:t>
                    </m:r>
                    <m:r>
                      <a:rPr lang="en-US" altLang="zh-CN" sz="1600" i="1" baseline="-25000" dirty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charset="0"/>
                      </a:rPr>
                      <m:t> </m:t>
                    </m:r>
                  </m:oMath>
                </a14:m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，则</a:t>
                </a:r>
                <a:r>
                  <a:rPr lang="en-US" altLang="zh-CN" sz="1600" b="1" i="1" dirty="0">
                    <a:solidFill>
                      <a:srgbClr val="FF0000"/>
                    </a:solidFill>
                    <a:latin typeface="Times New Roman" panose="02020603050405020304" charset="0"/>
                    <a:ea typeface="微软雅黑" panose="020B0503020204020204" pitchFamily="34" charset="-122"/>
                    <a:cs typeface="Times New Roman" panose="02020603050405020304" charset="0"/>
                    <a:sym typeface="+mn-ea"/>
                  </a:rPr>
                  <a:t>Z</a:t>
                </a:r>
                <a:r>
                  <a:rPr lang="zh-CN" altLang="en-US" sz="1600" i="1" dirty="0">
                    <a:latin typeface="Times New Roman" panose="02020603050405020304" charset="0"/>
                    <a:ea typeface="微软雅黑" panose="020B0503020204020204" pitchFamily="34" charset="-122"/>
                    <a:cs typeface="Times New Roman" panose="02020603050405020304" charset="0"/>
                    <a:sym typeface="+mn-ea"/>
                  </a:rPr>
                  <a:t> </a:t>
                </a:r>
                <a:r>
                  <a:rPr lang="zh-CN" altLang="en-US" sz="1600" dirty="0">
                    <a:latin typeface="Times New Roman" panose="02020603050405020304" charset="0"/>
                    <a:ea typeface="微软雅黑" panose="020B0503020204020204" pitchFamily="34" charset="-122"/>
                    <a:cs typeface="Times New Roman" panose="02020603050405020304" charset="0"/>
                    <a:sym typeface="+mn-ea"/>
                  </a:rPr>
                  <a:t>是</a:t>
                </a:r>
                <a:r>
                  <a:rPr lang="zh-CN" altLang="en-US" sz="1600" dirty="0">
                    <a:solidFill>
                      <a:srgbClr val="FF0000"/>
                    </a:solidFill>
                    <a:latin typeface="Times New Roman" panose="02020603050405020304" charset="0"/>
                    <a:ea typeface="微软雅黑" panose="020B0503020204020204" pitchFamily="34" charset="-122"/>
                    <a:cs typeface="Times New Roman" panose="02020603050405020304" charset="0"/>
                    <a:sym typeface="+mn-ea"/>
                  </a:rPr>
                  <a:t> </a:t>
                </a:r>
                <a:r>
                  <a:rPr lang="en-US" altLang="zh-CN" sz="1600" b="1" i="1" dirty="0">
                    <a:solidFill>
                      <a:srgbClr val="FF0000"/>
                    </a:solidFill>
                    <a:latin typeface="Times New Roman" panose="02020603050405020304" charset="0"/>
                    <a:ea typeface="微软雅黑" panose="020B0503020204020204" pitchFamily="34" charset="-122"/>
                    <a:cs typeface="Times New Roman" panose="02020603050405020304" charset="0"/>
                    <a:sym typeface="+mn-ea"/>
                  </a:rPr>
                  <a:t>X</a:t>
                </a:r>
                <a:r>
                  <a:rPr lang="en-US" altLang="zh-CN" sz="1600" i="1" dirty="0">
                    <a:solidFill>
                      <a:srgbClr val="FF0000"/>
                    </a:solidFill>
                    <a:latin typeface="Times New Roman" panose="02020603050405020304" charset="0"/>
                    <a:ea typeface="微软雅黑" panose="020B0503020204020204" pitchFamily="34" charset="-122"/>
                    <a:cs typeface="Times New Roman" panose="02020603050405020304" charset="0"/>
                    <a:sym typeface="+mn-ea"/>
                  </a:rPr>
                  <a:t> </a:t>
                </a:r>
                <a:r>
                  <a:rPr lang="zh-CN" altLang="en-US" sz="1600" dirty="0">
                    <a:latin typeface="Times New Roman" panose="02020603050405020304" charset="0"/>
                    <a:ea typeface="微软雅黑" panose="020B0503020204020204" pitchFamily="34" charset="-122"/>
                    <a:cs typeface="Times New Roman" panose="02020603050405020304" charset="0"/>
                    <a:sym typeface="+mn-ea"/>
                  </a:rPr>
                  <a:t>和 </a:t>
                </a:r>
                <a:r>
                  <a:rPr lang="en-US" altLang="zh-CN" sz="1600" b="1" i="1" dirty="0">
                    <a:solidFill>
                      <a:srgbClr val="FF0000"/>
                    </a:solidFill>
                    <a:latin typeface="Times New Roman" panose="02020603050405020304" charset="0"/>
                    <a:ea typeface="微软雅黑" panose="020B0503020204020204" pitchFamily="34" charset="-122"/>
                    <a:cs typeface="Times New Roman" panose="02020603050405020304" charset="0"/>
                    <a:sym typeface="+mn-ea"/>
                  </a:rPr>
                  <a:t>Y</a:t>
                </a:r>
                <a:r>
                  <a:rPr lang="en-US" altLang="zh-CN" sz="1600" b="1" i="1" baseline="-25000" dirty="0">
                    <a:solidFill>
                      <a:srgbClr val="FF0000"/>
                    </a:solidFill>
                    <a:latin typeface="Times New Roman" panose="02020603050405020304" charset="0"/>
                    <a:ea typeface="微软雅黑" panose="020B0503020204020204" pitchFamily="34" charset="-122"/>
                    <a:cs typeface="Times New Roman" panose="02020603050405020304" charset="0"/>
                    <a:sym typeface="+mn-ea"/>
                  </a:rPr>
                  <a:t>n-1 </a:t>
                </a:r>
                <a:r>
                  <a:rPr lang="zh-CN" altLang="en-US" sz="1600" dirty="0">
                    <a:latin typeface="Times New Roman" panose="02020603050405020304" charset="0"/>
                    <a:ea typeface="微软雅黑" panose="020B0503020204020204" pitchFamily="34" charset="-122"/>
                    <a:cs typeface="Times New Roman" panose="02020603050405020304" charset="0"/>
                    <a:sym typeface="+mn-ea"/>
                  </a:rPr>
                  <a:t>的最长公共子序列。</a:t>
                </a:r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                                </a:t>
                </a:r>
                <a:endPara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504" y="483518"/>
                <a:ext cx="8712968" cy="2264659"/>
              </a:xfrm>
              <a:prstGeom prst="rect">
                <a:avLst/>
              </a:prstGeom>
              <a:blipFill>
                <a:blip r:embed="rId2"/>
                <a:stretch>
                  <a:fillRect l="-436" b="-27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本框 4">
            <a:extLst>
              <a:ext uri="{FF2B5EF4-FFF2-40B4-BE49-F238E27FC236}">
                <a16:creationId xmlns:a16="http://schemas.microsoft.com/office/drawing/2014/main" id="{EEE340DA-7BAF-2C4E-A4E3-B82E11B272AE}"/>
              </a:ext>
            </a:extLst>
          </p:cNvPr>
          <p:cNvSpPr txBox="1"/>
          <p:nvPr/>
        </p:nvSpPr>
        <p:spPr>
          <a:xfrm>
            <a:off x="89197" y="2850490"/>
            <a:ext cx="2034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证明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（反证法）：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E90A2AC1-20BB-6040-9CCF-E8159E719330}"/>
                  </a:ext>
                </a:extLst>
              </p:cNvPr>
              <p:cNvSpPr/>
              <p:nvPr/>
            </p:nvSpPr>
            <p:spPr>
              <a:xfrm>
                <a:off x="72888" y="3263170"/>
                <a:ext cx="8675575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zh-CN" dirty="0">
                    <a:latin typeface="+mn-ea"/>
                    <a:ea typeface="+mn-ea"/>
                    <a:cs typeface="Arial" panose="020B0604020202020204" pitchFamily="34" charset="0"/>
                  </a:rPr>
                  <a:t>因为</a:t>
                </a:r>
                <a:r>
                  <a:rPr lang="en-US" altLang="zh-CN" dirty="0">
                    <a:latin typeface="+mn-ea"/>
                    <a:ea typeface="+mn-ea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  <a:ea typeface="+mn-ea"/>
                        <a:cs typeface="Times New Roman" panose="02020603050405020304" charset="0"/>
                      </a:rPr>
                      <m:t>𝑥</m:t>
                    </m:r>
                    <m:r>
                      <a:rPr lang="en-US" altLang="zh-CN" i="1" baseline="-25000" dirty="0" err="1">
                        <a:latin typeface="Cambria Math" panose="02040503050406030204" pitchFamily="18" charset="0"/>
                        <a:ea typeface="+mn-ea"/>
                        <a:cs typeface="Times New Roman" panose="02020603050405020304" charset="0"/>
                      </a:rPr>
                      <m:t>𝑚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ea typeface="+mn-ea"/>
                        <a:cs typeface="Times New Roman" panose="02020603050405020304" charset="0"/>
                      </a:rPr>
                      <m:t>≠</m:t>
                    </m:r>
                    <m:r>
                      <a:rPr lang="en-US" altLang="zh-CN" i="1" dirty="0" err="1">
                        <a:latin typeface="Cambria Math" panose="02040503050406030204" pitchFamily="18" charset="0"/>
                        <a:ea typeface="+mn-ea"/>
                        <a:cs typeface="Times New Roman" panose="02020603050405020304" charset="0"/>
                      </a:rPr>
                      <m:t>𝑦</m:t>
                    </m:r>
                    <m:r>
                      <a:rPr lang="en-US" altLang="zh-CN" i="1" baseline="-25000" dirty="0" err="1">
                        <a:latin typeface="Cambria Math" panose="02040503050406030204" pitchFamily="18" charset="0"/>
                        <a:ea typeface="+mn-ea"/>
                        <a:cs typeface="Times New Roman" panose="02020603050405020304" charset="0"/>
                      </a:rPr>
                      <m:t>𝑛</m:t>
                    </m:r>
                  </m:oMath>
                </a14:m>
                <a:r>
                  <a:rPr lang="zh-CN" altLang="en-US" dirty="0">
                    <a:latin typeface="+mn-ea"/>
                    <a:ea typeface="+mn-ea"/>
                    <a:cs typeface="Arial" panose="020B0604020202020204" pitchFamily="34" charset="0"/>
                  </a:rPr>
                  <a:t> </a:t>
                </a:r>
                <a:r>
                  <a:rPr lang="zh-CN" altLang="zh-CN" dirty="0">
                    <a:latin typeface="+mn-ea"/>
                    <a:ea typeface="+mn-ea"/>
                    <a:cs typeface="Arial" panose="020B0604020202020204" pitchFamily="34" charset="0"/>
                  </a:rPr>
                  <a:t>且</a:t>
                </a:r>
                <a:r>
                  <a:rPr lang="en-US" altLang="zh-CN" dirty="0">
                    <a:latin typeface="+mn-ea"/>
                    <a:ea typeface="+mn-ea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  <a:ea typeface="+mn-ea"/>
                        <a:cs typeface="Times New Roman" panose="02020603050405020304" charset="0"/>
                      </a:rPr>
                      <m:t>𝑥</m:t>
                    </m:r>
                    <m:r>
                      <a:rPr lang="en-US" altLang="zh-CN" i="1" baseline="-25000" dirty="0" err="1">
                        <a:latin typeface="Cambria Math" panose="02040503050406030204" pitchFamily="18" charset="0"/>
                        <a:ea typeface="+mn-ea"/>
                        <a:cs typeface="Times New Roman" panose="02020603050405020304" charset="0"/>
                      </a:rPr>
                      <m:t>𝑚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ea typeface="+mn-ea"/>
                        <a:cs typeface="Times New Roman" panose="02020603050405020304" charset="0"/>
                      </a:rPr>
                      <m:t>≠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ea typeface="+mn-ea"/>
                        <a:cs typeface="Times New Roman" panose="02020603050405020304" charset="0"/>
                      </a:rPr>
                      <m:t>𝑧𝑘</m:t>
                    </m:r>
                  </m:oMath>
                </a14:m>
                <a:r>
                  <a:rPr lang="en-US" altLang="zh-CN" dirty="0">
                    <a:latin typeface="+mn-ea"/>
                    <a:ea typeface="+mn-ea"/>
                    <a:cs typeface="Arial" panose="020B0604020202020204" pitchFamily="34" charset="0"/>
                  </a:rPr>
                  <a:t> </a:t>
                </a:r>
                <a:r>
                  <a:rPr lang="zh-CN" altLang="zh-CN" dirty="0">
                    <a:latin typeface="+mn-ea"/>
                    <a:ea typeface="+mn-ea"/>
                    <a:cs typeface="Arial" panose="020B0604020202020204" pitchFamily="34" charset="0"/>
                  </a:rPr>
                  <a:t>，则 </a:t>
                </a:r>
                <a:r>
                  <a:rPr lang="en-US" altLang="zh-CN" i="1" dirty="0">
                    <a:latin typeface="+mn-ea"/>
                    <a:ea typeface="+mn-ea"/>
                    <a:cs typeface="Arial" panose="020B0604020202020204" pitchFamily="34" charset="0"/>
                  </a:rPr>
                  <a:t>Z </a:t>
                </a:r>
                <a:r>
                  <a:rPr lang="zh-CN" altLang="zh-CN" dirty="0">
                    <a:latin typeface="+mn-ea"/>
                    <a:ea typeface="+mn-ea"/>
                    <a:cs typeface="Arial" panose="020B0604020202020204" pitchFamily="34" charset="0"/>
                  </a:rPr>
                  <a:t>是</a:t>
                </a:r>
                <a:r>
                  <a:rPr lang="en-US" altLang="zh-CN" i="1" dirty="0">
                    <a:latin typeface="+mn-ea"/>
                    <a:ea typeface="+mn-ea"/>
                    <a:cs typeface="Arial" panose="020B0604020202020204" pitchFamily="34" charset="0"/>
                  </a:rPr>
                  <a:t>X</a:t>
                </a:r>
                <a:r>
                  <a:rPr lang="en-US" altLang="zh-CN" i="1" baseline="-25000" dirty="0">
                    <a:latin typeface="+mn-ea"/>
                    <a:ea typeface="+mn-ea"/>
                    <a:cs typeface="Arial" panose="020B0604020202020204" pitchFamily="34" charset="0"/>
                  </a:rPr>
                  <a:t>m-1</a:t>
                </a:r>
                <a:r>
                  <a:rPr lang="en-US" altLang="zh-CN" i="1" dirty="0">
                    <a:latin typeface="+mn-ea"/>
                    <a:ea typeface="+mn-ea"/>
                    <a:cs typeface="Arial" panose="020B0604020202020204" pitchFamily="34" charset="0"/>
                  </a:rPr>
                  <a:t> </a:t>
                </a:r>
                <a:r>
                  <a:rPr lang="zh-CN" altLang="zh-CN" i="1" dirty="0">
                    <a:latin typeface="+mn-ea"/>
                    <a:ea typeface="+mn-ea"/>
                    <a:cs typeface="Arial" panose="020B0604020202020204" pitchFamily="34" charset="0"/>
                  </a:rPr>
                  <a:t>和 </a:t>
                </a:r>
                <a:r>
                  <a:rPr lang="en-US" altLang="zh-CN" i="1" dirty="0">
                    <a:latin typeface="+mn-ea"/>
                    <a:ea typeface="+mn-ea"/>
                    <a:cs typeface="Arial" panose="020B0604020202020204" pitchFamily="34" charset="0"/>
                  </a:rPr>
                  <a:t>Y </a:t>
                </a:r>
                <a:r>
                  <a:rPr lang="zh-CN" altLang="zh-CN" dirty="0">
                    <a:latin typeface="+mn-ea"/>
                    <a:ea typeface="+mn-ea"/>
                    <a:cs typeface="Arial" panose="020B0604020202020204" pitchFamily="34" charset="0"/>
                  </a:rPr>
                  <a:t>的</a:t>
                </a:r>
                <a:r>
                  <a:rPr lang="zh-CN" altLang="zh-CN" b="1" dirty="0">
                    <a:latin typeface="+mn-ea"/>
                    <a:ea typeface="+mn-ea"/>
                    <a:cs typeface="Arial" panose="020B0604020202020204" pitchFamily="34" charset="0"/>
                  </a:rPr>
                  <a:t>公共子序列</a:t>
                </a:r>
                <a:r>
                  <a:rPr lang="zh-CN" altLang="zh-CN" dirty="0">
                    <a:latin typeface="+mn-ea"/>
                    <a:ea typeface="+mn-ea"/>
                    <a:cs typeface="Arial" panose="020B0604020202020204" pitchFamily="34" charset="0"/>
                  </a:rPr>
                  <a:t>。</a:t>
                </a:r>
                <a:r>
                  <a:rPr lang="zh-CN" altLang="zh-CN" dirty="0">
                    <a:latin typeface="+mn-ea"/>
                    <a:ea typeface="+mn-ea"/>
                  </a:rPr>
                  <a:t> </a:t>
                </a:r>
                <a:endParaRPr lang="zh-CN" altLang="en-US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E90A2AC1-20BB-6040-9CCF-E8159E7193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88" y="3263170"/>
                <a:ext cx="8675575" cy="369332"/>
              </a:xfrm>
              <a:prstGeom prst="rect">
                <a:avLst/>
              </a:prstGeom>
              <a:blipFill>
                <a:blip r:embed="rId3"/>
                <a:stretch>
                  <a:fillRect l="-585" t="-10000" b="-2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AD88B4C5-95A8-3F44-B4E6-F41D227EA2E4}"/>
                  </a:ext>
                </a:extLst>
              </p:cNvPr>
              <p:cNvSpPr/>
              <p:nvPr/>
            </p:nvSpPr>
            <p:spPr>
              <a:xfrm>
                <a:off x="72889" y="3786594"/>
                <a:ext cx="8675575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如果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altLang="zh-CN" i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m-1</a:t>
                </a:r>
                <a:r>
                  <a:rPr lang="en-US" altLang="zh-CN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zh-CN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和 </a:t>
                </a:r>
                <a:r>
                  <a:rPr lang="en-US" altLang="zh-CN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 </a:t>
                </a:r>
                <a:r>
                  <a:rPr lang="zh-CN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有</a:t>
                </a:r>
                <a:r>
                  <a:rPr lang="zh-CN" altLang="zh-CN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长度大于</a:t>
                </a:r>
                <a:r>
                  <a:rPr lang="zh-CN" altLang="en-US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</a:t>
                </a:r>
                <a:r>
                  <a:rPr lang="zh-CN" altLang="en-US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zh-CN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的公共子序列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dirty="0">
                        <a:latin typeface="Cambria Math" panose="02040503050406030204" pitchFamily="18" charset="0"/>
                        <a:cs typeface="Times New Roman" pitchFamily="18" charset="0"/>
                      </a:rPr>
                      <m:t>Z</m:t>
                    </m:r>
                    <m:r>
                      <a:rPr lang="en-US" altLang="zh-CN" dirty="0">
                        <a:latin typeface="Cambria Math" panose="02040503050406030204" pitchFamily="18" charset="0"/>
                        <a:cs typeface="Times New Roman" pitchFamily="18" charset="0"/>
                      </a:rPr>
                      <m:t>′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 </m:t>
                    </m:r>
                  </m:oMath>
                </a14:m>
                <a:r>
                  <a:rPr lang="zh-CN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，则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dirty="0">
                        <a:latin typeface="Cambria Math" panose="02040503050406030204" pitchFamily="18" charset="0"/>
                        <a:cs typeface="Times New Roman" pitchFamily="18" charset="0"/>
                      </a:rPr>
                      <m:t>Z</m:t>
                    </m:r>
                    <m:r>
                      <a:rPr lang="en-US" altLang="zh-CN" dirty="0">
                        <a:latin typeface="Cambria Math" panose="02040503050406030204" pitchFamily="18" charset="0"/>
                        <a:cs typeface="Times New Roman" pitchFamily="18" charset="0"/>
                      </a:rPr>
                      <m:t>′</m:t>
                    </m:r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zh-CN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也是</a:t>
                </a:r>
                <a:r>
                  <a:rPr lang="en-US" altLang="zh-CN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 </a:t>
                </a:r>
                <a:r>
                  <a:rPr lang="zh-CN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和 </a:t>
                </a:r>
                <a:r>
                  <a:rPr lang="en-US" altLang="zh-CN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 </a:t>
                </a:r>
                <a:r>
                  <a:rPr lang="zh-CN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的</a:t>
                </a:r>
                <a:r>
                  <a:rPr lang="zh-CN" altLang="zh-CN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公共子序列</a:t>
                </a:r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。</a:t>
                </a:r>
                <a:r>
                  <a:rPr lang="zh-CN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zh-CN" altLang="en-US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AD88B4C5-95A8-3F44-B4E6-F41D227EA2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89" y="3786594"/>
                <a:ext cx="8675575" cy="369332"/>
              </a:xfrm>
              <a:prstGeom prst="rect">
                <a:avLst/>
              </a:prstGeom>
              <a:blipFill>
                <a:blip r:embed="rId4"/>
                <a:stretch>
                  <a:fillRect l="-585" t="-6667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文本框 10">
            <a:extLst>
              <a:ext uri="{FF2B5EF4-FFF2-40B4-BE49-F238E27FC236}">
                <a16:creationId xmlns:a16="http://schemas.microsoft.com/office/drawing/2014/main" id="{2997149A-BEC1-0D48-A9B3-0DA4874B3997}"/>
              </a:ext>
            </a:extLst>
          </p:cNvPr>
          <p:cNvSpPr txBox="1"/>
          <p:nvPr/>
        </p:nvSpPr>
        <p:spPr>
          <a:xfrm>
            <a:off x="3159094" y="4227934"/>
            <a:ext cx="1579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>
                <a:solidFill>
                  <a:srgbClr val="FF0000"/>
                </a:solidFill>
              </a:rPr>
              <a:t>与前提矛盾！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A59871E-7AD6-6642-9479-9D0920584E1F}"/>
              </a:ext>
            </a:extLst>
          </p:cNvPr>
          <p:cNvSpPr/>
          <p:nvPr/>
        </p:nvSpPr>
        <p:spPr>
          <a:xfrm>
            <a:off x="2229640" y="4646542"/>
            <a:ext cx="3438185" cy="369332"/>
          </a:xfrm>
          <a:prstGeom prst="rect">
            <a:avLst/>
          </a:prstGeom>
          <a:solidFill>
            <a:srgbClr val="CBEAFD"/>
          </a:solidFill>
        </p:spPr>
        <p:txBody>
          <a:bodyPr wrap="none">
            <a:spAutoFit/>
          </a:bodyPr>
          <a:lstStyle/>
          <a:p>
            <a:r>
              <a:rPr lang="en-US" altLang="zh-CN" b="1" i="1" dirty="0">
                <a:solidFill>
                  <a:srgbClr val="FF0000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Z</a:t>
            </a:r>
            <a:r>
              <a:rPr lang="zh-CN" altLang="en-US" b="1" i="1" dirty="0">
                <a:solidFill>
                  <a:srgbClr val="FF0000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 </a:t>
            </a:r>
            <a:r>
              <a:rPr lang="zh-CN" altLang="en-US" dirty="0"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是 </a:t>
            </a:r>
            <a:r>
              <a:rPr lang="en-US" altLang="zh-CN" b="1" i="1" dirty="0">
                <a:solidFill>
                  <a:srgbClr val="FF0000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X</a:t>
            </a:r>
            <a:r>
              <a:rPr lang="en-US" altLang="zh-CN" b="1" i="1" baseline="-25000" dirty="0">
                <a:solidFill>
                  <a:srgbClr val="FF0000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m-1</a:t>
            </a:r>
            <a:r>
              <a:rPr lang="en-US" altLang="zh-CN" i="1" baseline="-25000" dirty="0"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 </a:t>
            </a:r>
            <a:r>
              <a:rPr lang="zh-CN" altLang="en-US" dirty="0"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和 </a:t>
            </a:r>
            <a:r>
              <a:rPr lang="en-US" altLang="zh-CN" b="1" i="1" dirty="0">
                <a:solidFill>
                  <a:srgbClr val="FF0000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Y </a:t>
            </a:r>
            <a:r>
              <a:rPr lang="zh-CN" altLang="en-US" dirty="0"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的最长公共子序列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3616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000"/>
    </mc:Choice>
    <mc:Fallback xmlns="">
      <p:transition advClick="0" advTm="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9" grpId="0"/>
      <p:bldP spid="11" grpId="0"/>
      <p:bldP spid="7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244920" y="51470"/>
            <a:ext cx="2159566" cy="3631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80000"/>
              </a:lnSpc>
            </a:pPr>
            <a:r>
              <a:rPr lang="zh-CN" altLang="en-US" sz="22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最优子结构性质</a:t>
            </a:r>
          </a:p>
        </p:txBody>
      </p:sp>
      <p:sp>
        <p:nvSpPr>
          <p:cNvPr id="13" name="矩形 12"/>
          <p:cNvSpPr/>
          <p:nvPr/>
        </p:nvSpPr>
        <p:spPr>
          <a:xfrm>
            <a:off x="4630360" y="4721754"/>
            <a:ext cx="216024" cy="1620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/>
              <p:cNvSpPr txBox="1"/>
              <p:nvPr/>
            </p:nvSpPr>
            <p:spPr>
              <a:xfrm>
                <a:off x="107504" y="483518"/>
                <a:ext cx="8712968" cy="2264659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设字符串</a:t>
                </a:r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6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微软雅黑" pitchFamily="34" charset="-122"/>
                        <a:cs typeface="Times New Roman" pitchFamily="18" charset="0"/>
                      </a:rPr>
                      <m:t>𝑋</m:t>
                    </m:r>
                    <m:r>
                      <a:rPr lang="en-US" altLang="zh-CN" sz="16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微软雅黑" pitchFamily="34" charset="-122"/>
                        <a:cs typeface="Times New Roman" pitchFamily="18" charset="0"/>
                      </a:rPr>
                      <m:t>=</m:t>
                    </m:r>
                    <m:r>
                      <a:rPr lang="zh-CN" altLang="en-US" sz="16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微软雅黑" pitchFamily="34" charset="-122"/>
                        <a:cs typeface="Times New Roman" pitchFamily="18" charset="0"/>
                      </a:rPr>
                      <m:t>｛</m:t>
                    </m:r>
                    <m:sSub>
                      <m:sSubPr>
                        <m:ctrlPr>
                          <a:rPr lang="en-US" altLang="zh-CN" sz="16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zh-CN" sz="16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  <a:cs typeface="Times New Roman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6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  <a:cs typeface="Times New Roman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16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微软雅黑" pitchFamily="34" charset="-122"/>
                        <a:cs typeface="Times New Roman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16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zh-CN" sz="16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  <a:cs typeface="Times New Roman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6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  <a:cs typeface="Times New Roman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16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微软雅黑" pitchFamily="34" charset="-122"/>
                        <a:cs typeface="Times New Roman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CN" sz="16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zh-CN" sz="16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  <a:cs typeface="Times New Roman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6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  <a:cs typeface="Times New Roman" pitchFamily="18" charset="0"/>
                          </a:rPr>
                          <m:t>𝑚</m:t>
                        </m:r>
                      </m:sub>
                    </m:sSub>
                    <m:r>
                      <a:rPr lang="zh-CN" altLang="en-US" sz="16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微软雅黑" pitchFamily="34" charset="-122"/>
                        <a:cs typeface="Times New Roman" pitchFamily="18" charset="0"/>
                      </a:rPr>
                      <m:t>｝</m:t>
                    </m:r>
                  </m:oMath>
                </a14:m>
                <a:r>
                  <a:rPr lang="zh-CN" altLang="en-US" sz="16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微软雅黑" pitchFamily="34" charset="-122"/>
                    <a:cs typeface="Times New Roman" panose="02020603050405020304" pitchFamily="18" charset="0"/>
                  </a:rPr>
                  <a:t>和</a:t>
                </a:r>
                <a:r>
                  <a:rPr lang="en-US" altLang="zh-CN" sz="16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微软雅黑" pitchFamily="34" charset="-122"/>
                    <a:cs typeface="Times New Roman" panose="02020603050405020304" pitchFamily="18" charset="0"/>
                  </a:rPr>
                  <a:t> Y</a:t>
                </a:r>
                <a14:m>
                  <m:oMath xmlns:m="http://schemas.openxmlformats.org/officeDocument/2006/math">
                    <m:r>
                      <a:rPr lang="en-US" altLang="zh-CN" sz="16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微软雅黑" pitchFamily="34" charset="-122"/>
                        <a:cs typeface="Times New Roman" pitchFamily="18" charset="0"/>
                      </a:rPr>
                      <m:t>=</m:t>
                    </m:r>
                    <m:r>
                      <a:rPr lang="zh-CN" altLang="en-US" sz="16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微软雅黑" pitchFamily="34" charset="-122"/>
                        <a:cs typeface="Times New Roman" pitchFamily="18" charset="0"/>
                      </a:rPr>
                      <m:t>｛</m:t>
                    </m:r>
                    <m:sSub>
                      <m:sSubPr>
                        <m:ctrlPr>
                          <a:rPr lang="en-US" altLang="zh-CN" sz="16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zh-CN" sz="16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  <a:cs typeface="Times New Roman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16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  <a:cs typeface="Times New Roman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16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微软雅黑" pitchFamily="34" charset="-122"/>
                        <a:cs typeface="Times New Roman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16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zh-CN" sz="16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  <a:cs typeface="Times New Roman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16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  <a:cs typeface="Times New Roman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16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微软雅黑" pitchFamily="34" charset="-122"/>
                        <a:cs typeface="Times New Roman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CN" sz="16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zh-CN" sz="16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  <a:cs typeface="Times New Roman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16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  <a:cs typeface="Times New Roman" pitchFamily="18" charset="0"/>
                          </a:rPr>
                          <m:t>𝑛</m:t>
                        </m:r>
                      </m:sub>
                    </m:sSub>
                    <m:r>
                      <a:rPr lang="zh-CN" altLang="en-US" sz="16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微软雅黑" pitchFamily="34" charset="-122"/>
                        <a:cs typeface="Times New Roman" pitchFamily="18" charset="0"/>
                      </a:rPr>
                      <m:t>｝</m:t>
                    </m:r>
                  </m:oMath>
                </a14:m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的最长公共子序列为：</a:t>
                </a:r>
                <a:endPara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600" dirty="0">
                        <a:latin typeface="Cambria Math" panose="02040503050406030204" pitchFamily="18" charset="0"/>
                        <a:ea typeface="微软雅黑" pitchFamily="34" charset="-122"/>
                        <a:cs typeface="Times New Roman" pitchFamily="18" charset="0"/>
                      </a:rPr>
                      <m:t>Z</m:t>
                    </m:r>
                    <m:r>
                      <a:rPr lang="en-US" altLang="zh-CN" sz="1600" b="0" i="1" dirty="0" smtClean="0">
                        <a:latin typeface="Cambria Math" panose="02040503050406030204" pitchFamily="18" charset="0"/>
                        <a:ea typeface="微软雅黑" pitchFamily="34" charset="-122"/>
                        <a:cs typeface="Times New Roman" pitchFamily="18" charset="0"/>
                      </a:rPr>
                      <m:t>=</m:t>
                    </m:r>
                    <m:r>
                      <a:rPr lang="zh-CN" altLang="en-US" sz="1600" i="1" dirty="0">
                        <a:latin typeface="Cambria Math" panose="02040503050406030204" pitchFamily="18" charset="0"/>
                        <a:ea typeface="微软雅黑" pitchFamily="34" charset="-122"/>
                        <a:cs typeface="Times New Roman" pitchFamily="18" charset="0"/>
                      </a:rPr>
                      <m:t>｛</m:t>
                    </m:r>
                    <m:sSub>
                      <m:sSubPr>
                        <m:ctrlPr>
                          <a:rPr lang="en-US" altLang="zh-CN" sz="1600" i="1" dirty="0">
                            <a:latin typeface="Cambria Math" panose="02040503050406030204" pitchFamily="18" charset="0"/>
                            <a:ea typeface="微软雅黑" pitchFamily="34" charset="-122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zh-CN" sz="1600" i="1" dirty="0">
                            <a:latin typeface="Cambria Math" panose="02040503050406030204" pitchFamily="18" charset="0"/>
                            <a:ea typeface="微软雅黑" pitchFamily="34" charset="-122"/>
                            <a:cs typeface="Times New Roman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zh-CN" sz="1600" i="1" dirty="0">
                            <a:latin typeface="Cambria Math" panose="02040503050406030204" pitchFamily="18" charset="0"/>
                            <a:ea typeface="微软雅黑" pitchFamily="34" charset="-122"/>
                            <a:cs typeface="Times New Roman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1600" i="1" dirty="0">
                        <a:latin typeface="Cambria Math" panose="02040503050406030204" pitchFamily="18" charset="0"/>
                        <a:ea typeface="微软雅黑" pitchFamily="34" charset="-122"/>
                        <a:cs typeface="Times New Roman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1600" i="1" dirty="0">
                            <a:latin typeface="Cambria Math" panose="02040503050406030204" pitchFamily="18" charset="0"/>
                            <a:ea typeface="微软雅黑" pitchFamily="34" charset="-122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zh-CN" sz="1600" i="1" dirty="0">
                            <a:latin typeface="Cambria Math" panose="02040503050406030204" pitchFamily="18" charset="0"/>
                            <a:ea typeface="微软雅黑" pitchFamily="34" charset="-122"/>
                            <a:cs typeface="Times New Roman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zh-CN" sz="1600" i="1" dirty="0">
                            <a:latin typeface="Cambria Math" panose="02040503050406030204" pitchFamily="18" charset="0"/>
                            <a:ea typeface="微软雅黑" pitchFamily="34" charset="-122"/>
                            <a:cs typeface="Times New Roman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1600" i="1" dirty="0">
                        <a:latin typeface="Cambria Math" panose="02040503050406030204" pitchFamily="18" charset="0"/>
                        <a:ea typeface="微软雅黑" pitchFamily="34" charset="-122"/>
                        <a:cs typeface="Times New Roman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CN" sz="1600" i="1" dirty="0">
                            <a:latin typeface="Cambria Math" panose="02040503050406030204" pitchFamily="18" charset="0"/>
                            <a:ea typeface="微软雅黑" pitchFamily="34" charset="-122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zh-CN" sz="1600" i="1" dirty="0">
                            <a:latin typeface="Cambria Math" panose="02040503050406030204" pitchFamily="18" charset="0"/>
                            <a:ea typeface="微软雅黑" pitchFamily="34" charset="-122"/>
                            <a:cs typeface="Times New Roman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zh-CN" sz="1600" b="0" i="1" dirty="0" smtClean="0">
                            <a:latin typeface="Cambria Math" panose="02040503050406030204" pitchFamily="18" charset="0"/>
                            <a:ea typeface="微软雅黑" pitchFamily="34" charset="-122"/>
                            <a:cs typeface="Times New Roman" pitchFamily="18" charset="0"/>
                          </a:rPr>
                          <m:t>𝑘</m:t>
                        </m:r>
                      </m:sub>
                    </m:sSub>
                    <m:r>
                      <a:rPr lang="zh-CN" altLang="en-US" sz="1600" i="1" dirty="0">
                        <a:latin typeface="Cambria Math" panose="02040503050406030204" pitchFamily="18" charset="0"/>
                        <a:ea typeface="微软雅黑" pitchFamily="34" charset="-122"/>
                        <a:cs typeface="Times New Roman" pitchFamily="18" charset="0"/>
                      </a:rPr>
                      <m:t>｝</m:t>
                    </m:r>
                  </m:oMath>
                </a14:m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，那么以下结论成立：</a:t>
                </a:r>
                <a:endPara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endParaRPr>
              </a:p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若 </a:t>
                </a:r>
                <a14:m>
                  <m:oMath xmlns:m="http://schemas.openxmlformats.org/officeDocument/2006/math"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charset="0"/>
                      </a:rPr>
                      <m:t>𝑥</m:t>
                    </m:r>
                    <m:r>
                      <a:rPr lang="en-US" altLang="zh-CN" sz="1600" i="1" baseline="-25000" dirty="0" err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charset="0"/>
                      </a:rPr>
                      <m:t>𝑚</m:t>
                    </m:r>
                    <m:r>
                      <a:rPr lang="en-US" altLang="zh-CN" sz="1600" i="1" dirty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charset="0"/>
                      </a:rPr>
                      <m:t>=</m:t>
                    </m:r>
                    <m:r>
                      <a:rPr lang="en-US" altLang="zh-CN" sz="1600" i="1" dirty="0" err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charset="0"/>
                      </a:rPr>
                      <m:t>𝑦</m:t>
                    </m:r>
                    <m:r>
                      <a:rPr lang="en-US" altLang="zh-CN" sz="1600" i="1" baseline="-25000" dirty="0" err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charset="0"/>
                      </a:rPr>
                      <m:t>𝑛</m:t>
                    </m:r>
                    <m:r>
                      <a:rPr lang="zh-CN" altLang="en-US" sz="1600" i="1" dirty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微软雅黑" panose="020B0503020204020204" pitchFamily="34" charset="-122"/>
                      </a:rPr>
                      <m:t> </m:t>
                    </m:r>
                  </m:oMath>
                </a14:m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，则 </a:t>
                </a:r>
                <a14:m>
                  <m:oMath xmlns:m="http://schemas.openxmlformats.org/officeDocument/2006/math"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charset="0"/>
                      </a:rPr>
                      <m:t>𝑧</m:t>
                    </m:r>
                    <m:r>
                      <a:rPr lang="en-US" altLang="zh-CN" sz="1600" i="1" baseline="-25000" dirty="0" err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charset="0"/>
                      </a:rPr>
                      <m:t>𝑘</m:t>
                    </m:r>
                    <m:r>
                      <a:rPr lang="en-US" altLang="zh-CN" sz="1600" i="1" dirty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charset="0"/>
                      </a:rPr>
                      <m:t>=</m:t>
                    </m:r>
                    <m:r>
                      <a:rPr lang="en-US" altLang="zh-CN" sz="1600" i="1" dirty="0" err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charset="0"/>
                      </a:rPr>
                      <m:t>𝑥</m:t>
                    </m:r>
                    <m:r>
                      <a:rPr lang="en-US" altLang="zh-CN" sz="1600" i="1" baseline="-25000" dirty="0" err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charset="0"/>
                      </a:rPr>
                      <m:t>𝑚</m:t>
                    </m:r>
                    <m:r>
                      <a:rPr lang="en-US" altLang="zh-CN" sz="1600" i="1" dirty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charset="0"/>
                      </a:rPr>
                      <m:t>=</m:t>
                    </m:r>
                    <m:r>
                      <a:rPr lang="en-US" altLang="zh-CN" sz="1600" i="1" dirty="0" err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charset="0"/>
                      </a:rPr>
                      <m:t>𝑦</m:t>
                    </m:r>
                    <m:r>
                      <a:rPr lang="en-US" altLang="zh-CN" sz="1600" i="1" baseline="-25000" dirty="0" err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charset="0"/>
                      </a:rPr>
                      <m:t>𝑛</m:t>
                    </m:r>
                  </m:oMath>
                </a14:m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，且</a:t>
                </a:r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zh-CN" sz="16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  <a:cs typeface="Times New Roman" pitchFamily="18" charset="0"/>
                          </a:rPr>
                          <m:t>𝒁</m:t>
                        </m:r>
                      </m:e>
                      <m:sub>
                        <m:r>
                          <a:rPr lang="en-US" altLang="zh-CN" sz="16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  <a:cs typeface="Times New Roman" pitchFamily="18" charset="0"/>
                          </a:rPr>
                          <m:t>𝒌</m:t>
                        </m:r>
                        <m:r>
                          <a:rPr lang="en-US" altLang="zh-CN" sz="16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  <a:cs typeface="Times New Roman" pitchFamily="18" charset="0"/>
                          </a:rPr>
                          <m:t>−</m:t>
                        </m:r>
                        <m:r>
                          <a:rPr lang="en-US" altLang="zh-CN" sz="16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  <a:cs typeface="Times New Roman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1600" i="1" dirty="0">
                        <a:latin typeface="Cambria Math" panose="02040503050406030204" pitchFamily="18" charset="0"/>
                        <a:ea typeface="微软雅黑" pitchFamily="34" charset="-122"/>
                        <a:cs typeface="Times New Roman" pitchFamily="18" charset="0"/>
                      </a:rPr>
                      <m:t>=</m:t>
                    </m:r>
                    <m:r>
                      <a:rPr lang="zh-CN" altLang="en-US" sz="1600" i="1" dirty="0">
                        <a:latin typeface="Cambria Math" panose="02040503050406030204" pitchFamily="18" charset="0"/>
                        <a:ea typeface="微软雅黑" pitchFamily="34" charset="-122"/>
                        <a:cs typeface="Times New Roman" pitchFamily="18" charset="0"/>
                      </a:rPr>
                      <m:t>｛</m:t>
                    </m:r>
                    <m:sSub>
                      <m:sSubPr>
                        <m:ctrlPr>
                          <a:rPr lang="en-US" altLang="zh-CN" sz="1600" i="1" dirty="0">
                            <a:latin typeface="Cambria Math" panose="02040503050406030204" pitchFamily="18" charset="0"/>
                            <a:ea typeface="微软雅黑" pitchFamily="34" charset="-122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zh-CN" sz="1600" i="1" dirty="0">
                            <a:latin typeface="Cambria Math" panose="02040503050406030204" pitchFamily="18" charset="0"/>
                            <a:ea typeface="微软雅黑" pitchFamily="34" charset="-122"/>
                            <a:cs typeface="Times New Roman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zh-CN" sz="1600" i="1" dirty="0">
                            <a:latin typeface="Cambria Math" panose="02040503050406030204" pitchFamily="18" charset="0"/>
                            <a:ea typeface="微软雅黑" pitchFamily="34" charset="-122"/>
                            <a:cs typeface="Times New Roman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1600" i="1" dirty="0">
                        <a:latin typeface="Cambria Math" panose="02040503050406030204" pitchFamily="18" charset="0"/>
                        <a:ea typeface="微软雅黑" pitchFamily="34" charset="-122"/>
                        <a:cs typeface="Times New Roman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1600" i="1" dirty="0">
                            <a:latin typeface="Cambria Math" panose="02040503050406030204" pitchFamily="18" charset="0"/>
                            <a:ea typeface="微软雅黑" pitchFamily="34" charset="-122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zh-CN" sz="1600" i="1" dirty="0">
                            <a:latin typeface="Cambria Math" panose="02040503050406030204" pitchFamily="18" charset="0"/>
                            <a:ea typeface="微软雅黑" pitchFamily="34" charset="-122"/>
                            <a:cs typeface="Times New Roman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zh-CN" sz="1600" i="1" dirty="0">
                            <a:latin typeface="Cambria Math" panose="02040503050406030204" pitchFamily="18" charset="0"/>
                            <a:ea typeface="微软雅黑" pitchFamily="34" charset="-122"/>
                            <a:cs typeface="Times New Roman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1600" i="1" dirty="0">
                        <a:latin typeface="Cambria Math" panose="02040503050406030204" pitchFamily="18" charset="0"/>
                        <a:ea typeface="微软雅黑" pitchFamily="34" charset="-122"/>
                        <a:cs typeface="Times New Roman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CN" sz="1600" i="1" dirty="0">
                            <a:latin typeface="Cambria Math" panose="02040503050406030204" pitchFamily="18" charset="0"/>
                            <a:ea typeface="微软雅黑" pitchFamily="34" charset="-122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zh-CN" sz="1600" i="1" dirty="0">
                            <a:latin typeface="Cambria Math" panose="02040503050406030204" pitchFamily="18" charset="0"/>
                            <a:ea typeface="微软雅黑" pitchFamily="34" charset="-122"/>
                            <a:cs typeface="Times New Roman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zh-CN" sz="1600" b="0" i="1" dirty="0" smtClean="0">
                            <a:latin typeface="Cambria Math" panose="02040503050406030204" pitchFamily="18" charset="0"/>
                            <a:ea typeface="微软雅黑" pitchFamily="34" charset="-122"/>
                            <a:cs typeface="Times New Roman" pitchFamily="18" charset="0"/>
                          </a:rPr>
                          <m:t>𝑘</m:t>
                        </m:r>
                        <m:r>
                          <a:rPr lang="en-US" altLang="zh-CN" sz="1600" b="0" i="1" dirty="0" smtClean="0">
                            <a:latin typeface="Cambria Math" panose="02040503050406030204" pitchFamily="18" charset="0"/>
                            <a:ea typeface="微软雅黑" pitchFamily="34" charset="-122"/>
                            <a:cs typeface="Times New Roman" pitchFamily="18" charset="0"/>
                          </a:rPr>
                          <m:t>−1</m:t>
                        </m:r>
                      </m:sub>
                    </m:sSub>
                    <m:r>
                      <a:rPr lang="zh-CN" altLang="en-US" sz="1600" i="1" dirty="0">
                        <a:latin typeface="Cambria Math" panose="02040503050406030204" pitchFamily="18" charset="0"/>
                        <a:ea typeface="微软雅黑" pitchFamily="34" charset="-122"/>
                        <a:cs typeface="Times New Roman" pitchFamily="18" charset="0"/>
                      </a:rPr>
                      <m:t>｝</m:t>
                    </m:r>
                  </m:oMath>
                </a14:m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是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zh-CN" sz="16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  <a:cs typeface="Times New Roman" pitchFamily="18" charset="0"/>
                          </a:rPr>
                          <m:t>𝑿</m:t>
                        </m:r>
                      </m:e>
                      <m:sub>
                        <m:r>
                          <a:rPr lang="en-US" altLang="zh-CN" sz="16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  <a:cs typeface="Times New Roman" pitchFamily="18" charset="0"/>
                          </a:rPr>
                          <m:t>𝒎</m:t>
                        </m:r>
                        <m:r>
                          <a:rPr lang="en-US" altLang="zh-CN" sz="16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  <a:cs typeface="Times New Roman" pitchFamily="18" charset="0"/>
                          </a:rPr>
                          <m:t>−</m:t>
                        </m:r>
                        <m:r>
                          <a:rPr lang="en-US" altLang="zh-CN" sz="16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  <a:cs typeface="Times New Roman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16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微软雅黑" pitchFamily="34" charset="-122"/>
                        <a:cs typeface="Times New Roman" pitchFamily="18" charset="0"/>
                      </a:rPr>
                      <m:t>=</m:t>
                    </m:r>
                    <m:r>
                      <a:rPr lang="zh-CN" altLang="en-US" sz="16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微软雅黑" pitchFamily="34" charset="-122"/>
                        <a:cs typeface="Times New Roman" pitchFamily="18" charset="0"/>
                      </a:rPr>
                      <m:t>｛</m:t>
                    </m:r>
                    <m:sSub>
                      <m:sSubPr>
                        <m:ctrlPr>
                          <a:rPr lang="en-US" altLang="zh-CN" sz="16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zh-CN" sz="16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  <a:cs typeface="Times New Roman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6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  <a:cs typeface="Times New Roman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16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微软雅黑" pitchFamily="34" charset="-122"/>
                        <a:cs typeface="Times New Roman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16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zh-CN" sz="16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  <a:cs typeface="Times New Roman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6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  <a:cs typeface="Times New Roman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16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微软雅黑" pitchFamily="34" charset="-122"/>
                        <a:cs typeface="Times New Roman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CN" sz="16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zh-CN" sz="16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  <a:cs typeface="Times New Roman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6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  <a:cs typeface="Times New Roman" pitchFamily="18" charset="0"/>
                          </a:rPr>
                          <m:t>𝑚</m:t>
                        </m:r>
                        <m:r>
                          <a:rPr lang="en-US" altLang="zh-CN" sz="1600" b="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  <a:cs typeface="Times New Roman" pitchFamily="18" charset="0"/>
                          </a:rPr>
                          <m:t>−1</m:t>
                        </m:r>
                      </m:sub>
                    </m:sSub>
                    <m:r>
                      <a:rPr lang="zh-CN" altLang="en-US" sz="16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微软雅黑" pitchFamily="34" charset="-122"/>
                        <a:cs typeface="Times New Roman" pitchFamily="18" charset="0"/>
                      </a:rPr>
                      <m:t>｝</m:t>
                    </m:r>
                  </m:oMath>
                </a14:m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   和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zh-CN" sz="16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  <a:cs typeface="Times New Roman" pitchFamily="18" charset="0"/>
                          </a:rPr>
                          <m:t>𝒀</m:t>
                        </m:r>
                      </m:e>
                      <m:sub>
                        <m:r>
                          <a:rPr lang="en-US" altLang="zh-CN" sz="16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  <a:cs typeface="Times New Roman" pitchFamily="18" charset="0"/>
                          </a:rPr>
                          <m:t>𝒏</m:t>
                        </m:r>
                        <m:r>
                          <a:rPr lang="en-US" altLang="zh-CN" sz="16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  <a:cs typeface="Times New Roman" pitchFamily="18" charset="0"/>
                          </a:rPr>
                          <m:t>−</m:t>
                        </m:r>
                        <m:r>
                          <a:rPr lang="en-US" altLang="zh-CN" sz="16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  <a:cs typeface="Times New Roman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16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微软雅黑" pitchFamily="34" charset="-122"/>
                        <a:cs typeface="Times New Roman" pitchFamily="18" charset="0"/>
                      </a:rPr>
                      <m:t>=</m:t>
                    </m:r>
                    <m:r>
                      <a:rPr lang="zh-CN" altLang="en-US" sz="16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微软雅黑" pitchFamily="34" charset="-122"/>
                        <a:cs typeface="Times New Roman" pitchFamily="18" charset="0"/>
                      </a:rPr>
                      <m:t>｛</m:t>
                    </m:r>
                    <m:sSub>
                      <m:sSubPr>
                        <m:ctrlPr>
                          <a:rPr lang="en-US" altLang="zh-CN" sz="16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zh-CN" sz="16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  <a:cs typeface="Times New Roman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16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  <a:cs typeface="Times New Roman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16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微软雅黑" pitchFamily="34" charset="-122"/>
                        <a:cs typeface="Times New Roman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16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zh-CN" sz="16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  <a:cs typeface="Times New Roman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16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  <a:cs typeface="Times New Roman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16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微软雅黑" pitchFamily="34" charset="-122"/>
                        <a:cs typeface="Times New Roman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CN" sz="16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zh-CN" sz="16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  <a:cs typeface="Times New Roman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16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  <a:cs typeface="Times New Roman" pitchFamily="18" charset="0"/>
                          </a:rPr>
                          <m:t>𝑛</m:t>
                        </m:r>
                        <m:r>
                          <a:rPr lang="en-US" altLang="zh-CN" sz="1600" b="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  <a:cs typeface="Times New Roman" pitchFamily="18" charset="0"/>
                          </a:rPr>
                          <m:t>−1</m:t>
                        </m:r>
                      </m:sub>
                    </m:sSub>
                    <m:r>
                      <a:rPr lang="zh-CN" altLang="en-US" sz="16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微软雅黑" pitchFamily="34" charset="-122"/>
                        <a:cs typeface="Times New Roman" pitchFamily="18" charset="0"/>
                      </a:rPr>
                      <m:t>｝</m:t>
                    </m:r>
                  </m:oMath>
                </a14:m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的最长公共子序列；  </a:t>
                </a:r>
                <a:endPara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endParaRPr>
              </a:p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若 </a:t>
                </a:r>
                <a14:m>
                  <m:oMath xmlns:m="http://schemas.openxmlformats.org/officeDocument/2006/math">
                    <m:r>
                      <a:rPr lang="en-US" altLang="zh-CN" sz="1600" i="1" dirty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charset="0"/>
                      </a:rPr>
                      <m:t>𝑥</m:t>
                    </m:r>
                    <m:r>
                      <a:rPr lang="en-US" altLang="zh-CN" sz="1600" i="1" baseline="-25000" dirty="0" err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charset="0"/>
                      </a:rPr>
                      <m:t>𝑚</m:t>
                    </m:r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charset="0"/>
                      </a:rPr>
                      <m:t>≠</m:t>
                    </m:r>
                    <m:r>
                      <a:rPr lang="en-US" altLang="zh-CN" sz="1600" i="1" dirty="0" err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charset="0"/>
                      </a:rPr>
                      <m:t>𝑦</m:t>
                    </m:r>
                    <m:r>
                      <a:rPr lang="en-US" altLang="zh-CN" sz="1600" i="1" baseline="-25000" dirty="0" err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charset="0"/>
                      </a:rPr>
                      <m:t>𝑛</m:t>
                    </m:r>
                  </m:oMath>
                </a14:m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  且 </a:t>
                </a:r>
                <a14:m>
                  <m:oMath xmlns:m="http://schemas.openxmlformats.org/officeDocument/2006/math">
                    <m:r>
                      <a:rPr lang="en-US" altLang="zh-CN" sz="1600" i="1" dirty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charset="0"/>
                      </a:rPr>
                      <m:t>𝑥</m:t>
                    </m:r>
                    <m:r>
                      <a:rPr lang="en-US" altLang="zh-CN" sz="1600" i="1" baseline="-25000" dirty="0" err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charset="0"/>
                      </a:rPr>
                      <m:t>𝑚</m:t>
                    </m:r>
                    <m:r>
                      <a:rPr lang="en-US" altLang="zh-CN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charset="0"/>
                      </a:rPr>
                      <m:t>≠</m:t>
                    </m:r>
                    <m:r>
                      <a:rPr lang="en-US" altLang="zh-CN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charset="0"/>
                      </a:rPr>
                      <m:t>𝑧</m:t>
                    </m:r>
                    <m:r>
                      <a:rPr lang="en-US" altLang="zh-CN" sz="1600" b="0" i="1" baseline="-25000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charset="0"/>
                      </a:rPr>
                      <m:t>𝑘</m:t>
                    </m:r>
                  </m:oMath>
                </a14:m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，则</a:t>
                </a:r>
                <a:r>
                  <a:rPr lang="en-US" altLang="zh-CN" sz="1600" b="1" i="1" dirty="0">
                    <a:solidFill>
                      <a:srgbClr val="FF0000"/>
                    </a:solidFill>
                    <a:latin typeface="Times New Roman" panose="02020603050405020304" charset="0"/>
                    <a:ea typeface="微软雅黑" panose="020B0503020204020204" pitchFamily="34" charset="-122"/>
                    <a:cs typeface="Times New Roman" panose="02020603050405020304" charset="0"/>
                  </a:rPr>
                  <a:t>Z</a:t>
                </a:r>
                <a:r>
                  <a:rPr lang="zh-CN" altLang="en-US" sz="1600" b="1" i="1" dirty="0">
                    <a:solidFill>
                      <a:srgbClr val="FF0000"/>
                    </a:solidFill>
                    <a:latin typeface="Times New Roman" panose="02020603050405020304" charset="0"/>
                    <a:ea typeface="微软雅黑" panose="020B0503020204020204" pitchFamily="34" charset="-122"/>
                    <a:cs typeface="Times New Roman" panose="02020603050405020304" charset="0"/>
                  </a:rPr>
                  <a:t> </a:t>
                </a:r>
                <a:r>
                  <a:rPr lang="zh-CN" altLang="en-US" sz="1600" dirty="0">
                    <a:latin typeface="Times New Roman" panose="02020603050405020304" charset="0"/>
                    <a:ea typeface="微软雅黑" panose="020B0503020204020204" pitchFamily="34" charset="-122"/>
                    <a:cs typeface="Times New Roman" panose="02020603050405020304" charset="0"/>
                  </a:rPr>
                  <a:t>是 </a:t>
                </a:r>
                <a:r>
                  <a:rPr lang="en-US" altLang="zh-CN" sz="1600" b="1" i="1" dirty="0">
                    <a:solidFill>
                      <a:srgbClr val="FF0000"/>
                    </a:solidFill>
                    <a:latin typeface="Times New Roman" panose="02020603050405020304" charset="0"/>
                    <a:ea typeface="微软雅黑" panose="020B0503020204020204" pitchFamily="34" charset="-122"/>
                    <a:cs typeface="Times New Roman" panose="02020603050405020304" charset="0"/>
                  </a:rPr>
                  <a:t>X</a:t>
                </a:r>
                <a:r>
                  <a:rPr lang="en-US" altLang="zh-CN" sz="1600" b="1" i="1" baseline="-25000" dirty="0">
                    <a:solidFill>
                      <a:srgbClr val="FF0000"/>
                    </a:solidFill>
                    <a:latin typeface="Times New Roman" panose="02020603050405020304" charset="0"/>
                    <a:ea typeface="微软雅黑" panose="020B0503020204020204" pitchFamily="34" charset="-122"/>
                    <a:cs typeface="Times New Roman" panose="02020603050405020304" charset="0"/>
                  </a:rPr>
                  <a:t>m-1</a:t>
                </a:r>
                <a:r>
                  <a:rPr lang="en-US" altLang="zh-CN" sz="1600" i="1" baseline="-25000" dirty="0">
                    <a:latin typeface="Times New Roman" panose="02020603050405020304" charset="0"/>
                    <a:ea typeface="微软雅黑" panose="020B0503020204020204" pitchFamily="34" charset="-122"/>
                    <a:cs typeface="Times New Roman" panose="02020603050405020304" charset="0"/>
                  </a:rPr>
                  <a:t> </a:t>
                </a:r>
                <a:r>
                  <a:rPr lang="zh-CN" altLang="en-US" sz="1600" dirty="0">
                    <a:latin typeface="Times New Roman" panose="02020603050405020304" charset="0"/>
                    <a:ea typeface="微软雅黑" panose="020B0503020204020204" pitchFamily="34" charset="-122"/>
                    <a:cs typeface="Times New Roman" panose="02020603050405020304" charset="0"/>
                  </a:rPr>
                  <a:t>和 </a:t>
                </a:r>
                <a:r>
                  <a:rPr lang="en-US" altLang="zh-CN" sz="1600" b="1" i="1" dirty="0">
                    <a:solidFill>
                      <a:srgbClr val="FF0000"/>
                    </a:solidFill>
                    <a:latin typeface="Times New Roman" panose="02020603050405020304" charset="0"/>
                    <a:ea typeface="微软雅黑" panose="020B0503020204020204" pitchFamily="34" charset="-122"/>
                    <a:cs typeface="Times New Roman" panose="02020603050405020304" charset="0"/>
                  </a:rPr>
                  <a:t>Y </a:t>
                </a:r>
                <a:r>
                  <a:rPr lang="zh-CN" altLang="en-US" sz="1600" dirty="0">
                    <a:latin typeface="Times New Roman" panose="02020603050405020304" charset="0"/>
                    <a:ea typeface="微软雅黑" panose="020B0503020204020204" pitchFamily="34" charset="-122"/>
                    <a:cs typeface="Times New Roman" panose="02020603050405020304" charset="0"/>
                  </a:rPr>
                  <a:t>的最长公共子序列；</a:t>
                </a:r>
              </a:p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zh-CN" altLang="en-US" sz="1600" dirty="0">
                    <a:latin typeface="Times New Roman" panose="02020603050405020304" charset="0"/>
                    <a:ea typeface="微软雅黑" panose="020B0503020204020204" pitchFamily="34" charset="-122"/>
                    <a:cs typeface="Times New Roman" panose="02020603050405020304" charset="0"/>
                  </a:rPr>
                  <a:t>若</a:t>
                </a:r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600" i="1" dirty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charset="0"/>
                      </a:rPr>
                      <m:t>𝑥</m:t>
                    </m:r>
                    <m:r>
                      <a:rPr lang="en-US" altLang="zh-CN" sz="1600" i="1" baseline="-25000" dirty="0" err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charset="0"/>
                      </a:rPr>
                      <m:t>𝑚</m:t>
                    </m:r>
                    <m:r>
                      <a:rPr lang="en-US" altLang="zh-CN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charset="0"/>
                      </a:rPr>
                      <m:t>≠</m:t>
                    </m:r>
                    <m:r>
                      <a:rPr lang="en-US" altLang="zh-CN" sz="1600" i="1" dirty="0" err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charset="0"/>
                      </a:rPr>
                      <m:t>𝑦</m:t>
                    </m:r>
                    <m:r>
                      <a:rPr lang="en-US" altLang="zh-CN" sz="1600" i="1" baseline="-25000" dirty="0" err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charset="0"/>
                      </a:rPr>
                      <m:t>𝑛</m:t>
                    </m:r>
                  </m:oMath>
                </a14:m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  且 </a:t>
                </a:r>
                <a14:m>
                  <m:oMath xmlns:m="http://schemas.openxmlformats.org/officeDocument/2006/math">
                    <m:r>
                      <a:rPr lang="en-US" altLang="zh-CN" sz="1600" b="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charset="0"/>
                      </a:rPr>
                      <m:t>𝑦</m:t>
                    </m:r>
                    <m:r>
                      <a:rPr lang="en-US" altLang="zh-CN" sz="1600" b="0" i="1" baseline="-25000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charset="0"/>
                      </a:rPr>
                      <m:t>𝑛</m:t>
                    </m:r>
                    <m:r>
                      <a:rPr lang="en-US" altLang="zh-CN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charset="0"/>
                      </a:rPr>
                      <m:t>≠</m:t>
                    </m:r>
                    <m:r>
                      <a:rPr lang="en-US" altLang="zh-CN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charset="0"/>
                      </a:rPr>
                      <m:t>𝑧𝑘</m:t>
                    </m:r>
                    <m:r>
                      <a:rPr lang="en-US" altLang="zh-CN" sz="1600" i="1" baseline="-25000" dirty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charset="0"/>
                      </a:rPr>
                      <m:t> </m:t>
                    </m:r>
                  </m:oMath>
                </a14:m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，则</a:t>
                </a:r>
                <a:r>
                  <a:rPr lang="en-US" altLang="zh-CN" sz="1600" b="1" i="1" dirty="0">
                    <a:solidFill>
                      <a:srgbClr val="FF0000"/>
                    </a:solidFill>
                    <a:latin typeface="Times New Roman" panose="02020603050405020304" charset="0"/>
                    <a:ea typeface="微软雅黑" panose="020B0503020204020204" pitchFamily="34" charset="-122"/>
                    <a:cs typeface="Times New Roman" panose="02020603050405020304" charset="0"/>
                    <a:sym typeface="+mn-ea"/>
                  </a:rPr>
                  <a:t>Z</a:t>
                </a:r>
                <a:r>
                  <a:rPr lang="zh-CN" altLang="en-US" sz="1600" i="1" dirty="0">
                    <a:latin typeface="Times New Roman" panose="02020603050405020304" charset="0"/>
                    <a:ea typeface="微软雅黑" panose="020B0503020204020204" pitchFamily="34" charset="-122"/>
                    <a:cs typeface="Times New Roman" panose="02020603050405020304" charset="0"/>
                    <a:sym typeface="+mn-ea"/>
                  </a:rPr>
                  <a:t> </a:t>
                </a:r>
                <a:r>
                  <a:rPr lang="zh-CN" altLang="en-US" sz="1600" dirty="0">
                    <a:latin typeface="Times New Roman" panose="02020603050405020304" charset="0"/>
                    <a:ea typeface="微软雅黑" panose="020B0503020204020204" pitchFamily="34" charset="-122"/>
                    <a:cs typeface="Times New Roman" panose="02020603050405020304" charset="0"/>
                    <a:sym typeface="+mn-ea"/>
                  </a:rPr>
                  <a:t>是</a:t>
                </a:r>
                <a:r>
                  <a:rPr lang="zh-CN" altLang="en-US" sz="1600" dirty="0">
                    <a:solidFill>
                      <a:srgbClr val="FF0000"/>
                    </a:solidFill>
                    <a:latin typeface="Times New Roman" panose="02020603050405020304" charset="0"/>
                    <a:ea typeface="微软雅黑" panose="020B0503020204020204" pitchFamily="34" charset="-122"/>
                    <a:cs typeface="Times New Roman" panose="02020603050405020304" charset="0"/>
                    <a:sym typeface="+mn-ea"/>
                  </a:rPr>
                  <a:t> </a:t>
                </a:r>
                <a:r>
                  <a:rPr lang="en-US" altLang="zh-CN" sz="1600" b="1" i="1" dirty="0">
                    <a:solidFill>
                      <a:srgbClr val="FF0000"/>
                    </a:solidFill>
                    <a:latin typeface="Times New Roman" panose="02020603050405020304" charset="0"/>
                    <a:ea typeface="微软雅黑" panose="020B0503020204020204" pitchFamily="34" charset="-122"/>
                    <a:cs typeface="Times New Roman" panose="02020603050405020304" charset="0"/>
                    <a:sym typeface="+mn-ea"/>
                  </a:rPr>
                  <a:t>X</a:t>
                </a:r>
                <a:r>
                  <a:rPr lang="en-US" altLang="zh-CN" sz="1600" i="1" dirty="0">
                    <a:solidFill>
                      <a:srgbClr val="FF0000"/>
                    </a:solidFill>
                    <a:latin typeface="Times New Roman" panose="02020603050405020304" charset="0"/>
                    <a:ea typeface="微软雅黑" panose="020B0503020204020204" pitchFamily="34" charset="-122"/>
                    <a:cs typeface="Times New Roman" panose="02020603050405020304" charset="0"/>
                    <a:sym typeface="+mn-ea"/>
                  </a:rPr>
                  <a:t> </a:t>
                </a:r>
                <a:r>
                  <a:rPr lang="zh-CN" altLang="en-US" sz="1600" dirty="0">
                    <a:latin typeface="Times New Roman" panose="02020603050405020304" charset="0"/>
                    <a:ea typeface="微软雅黑" panose="020B0503020204020204" pitchFamily="34" charset="-122"/>
                    <a:cs typeface="Times New Roman" panose="02020603050405020304" charset="0"/>
                    <a:sym typeface="+mn-ea"/>
                  </a:rPr>
                  <a:t>和 </a:t>
                </a:r>
                <a:r>
                  <a:rPr lang="en-US" altLang="zh-CN" sz="1600" b="1" i="1" dirty="0">
                    <a:solidFill>
                      <a:srgbClr val="FF0000"/>
                    </a:solidFill>
                    <a:latin typeface="Times New Roman" panose="02020603050405020304" charset="0"/>
                    <a:ea typeface="微软雅黑" panose="020B0503020204020204" pitchFamily="34" charset="-122"/>
                    <a:cs typeface="Times New Roman" panose="02020603050405020304" charset="0"/>
                    <a:sym typeface="+mn-ea"/>
                  </a:rPr>
                  <a:t>Y</a:t>
                </a:r>
                <a:r>
                  <a:rPr lang="en-US" altLang="zh-CN" sz="1600" b="1" i="1" baseline="-25000" dirty="0">
                    <a:solidFill>
                      <a:srgbClr val="FF0000"/>
                    </a:solidFill>
                    <a:latin typeface="Times New Roman" panose="02020603050405020304" charset="0"/>
                    <a:ea typeface="微软雅黑" panose="020B0503020204020204" pitchFamily="34" charset="-122"/>
                    <a:cs typeface="Times New Roman" panose="02020603050405020304" charset="0"/>
                    <a:sym typeface="+mn-ea"/>
                  </a:rPr>
                  <a:t>n-1 </a:t>
                </a:r>
                <a:r>
                  <a:rPr lang="zh-CN" altLang="en-US" sz="1600" dirty="0">
                    <a:latin typeface="Times New Roman" panose="02020603050405020304" charset="0"/>
                    <a:ea typeface="微软雅黑" panose="020B0503020204020204" pitchFamily="34" charset="-122"/>
                    <a:cs typeface="Times New Roman" panose="02020603050405020304" charset="0"/>
                    <a:sym typeface="+mn-ea"/>
                  </a:rPr>
                  <a:t>的最长公共子序列。</a:t>
                </a:r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                                </a:t>
                </a:r>
                <a:endPara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504" y="483518"/>
                <a:ext cx="8712968" cy="2264659"/>
              </a:xfrm>
              <a:prstGeom prst="rect">
                <a:avLst/>
              </a:prstGeom>
              <a:blipFill>
                <a:blip r:embed="rId2"/>
                <a:stretch>
                  <a:fillRect l="-436" b="-27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本框 4">
            <a:extLst>
              <a:ext uri="{FF2B5EF4-FFF2-40B4-BE49-F238E27FC236}">
                <a16:creationId xmlns:a16="http://schemas.microsoft.com/office/drawing/2014/main" id="{EEE340DA-7BAF-2C4E-A4E3-B82E11B272AE}"/>
              </a:ext>
            </a:extLst>
          </p:cNvPr>
          <p:cNvSpPr txBox="1"/>
          <p:nvPr/>
        </p:nvSpPr>
        <p:spPr>
          <a:xfrm>
            <a:off x="89197" y="2850490"/>
            <a:ext cx="2034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证明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（反证法）：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E90A2AC1-20BB-6040-9CCF-E8159E719330}"/>
                  </a:ext>
                </a:extLst>
              </p:cNvPr>
              <p:cNvSpPr/>
              <p:nvPr/>
            </p:nvSpPr>
            <p:spPr>
              <a:xfrm>
                <a:off x="72888" y="3263170"/>
                <a:ext cx="8675575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zh-CN" dirty="0">
                    <a:latin typeface="+mn-ea"/>
                    <a:ea typeface="+mn-ea"/>
                    <a:cs typeface="Arial" panose="020B0604020202020204" pitchFamily="34" charset="0"/>
                  </a:rPr>
                  <a:t>因为</a:t>
                </a:r>
                <a:r>
                  <a:rPr lang="en-US" altLang="zh-CN" dirty="0">
                    <a:latin typeface="+mn-ea"/>
                    <a:ea typeface="+mn-ea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  <a:ea typeface="+mn-ea"/>
                        <a:cs typeface="Times New Roman" panose="02020603050405020304" charset="0"/>
                      </a:rPr>
                      <m:t>𝑥</m:t>
                    </m:r>
                    <m:r>
                      <a:rPr lang="en-US" altLang="zh-CN" i="1" baseline="-25000" dirty="0" err="1">
                        <a:latin typeface="Cambria Math" panose="02040503050406030204" pitchFamily="18" charset="0"/>
                        <a:ea typeface="+mn-ea"/>
                        <a:cs typeface="Times New Roman" panose="02020603050405020304" charset="0"/>
                      </a:rPr>
                      <m:t>𝑚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ea typeface="+mn-ea"/>
                        <a:cs typeface="Times New Roman" panose="02020603050405020304" charset="0"/>
                      </a:rPr>
                      <m:t>≠</m:t>
                    </m:r>
                    <m:r>
                      <a:rPr lang="en-US" altLang="zh-CN" i="1" dirty="0" err="1">
                        <a:latin typeface="Cambria Math" panose="02040503050406030204" pitchFamily="18" charset="0"/>
                        <a:ea typeface="+mn-ea"/>
                        <a:cs typeface="Times New Roman" panose="02020603050405020304" charset="0"/>
                      </a:rPr>
                      <m:t>𝑦</m:t>
                    </m:r>
                    <m:r>
                      <a:rPr lang="en-US" altLang="zh-CN" i="1" baseline="-25000" dirty="0" err="1">
                        <a:latin typeface="Cambria Math" panose="02040503050406030204" pitchFamily="18" charset="0"/>
                        <a:ea typeface="+mn-ea"/>
                        <a:cs typeface="Times New Roman" panose="02020603050405020304" charset="0"/>
                      </a:rPr>
                      <m:t>𝑛</m:t>
                    </m:r>
                  </m:oMath>
                </a14:m>
                <a:r>
                  <a:rPr lang="zh-CN" altLang="en-US" dirty="0">
                    <a:latin typeface="+mn-ea"/>
                    <a:ea typeface="+mn-ea"/>
                    <a:cs typeface="Arial" panose="020B0604020202020204" pitchFamily="34" charset="0"/>
                  </a:rPr>
                  <a:t> </a:t>
                </a:r>
                <a:r>
                  <a:rPr lang="zh-CN" altLang="zh-CN" dirty="0">
                    <a:latin typeface="+mn-ea"/>
                    <a:ea typeface="+mn-ea"/>
                    <a:cs typeface="Arial" panose="020B0604020202020204" pitchFamily="34" charset="0"/>
                  </a:rPr>
                  <a:t>且</a:t>
                </a:r>
                <a:r>
                  <a:rPr lang="en-US" altLang="zh-CN" dirty="0">
                    <a:latin typeface="+mn-ea"/>
                    <a:ea typeface="+mn-ea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charset="0"/>
                      </a:rPr>
                      <m:t>𝑦</m:t>
                    </m:r>
                    <m:r>
                      <a:rPr lang="en-US" altLang="zh-CN" b="0" i="1" baseline="-25000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charset="0"/>
                      </a:rPr>
                      <m:t>𝑛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charset="0"/>
                      </a:rPr>
                      <m:t>≠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charset="0"/>
                      </a:rPr>
                      <m:t>𝑧𝑘</m:t>
                    </m:r>
                    <m:r>
                      <a:rPr lang="en-US" altLang="zh-CN" i="1" baseline="-25000" dirty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charset="0"/>
                      </a:rPr>
                      <m:t> </m:t>
                    </m:r>
                  </m:oMath>
                </a14:m>
                <a:r>
                  <a:rPr lang="zh-CN" altLang="zh-CN" dirty="0">
                    <a:latin typeface="+mn-ea"/>
                    <a:ea typeface="+mn-ea"/>
                    <a:cs typeface="Arial" panose="020B0604020202020204" pitchFamily="34" charset="0"/>
                  </a:rPr>
                  <a:t>，则 </a:t>
                </a:r>
                <a:r>
                  <a:rPr lang="en-US" altLang="zh-CN" i="1" dirty="0">
                    <a:latin typeface="+mn-ea"/>
                    <a:ea typeface="+mn-ea"/>
                    <a:cs typeface="Arial" panose="020B0604020202020204" pitchFamily="34" charset="0"/>
                  </a:rPr>
                  <a:t>Z </a:t>
                </a:r>
                <a:r>
                  <a:rPr lang="zh-CN" altLang="zh-CN" dirty="0">
                    <a:latin typeface="+mn-ea"/>
                    <a:ea typeface="+mn-ea"/>
                    <a:cs typeface="Arial" panose="020B0604020202020204" pitchFamily="34" charset="0"/>
                  </a:rPr>
                  <a:t>是</a:t>
                </a:r>
                <a:r>
                  <a:rPr lang="en-US" altLang="zh-CN" i="1" dirty="0">
                    <a:latin typeface="+mn-ea"/>
                    <a:ea typeface="+mn-ea"/>
                    <a:cs typeface="Arial" panose="020B0604020202020204" pitchFamily="34" charset="0"/>
                  </a:rPr>
                  <a:t>X</a:t>
                </a:r>
                <a:r>
                  <a:rPr lang="zh-CN" altLang="en-US" i="1" baseline="-25000" dirty="0">
                    <a:latin typeface="+mn-ea"/>
                    <a:ea typeface="+mn-ea"/>
                    <a:cs typeface="Arial" panose="020B0604020202020204" pitchFamily="34" charset="0"/>
                  </a:rPr>
                  <a:t> </a:t>
                </a:r>
                <a:r>
                  <a:rPr lang="zh-CN" altLang="zh-CN" i="1" dirty="0">
                    <a:latin typeface="+mn-ea"/>
                    <a:ea typeface="+mn-ea"/>
                    <a:cs typeface="Arial" panose="020B0604020202020204" pitchFamily="34" charset="0"/>
                  </a:rPr>
                  <a:t>和 </a:t>
                </a:r>
                <a:r>
                  <a:rPr lang="en-US" altLang="zh-CN" i="1" dirty="0">
                    <a:latin typeface="+mn-ea"/>
                    <a:cs typeface="Arial" panose="020B0604020202020204" pitchFamily="34" charset="0"/>
                  </a:rPr>
                  <a:t>Y</a:t>
                </a:r>
                <a:r>
                  <a:rPr lang="en-US" altLang="zh-CN" i="1" baseline="-25000" dirty="0">
                    <a:latin typeface="+mn-ea"/>
                    <a:cs typeface="Arial" panose="020B0604020202020204" pitchFamily="34" charset="0"/>
                  </a:rPr>
                  <a:t>n-1</a:t>
                </a:r>
                <a:r>
                  <a:rPr lang="zh-CN" altLang="zh-CN" dirty="0">
                    <a:latin typeface="+mn-ea"/>
                    <a:ea typeface="+mn-ea"/>
                    <a:cs typeface="Arial" panose="020B0604020202020204" pitchFamily="34" charset="0"/>
                  </a:rPr>
                  <a:t>的</a:t>
                </a:r>
                <a:r>
                  <a:rPr lang="zh-CN" altLang="zh-CN" b="1" dirty="0">
                    <a:latin typeface="+mn-ea"/>
                    <a:ea typeface="+mn-ea"/>
                    <a:cs typeface="Arial" panose="020B0604020202020204" pitchFamily="34" charset="0"/>
                  </a:rPr>
                  <a:t>公共子序列</a:t>
                </a:r>
                <a:r>
                  <a:rPr lang="zh-CN" altLang="zh-CN" dirty="0">
                    <a:latin typeface="+mn-ea"/>
                    <a:ea typeface="+mn-ea"/>
                    <a:cs typeface="Arial" panose="020B0604020202020204" pitchFamily="34" charset="0"/>
                  </a:rPr>
                  <a:t>。</a:t>
                </a:r>
                <a:r>
                  <a:rPr lang="zh-CN" altLang="zh-CN" dirty="0">
                    <a:latin typeface="+mn-ea"/>
                    <a:ea typeface="+mn-ea"/>
                  </a:rPr>
                  <a:t> </a:t>
                </a:r>
                <a:endParaRPr lang="zh-CN" altLang="en-US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E90A2AC1-20BB-6040-9CCF-E8159E7193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88" y="3263170"/>
                <a:ext cx="8675575" cy="369332"/>
              </a:xfrm>
              <a:prstGeom prst="rect">
                <a:avLst/>
              </a:prstGeom>
              <a:blipFill>
                <a:blip r:embed="rId3"/>
                <a:stretch>
                  <a:fillRect l="-585" t="-10000" b="-2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AD88B4C5-95A8-3F44-B4E6-F41D227EA2E4}"/>
                  </a:ext>
                </a:extLst>
              </p:cNvPr>
              <p:cNvSpPr/>
              <p:nvPr/>
            </p:nvSpPr>
            <p:spPr>
              <a:xfrm>
                <a:off x="72889" y="3786594"/>
                <a:ext cx="8675575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如果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i="1" dirty="0">
                    <a:latin typeface="+mn-ea"/>
                    <a:cs typeface="Arial" panose="020B0604020202020204" pitchFamily="34" charset="0"/>
                  </a:rPr>
                  <a:t>X</a:t>
                </a:r>
                <a:r>
                  <a:rPr lang="zh-CN" altLang="en-US" i="1" baseline="-25000" dirty="0">
                    <a:latin typeface="+mn-ea"/>
                    <a:cs typeface="Arial" panose="020B0604020202020204" pitchFamily="34" charset="0"/>
                  </a:rPr>
                  <a:t> </a:t>
                </a:r>
                <a:r>
                  <a:rPr lang="zh-CN" altLang="zh-CN" i="1" dirty="0">
                    <a:latin typeface="+mn-ea"/>
                    <a:cs typeface="Arial" panose="020B0604020202020204" pitchFamily="34" charset="0"/>
                  </a:rPr>
                  <a:t>和</a:t>
                </a:r>
                <a:r>
                  <a:rPr lang="zh-CN" altLang="en-US" i="1" dirty="0">
                    <a:latin typeface="+mn-ea"/>
                    <a:cs typeface="Arial" panose="020B0604020202020204" pitchFamily="34" charset="0"/>
                  </a:rPr>
                  <a:t> </a:t>
                </a:r>
                <a:r>
                  <a:rPr lang="en-US" altLang="zh-CN" i="1" dirty="0">
                    <a:latin typeface="+mn-ea"/>
                    <a:cs typeface="Arial" panose="020B0604020202020204" pitchFamily="34" charset="0"/>
                  </a:rPr>
                  <a:t>Y</a:t>
                </a:r>
                <a:r>
                  <a:rPr lang="en-US" altLang="zh-CN" i="1" baseline="-25000" dirty="0">
                    <a:latin typeface="+mn-ea"/>
                    <a:cs typeface="Arial" panose="020B0604020202020204" pitchFamily="34" charset="0"/>
                  </a:rPr>
                  <a:t>n-1</a:t>
                </a:r>
                <a:r>
                  <a:rPr lang="zh-CN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有</a:t>
                </a:r>
                <a:r>
                  <a:rPr lang="zh-CN" altLang="zh-CN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长度大于</a:t>
                </a:r>
                <a:r>
                  <a:rPr lang="zh-CN" altLang="en-US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</a:t>
                </a:r>
                <a:r>
                  <a:rPr lang="zh-CN" altLang="en-US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zh-CN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的公共子序列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dirty="0">
                        <a:latin typeface="Cambria Math" panose="02040503050406030204" pitchFamily="18" charset="0"/>
                        <a:cs typeface="Times New Roman" pitchFamily="18" charset="0"/>
                      </a:rPr>
                      <m:t>Z</m:t>
                    </m:r>
                    <m:r>
                      <a:rPr lang="en-US" altLang="zh-CN" dirty="0">
                        <a:latin typeface="Cambria Math" panose="02040503050406030204" pitchFamily="18" charset="0"/>
                        <a:cs typeface="Times New Roman" pitchFamily="18" charset="0"/>
                      </a:rPr>
                      <m:t>′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 </m:t>
                    </m:r>
                  </m:oMath>
                </a14:m>
                <a:r>
                  <a:rPr lang="zh-CN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，则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dirty="0">
                        <a:latin typeface="Cambria Math" panose="02040503050406030204" pitchFamily="18" charset="0"/>
                        <a:cs typeface="Times New Roman" pitchFamily="18" charset="0"/>
                      </a:rPr>
                      <m:t>Z</m:t>
                    </m:r>
                    <m:r>
                      <a:rPr lang="en-US" altLang="zh-CN" dirty="0">
                        <a:latin typeface="Cambria Math" panose="02040503050406030204" pitchFamily="18" charset="0"/>
                        <a:cs typeface="Times New Roman" pitchFamily="18" charset="0"/>
                      </a:rPr>
                      <m:t>′</m:t>
                    </m:r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zh-CN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也是</a:t>
                </a:r>
                <a:r>
                  <a:rPr lang="en-US" altLang="zh-CN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 </a:t>
                </a:r>
                <a:r>
                  <a:rPr lang="zh-CN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和 </a:t>
                </a:r>
                <a:r>
                  <a:rPr lang="en-US" altLang="zh-CN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 </a:t>
                </a:r>
                <a:r>
                  <a:rPr lang="zh-CN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的</a:t>
                </a:r>
                <a:r>
                  <a:rPr lang="zh-CN" altLang="zh-CN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公共子序列</a:t>
                </a:r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。</a:t>
                </a:r>
                <a:r>
                  <a:rPr lang="zh-CN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zh-CN" altLang="en-US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AD88B4C5-95A8-3F44-B4E6-F41D227EA2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89" y="3786594"/>
                <a:ext cx="8675575" cy="369332"/>
              </a:xfrm>
              <a:prstGeom prst="rect">
                <a:avLst/>
              </a:prstGeom>
              <a:blipFill>
                <a:blip r:embed="rId4"/>
                <a:stretch>
                  <a:fillRect l="-585" t="-6667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文本框 10">
            <a:extLst>
              <a:ext uri="{FF2B5EF4-FFF2-40B4-BE49-F238E27FC236}">
                <a16:creationId xmlns:a16="http://schemas.microsoft.com/office/drawing/2014/main" id="{2997149A-BEC1-0D48-A9B3-0DA4874B3997}"/>
              </a:ext>
            </a:extLst>
          </p:cNvPr>
          <p:cNvSpPr txBox="1"/>
          <p:nvPr/>
        </p:nvSpPr>
        <p:spPr>
          <a:xfrm>
            <a:off x="3159094" y="4227934"/>
            <a:ext cx="1579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>
                <a:solidFill>
                  <a:srgbClr val="FF0000"/>
                </a:solidFill>
              </a:rPr>
              <a:t>与前提矛盾！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A59871E-7AD6-6642-9479-9D0920584E1F}"/>
              </a:ext>
            </a:extLst>
          </p:cNvPr>
          <p:cNvSpPr/>
          <p:nvPr/>
        </p:nvSpPr>
        <p:spPr>
          <a:xfrm>
            <a:off x="2229640" y="4646542"/>
            <a:ext cx="3373039" cy="369332"/>
          </a:xfrm>
          <a:prstGeom prst="rect">
            <a:avLst/>
          </a:prstGeom>
          <a:solidFill>
            <a:srgbClr val="CBEAFD"/>
          </a:solidFill>
        </p:spPr>
        <p:txBody>
          <a:bodyPr wrap="none">
            <a:spAutoFit/>
          </a:bodyPr>
          <a:lstStyle/>
          <a:p>
            <a:r>
              <a:rPr lang="en-US" altLang="zh-CN" b="1" i="1" dirty="0">
                <a:solidFill>
                  <a:srgbClr val="FF0000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Z</a:t>
            </a:r>
            <a:r>
              <a:rPr lang="zh-CN" altLang="en-US" i="1" dirty="0"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 </a:t>
            </a:r>
            <a:r>
              <a:rPr lang="zh-CN" altLang="en-US" dirty="0"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是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 </a:t>
            </a:r>
            <a:r>
              <a:rPr lang="en-US" altLang="zh-CN" b="1" i="1" dirty="0">
                <a:solidFill>
                  <a:srgbClr val="FF0000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X</a:t>
            </a:r>
            <a:r>
              <a:rPr lang="en-US" altLang="zh-CN" i="1" dirty="0">
                <a:solidFill>
                  <a:srgbClr val="FF0000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 </a:t>
            </a:r>
            <a:r>
              <a:rPr lang="zh-CN" altLang="en-US" dirty="0"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和 </a:t>
            </a:r>
            <a:r>
              <a:rPr lang="en-US" altLang="zh-CN" b="1" i="1" dirty="0">
                <a:solidFill>
                  <a:srgbClr val="FF0000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Y</a:t>
            </a:r>
            <a:r>
              <a:rPr lang="en-US" altLang="zh-CN" b="1" i="1" baseline="-25000" dirty="0">
                <a:solidFill>
                  <a:srgbClr val="FF0000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n-1</a:t>
            </a:r>
            <a:r>
              <a:rPr lang="zh-CN" altLang="en-US" dirty="0"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的最长公共子序列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80641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000"/>
    </mc:Choice>
    <mc:Fallback xmlns="">
      <p:transition advClick="0" advTm="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9" grpId="0"/>
      <p:bldP spid="11" grpId="0"/>
      <p:bldP spid="7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244920" y="51470"/>
            <a:ext cx="1313180" cy="3631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80000"/>
              </a:lnSpc>
            </a:pPr>
            <a:r>
              <a:rPr lang="zh-CN" altLang="en-US" sz="22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状态表示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/>
              <p:cNvSpPr/>
              <p:nvPr/>
            </p:nvSpPr>
            <p:spPr>
              <a:xfrm>
                <a:off x="179512" y="771550"/>
                <a:ext cx="8280920" cy="357905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 algn="just">
                  <a:lnSpc>
                    <a:spcPct val="200000"/>
                  </a:lnSpc>
                  <a:buClr>
                    <a:srgbClr val="F77A2D"/>
                  </a:buClr>
                  <a:buFont typeface="Wingdings" panose="05000000000000000000" pitchFamily="2" charset="2"/>
                  <a:buChar char="Ø"/>
                </a:pPr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输入序列对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160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sz="160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𝑚</m:t>
                            </m:r>
                            <m:r>
                              <a:rPr lang="en-US" altLang="zh-CN" sz="160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−1</m:t>
                            </m:r>
                          </m:sub>
                        </m:sSub>
                        <m:r>
                          <a:rPr lang="en-US" altLang="zh-CN" sz="160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160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𝑌</m:t>
                            </m:r>
                          </m:e>
                          <m:sub>
                            <m:r>
                              <a:rPr lang="en-US" altLang="zh-CN" sz="160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𝑛</m:t>
                            </m:r>
                            <m:r>
                              <a:rPr lang="en-US" altLang="zh-CN" sz="160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−1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160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sz="160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𝑚</m:t>
                            </m:r>
                            <m:r>
                              <a:rPr lang="en-US" altLang="zh-CN" sz="160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−1</m:t>
                            </m:r>
                          </m:sub>
                        </m:sSub>
                        <m:r>
                          <a:rPr lang="en-US" altLang="zh-CN" sz="160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160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𝑌</m:t>
                            </m:r>
                          </m:e>
                          <m:sub>
                            <m:r>
                              <a:rPr lang="en-US" altLang="zh-CN" sz="160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altLang="zh-CN" sz="160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 </m:t>
                    </m:r>
                  </m:oMath>
                </a14:m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和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160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sz="160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𝑚</m:t>
                            </m:r>
                          </m:sub>
                        </m:sSub>
                        <m:r>
                          <a:rPr lang="en-US" altLang="zh-CN" sz="160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160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𝑌</m:t>
                            </m:r>
                          </m:e>
                          <m:sub>
                            <m:r>
                              <a:rPr lang="en-US" altLang="zh-CN" sz="160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𝑛</m:t>
                            </m:r>
                            <m:r>
                              <a:rPr lang="en-US" altLang="zh-CN" sz="160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−1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都分别表示一</a:t>
                </a:r>
                <a:r>
                  <a:rPr lang="zh-CN" altLang="en-US" sz="16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个</a:t>
                </a:r>
                <a:r>
                  <a:rPr lang="zh-CN" altLang="en-US" sz="1600" b="1" dirty="0">
                    <a:solidFill>
                      <a:srgbClr val="F77A2D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子问题</a:t>
                </a:r>
                <a:endParaRPr lang="en-US" altLang="zh-CN" sz="1600" b="1" dirty="0">
                  <a:solidFill>
                    <a:srgbClr val="F77A2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indent="-342900" algn="just">
                  <a:lnSpc>
                    <a:spcPct val="200000"/>
                  </a:lnSpc>
                  <a:buClr>
                    <a:srgbClr val="F77A2D"/>
                  </a:buClr>
                  <a:buFont typeface="Wingdings" panose="05000000000000000000" pitchFamily="2" charset="2"/>
                  <a:buChar char="Ø"/>
                </a:pPr>
                <a:endParaRPr lang="zh-CN" altLang="en-US" sz="16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indent="-342900" algn="just">
                  <a:lnSpc>
                    <a:spcPct val="200000"/>
                  </a:lnSpc>
                  <a:buClr>
                    <a:srgbClr val="F77A2D"/>
                  </a:buClr>
                  <a:buFont typeface="Wingdings" panose="05000000000000000000" pitchFamily="2" charset="2"/>
                  <a:buChar char="Ø"/>
                </a:pPr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子问题可以通过</a:t>
                </a:r>
                <a:r>
                  <a:rPr lang="zh-CN" altLang="en-US" sz="1600" b="1" dirty="0">
                    <a:solidFill>
                      <a:schemeClr val="accent5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两个参数</a:t>
                </a:r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确定，即</a:t>
                </a:r>
                <a:r>
                  <a:rPr lang="zh-CN" altLang="en-US" sz="1600" b="1" dirty="0">
                    <a:solidFill>
                      <a:schemeClr val="accent5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序列 </a:t>
                </a:r>
                <a:r>
                  <a:rPr lang="en-US" altLang="zh-CN" sz="1600" b="1" dirty="0">
                    <a:solidFill>
                      <a:schemeClr val="accent5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X </a:t>
                </a:r>
                <a:r>
                  <a:rPr lang="zh-CN" altLang="en-US" sz="1600" b="1" dirty="0">
                    <a:solidFill>
                      <a:schemeClr val="accent5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的长度</a:t>
                </a:r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和</a:t>
                </a:r>
                <a:r>
                  <a:rPr lang="zh-CN" altLang="en-US" sz="1600" b="1" dirty="0">
                    <a:solidFill>
                      <a:schemeClr val="accent5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序列 </a:t>
                </a:r>
                <a:r>
                  <a:rPr lang="en-US" altLang="zh-CN" sz="1600" b="1" dirty="0">
                    <a:solidFill>
                      <a:schemeClr val="accent5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Y </a:t>
                </a:r>
                <a:r>
                  <a:rPr lang="zh-CN" altLang="en-US" sz="1600" b="1" dirty="0">
                    <a:solidFill>
                      <a:schemeClr val="accent5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的长度</a:t>
                </a:r>
                <a:endParaRPr lang="en-US" altLang="zh-CN" sz="1600" b="1" dirty="0">
                  <a:solidFill>
                    <a:schemeClr val="accent5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indent="-342900" algn="just">
                  <a:lnSpc>
                    <a:spcPct val="200000"/>
                  </a:lnSpc>
                  <a:buClr>
                    <a:srgbClr val="F77A2D"/>
                  </a:buClr>
                  <a:buFont typeface="Wingdings" panose="05000000000000000000" pitchFamily="2" charset="2"/>
                  <a:buChar char="Ø"/>
                </a:pPr>
                <a:endParaRPr lang="en-US" altLang="zh-CN" sz="16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indent="-342900" algn="just">
                  <a:lnSpc>
                    <a:spcPct val="200000"/>
                  </a:lnSpc>
                  <a:buClr>
                    <a:srgbClr val="F77A2D"/>
                  </a:buClr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sz="1600" b="1" i="1" dirty="0" smtClean="0">
                        <a:solidFill>
                          <a:srgbClr val="F77A2D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𝐂</m:t>
                    </m:r>
                    <m:r>
                      <a:rPr lang="en-US" altLang="zh-CN" sz="1600" b="1" dirty="0" smtClean="0">
                        <a:solidFill>
                          <a:srgbClr val="F77A2D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1600" b="1" i="1" dirty="0" smtClean="0">
                        <a:solidFill>
                          <a:srgbClr val="F77A2D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𝐢</m:t>
                    </m:r>
                    <m:r>
                      <a:rPr lang="en-US" altLang="zh-CN" sz="1600" b="1" dirty="0" smtClean="0">
                        <a:solidFill>
                          <a:srgbClr val="F77A2D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1600" b="1" i="1" dirty="0" smtClean="0">
                        <a:solidFill>
                          <a:srgbClr val="F77A2D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𝐣</m:t>
                    </m:r>
                    <m:r>
                      <a:rPr lang="en-US" altLang="zh-CN" sz="1600" b="1" dirty="0" smtClean="0">
                        <a:solidFill>
                          <a:srgbClr val="F77A2D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表示序列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160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𝑋</m:t>
                        </m:r>
                      </m:e>
                      <m:sub>
                        <m:r>
                          <a:rPr lang="en-US" altLang="zh-CN" sz="160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𝑖</m:t>
                        </m:r>
                      </m:sub>
                    </m:sSub>
                    <m:r>
                      <a:rPr lang="en-US" altLang="zh-CN" sz="160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160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160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160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160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160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160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,⋯,</m:t>
                        </m:r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160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160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160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𝑌</m:t>
                        </m:r>
                      </m:e>
                      <m:sub>
                        <m:r>
                          <a:rPr lang="en-US" altLang="zh-CN" sz="160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𝑗</m:t>
                        </m:r>
                      </m:sub>
                    </m:sSub>
                    <m:r>
                      <a:rPr lang="en-US" altLang="zh-CN" sz="160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160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160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160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160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160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160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,⋯,</m:t>
                        </m:r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160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160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altLang="zh-CN" sz="160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 </m:t>
                    </m:r>
                  </m:oMath>
                </a14:m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的最长公共子序列长度</a:t>
                </a:r>
                <a:endPara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indent="-342900" algn="just">
                  <a:lnSpc>
                    <a:spcPct val="200000"/>
                  </a:lnSpc>
                  <a:buClr>
                    <a:srgbClr val="F77A2D"/>
                  </a:buClr>
                  <a:buFont typeface="Wingdings" panose="05000000000000000000" pitchFamily="2" charset="2"/>
                  <a:buChar char="Ø"/>
                </a:pPr>
                <a:endPara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indent="-342900" algn="just">
                  <a:lnSpc>
                    <a:spcPct val="200000"/>
                  </a:lnSpc>
                  <a:buClr>
                    <a:srgbClr val="F77A2D"/>
                  </a:buClr>
                  <a:buFont typeface="Wingdings" panose="05000000000000000000" pitchFamily="2" charset="2"/>
                  <a:buChar char="Ø"/>
                </a:pPr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C(m, n)</a:t>
                </a:r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则表示</a:t>
                </a:r>
                <a:r>
                  <a:rPr lang="zh-CN" altLang="en-US" sz="1600" b="1" dirty="0">
                    <a:solidFill>
                      <a:schemeClr val="accent5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原问题</a:t>
                </a:r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的最长公共子序列长度</a:t>
                </a:r>
              </a:p>
            </p:txBody>
          </p:sp>
        </mc:Choice>
        <mc:Fallback xmlns="">
          <p:sp>
            <p:nvSpPr>
              <p:cNvPr id="15" name="矩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512" y="771550"/>
                <a:ext cx="8280920" cy="3579057"/>
              </a:xfrm>
              <a:prstGeom prst="rect">
                <a:avLst/>
              </a:prstGeom>
              <a:blipFill rotWithShape="0">
                <a:blip r:embed="rId2"/>
                <a:stretch>
                  <a:fillRect l="-29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直接连接符 5"/>
          <p:cNvCxnSpPr/>
          <p:nvPr/>
        </p:nvCxnSpPr>
        <p:spPr>
          <a:xfrm flipV="1">
            <a:off x="593323" y="1347614"/>
            <a:ext cx="7291045" cy="72008"/>
          </a:xfrm>
          <a:prstGeom prst="line">
            <a:avLst/>
          </a:prstGeom>
          <a:ln>
            <a:solidFill>
              <a:srgbClr val="0099CC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 flipV="1">
            <a:off x="593322" y="2283718"/>
            <a:ext cx="7291045" cy="72008"/>
          </a:xfrm>
          <a:prstGeom prst="line">
            <a:avLst/>
          </a:prstGeom>
          <a:ln>
            <a:solidFill>
              <a:srgbClr val="0099CC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 flipV="1">
            <a:off x="618438" y="3363838"/>
            <a:ext cx="7291045" cy="72008"/>
          </a:xfrm>
          <a:prstGeom prst="line">
            <a:avLst/>
          </a:prstGeom>
          <a:ln>
            <a:solidFill>
              <a:srgbClr val="0099CC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 flipV="1">
            <a:off x="601065" y="4371950"/>
            <a:ext cx="7291045" cy="72008"/>
          </a:xfrm>
          <a:prstGeom prst="line">
            <a:avLst/>
          </a:prstGeom>
          <a:ln>
            <a:solidFill>
              <a:srgbClr val="0099CC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5763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000"/>
    </mc:Choice>
    <mc:Fallback xmlns="">
      <p:transition advTm="4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244920" y="51470"/>
            <a:ext cx="1863011" cy="3631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80000"/>
              </a:lnSpc>
            </a:pPr>
            <a:r>
              <a:rPr lang="zh-CN" altLang="en-US" sz="22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状态递推方程</a:t>
            </a:r>
          </a:p>
        </p:txBody>
      </p:sp>
      <p:graphicFrame>
        <p:nvGraphicFramePr>
          <p:cNvPr id="6" name="Object 2"/>
          <p:cNvGraphicFramePr>
            <a:graphicFrameLocks noChangeAspect="1"/>
          </p:cNvGraphicFramePr>
          <p:nvPr>
            <p:extLst/>
          </p:nvPr>
        </p:nvGraphicFramePr>
        <p:xfrm>
          <a:off x="971600" y="3147814"/>
          <a:ext cx="7451924" cy="12090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42" name="公式" r:id="rId3" imgW="3390900" imgH="736600" progId="Equation.3">
                  <p:embed/>
                </p:oleObj>
              </mc:Choice>
              <mc:Fallback>
                <p:oleObj name="公式" r:id="rId3" imgW="3390900" imgH="736600" progId="Equation.3">
                  <p:embed/>
                  <p:pic>
                    <p:nvPicPr>
                      <p:cNvPr id="6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600" y="3147814"/>
                        <a:ext cx="7451924" cy="1209077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268510" y="555526"/>
                <a:ext cx="8407945" cy="226677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Wingdings" pitchFamily="2" charset="2"/>
                  <a:buChar char="u"/>
                </a:pP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当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i</m:t>
                    </m:r>
                    <m:r>
                      <a:rPr lang="en-US" altLang="zh-CN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=0</m:t>
                    </m:r>
                  </m:oMath>
                </a14:m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或</a:t>
                </a: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𝑗</m:t>
                    </m:r>
                    <m:r>
                      <a:rPr lang="en-US" altLang="zh-CN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=0</m:t>
                    </m:r>
                  </m:oMath>
                </a14:m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时，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𝐶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𝑖</m:t>
                        </m:r>
                        <m:r>
                          <a:rPr lang="en-US" altLang="zh-CN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,</m:t>
                        </m:r>
                        <m:r>
                          <a:rPr lang="en-US" altLang="zh-CN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𝑗</m:t>
                        </m:r>
                      </m:e>
                    </m:d>
                    <m:r>
                      <a:rPr lang="en-US" altLang="zh-CN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=0</m:t>
                    </m:r>
                  </m:oMath>
                </a14:m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；</a:t>
                </a:r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indent="-342900">
                  <a:lnSpc>
                    <a:spcPct val="150000"/>
                  </a:lnSpc>
                  <a:buFont typeface="Wingdings" pitchFamily="2" charset="2"/>
                  <a:buChar char="u"/>
                </a:pP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当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i</m:t>
                    </m:r>
                    <m:r>
                      <a:rPr lang="en-US" altLang="zh-CN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 </m:t>
                    </m:r>
                    <m:r>
                      <m:rPr>
                        <m:sty m:val="p"/>
                      </m:rPr>
                      <a:rPr lang="en-US" altLang="zh-CN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j</m:t>
                    </m:r>
                    <m:r>
                      <a:rPr lang="en-US" altLang="zh-CN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&gt;0</m:t>
                    </m:r>
                  </m:oMath>
                </a14:m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时，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𝐶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𝑖</m:t>
                        </m:r>
                        <m:r>
                          <a:rPr lang="en-US" altLang="zh-CN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,</m:t>
                        </m:r>
                        <m:r>
                          <a:rPr lang="en-US" altLang="zh-CN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𝑗</m:t>
                        </m:r>
                      </m:e>
                    </m:d>
                  </m:oMath>
                </a14:m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的求解包括</a:t>
                </a:r>
                <a:r>
                  <a:rPr lang="zh-CN" altLang="en-US" b="1" dirty="0">
                    <a:solidFill>
                      <a:srgbClr val="F9A46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两种情况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</a:t>
                </a:r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800100" lvl="1" indent="-342900" algn="just"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160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𝑥</m:t>
                        </m:r>
                      </m:e>
                      <m:sub>
                        <m:r>
                          <a:rPr lang="en-US" altLang="zh-CN" sz="160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𝑖</m:t>
                        </m:r>
                      </m:sub>
                    </m:sSub>
                    <m:r>
                      <a:rPr lang="en-US" altLang="zh-CN" sz="160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160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𝑦</m:t>
                        </m:r>
                      </m:e>
                      <m:sub>
                        <m:r>
                          <a:rPr lang="en-US" altLang="zh-CN" sz="160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时，</a:t>
                </a:r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160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sz="160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𝑖</m:t>
                            </m:r>
                            <m:r>
                              <a:rPr lang="en-US" altLang="zh-CN" sz="160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−1</m:t>
                            </m:r>
                          </m:sub>
                        </m:sSub>
                        <m:r>
                          <a:rPr lang="en-US" altLang="zh-CN" sz="160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160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𝑌</m:t>
                            </m:r>
                          </m:e>
                          <m:sub>
                            <m:r>
                              <a:rPr lang="en-US" altLang="zh-CN" sz="160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𝑗</m:t>
                            </m:r>
                            <m:r>
                              <a:rPr lang="en-US" altLang="zh-CN" sz="160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−1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的最长公共子序列末尾</a:t>
                </a:r>
                <a:r>
                  <a:rPr lang="zh-CN" altLang="en-US" sz="1600" b="1" dirty="0">
                    <a:solidFill>
                      <a:srgbClr val="F9A46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添加</a:t>
                </a:r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元素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160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𝑥</m:t>
                        </m:r>
                      </m:e>
                      <m:sub>
                        <m:r>
                          <a:rPr lang="en-US" altLang="zh-CN" sz="160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𝑖</m:t>
                        </m:r>
                      </m:sub>
                    </m:sSub>
                    <m:r>
                      <a:rPr lang="en-US" altLang="zh-CN" sz="160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(=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160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𝑦</m:t>
                        </m:r>
                      </m:e>
                      <m:sub>
                        <m:r>
                          <a:rPr lang="en-US" altLang="zh-CN" sz="160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𝑗</m:t>
                        </m:r>
                      </m:sub>
                    </m:sSub>
                    <m:r>
                      <a:rPr lang="en-US" altLang="zh-CN" sz="160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，即可得到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160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sz="160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160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160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𝑌</m:t>
                            </m:r>
                          </m:e>
                          <m:sub>
                            <m:r>
                              <a:rPr lang="en-US" altLang="zh-CN" sz="160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的最长公共子序列</a:t>
                </a:r>
                <a:endPara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800100" lvl="1" indent="-342900" algn="just">
                  <a:buFont typeface="+mj-lt"/>
                  <a:buAutoNum type="arabicPeriod"/>
                </a:pPr>
                <a:endParaRPr lang="en-US" altLang="zh-CN" sz="16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 marL="800100" lvl="1" indent="-342900" algn="just"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160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𝑥</m:t>
                        </m:r>
                      </m:e>
                      <m:sub>
                        <m:r>
                          <a:rPr lang="en-US" altLang="zh-CN" sz="160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𝑖</m:t>
                        </m:r>
                      </m:sub>
                    </m:sSub>
                    <m:r>
                      <a:rPr lang="en-US" altLang="zh-CN" sz="160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≠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160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𝑦</m:t>
                        </m:r>
                      </m:e>
                      <m:sub>
                        <m:r>
                          <a:rPr lang="en-US" altLang="zh-CN" sz="160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时，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160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sz="160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160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160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𝑌</m:t>
                            </m:r>
                          </m:e>
                          <m:sub>
                            <m:r>
                              <a:rPr lang="en-US" altLang="zh-CN" sz="160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的最长公共子序列等于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160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sz="160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160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160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𝑌</m:t>
                            </m:r>
                          </m:e>
                          <m:sub>
                            <m:r>
                              <a:rPr lang="en-US" altLang="zh-CN" sz="160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𝑗</m:t>
                            </m:r>
                            <m:r>
                              <a:rPr lang="en-US" altLang="zh-CN" sz="160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−1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和</a:t>
                </a:r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160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sz="160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𝑖</m:t>
                            </m:r>
                            <m:r>
                              <a:rPr lang="en-US" altLang="zh-CN" sz="160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−1</m:t>
                            </m:r>
                          </m:sub>
                        </m:sSub>
                        <m:r>
                          <a:rPr lang="en-US" altLang="zh-CN" sz="160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160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𝑌</m:t>
                            </m:r>
                          </m:e>
                          <m:sub>
                            <m:r>
                              <a:rPr lang="en-US" altLang="zh-CN" sz="160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的最长公共子序列的</a:t>
                </a:r>
                <a:r>
                  <a:rPr lang="zh-CN" altLang="en-US" sz="1600" b="1" dirty="0">
                    <a:solidFill>
                      <a:srgbClr val="F9A46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较</a:t>
                </a:r>
                <a:r>
                  <a:rPr lang="zh-CN" altLang="en-US" sz="1600" b="1">
                    <a:solidFill>
                      <a:srgbClr val="F9A46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大者</a:t>
                </a:r>
                <a:endPara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510" y="555526"/>
                <a:ext cx="8407945" cy="2266774"/>
              </a:xfrm>
              <a:prstGeom prst="rect">
                <a:avLst/>
              </a:prstGeom>
              <a:blipFill>
                <a:blip r:embed="rId5"/>
                <a:stretch>
                  <a:fillRect l="-302" r="-302" b="-11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60087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5000"/>
    </mc:Choice>
    <mc:Fallback xmlns="">
      <p:transition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75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1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 bldLvl="2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244920" y="51470"/>
            <a:ext cx="3288080" cy="3631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80000"/>
              </a:lnSpc>
            </a:pPr>
            <a:r>
              <a:rPr lang="zh-CN" altLang="en-US" sz="22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状态表示和状态转移方程</a:t>
            </a:r>
            <a:endParaRPr lang="zh-CN" altLang="en-US" sz="2200" b="1" dirty="0">
              <a:solidFill>
                <a:srgbClr val="F9A46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矩形 123"/>
              <p:cNvSpPr/>
              <p:nvPr/>
            </p:nvSpPr>
            <p:spPr>
              <a:xfrm>
                <a:off x="179512" y="555526"/>
                <a:ext cx="8784976" cy="257795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 algn="just">
                  <a:lnSpc>
                    <a:spcPct val="130000"/>
                  </a:lnSpc>
                  <a:buFont typeface="Wingdings" pitchFamily="2" charset="2"/>
                  <a:buChar char="p"/>
                </a:pPr>
                <a:r>
                  <a:rPr lang="zh-CN" altLang="en-US" b="1" dirty="0">
                    <a:solidFill>
                      <a:srgbClr val="F9A46F"/>
                    </a:solidFill>
                    <a:latin typeface="微软雅黑" pitchFamily="34" charset="-122"/>
                    <a:ea typeface="微软雅黑" pitchFamily="34" charset="-122"/>
                  </a:rPr>
                  <a:t>状态：</a:t>
                </a:r>
                <a:endParaRPr lang="en-US" altLang="zh-CN" b="1" dirty="0">
                  <a:solidFill>
                    <a:srgbClr val="F9A46F"/>
                  </a:solidFill>
                  <a:latin typeface="微软雅黑" pitchFamily="34" charset="-122"/>
                  <a:ea typeface="微软雅黑" pitchFamily="34" charset="-122"/>
                </a:endParaRPr>
              </a:p>
              <a:p>
                <a:pPr algn="just">
                  <a:lnSpc>
                    <a:spcPct val="130000"/>
                  </a:lnSpc>
                </a:pPr>
                <a:r>
                  <a:rPr lang="en-US" altLang="zh-CN" dirty="0">
                    <a:ea typeface="微软雅黑" pitchFamily="34" charset="-122"/>
                  </a:rPr>
                  <a:t>     </a:t>
                </a:r>
                <a:r>
                  <a:rPr lang="zh-CN" altLang="en-US" dirty="0">
                    <a:ea typeface="微软雅黑" pitchFamily="34" charset="-122"/>
                  </a:rPr>
                  <a:t>两个输入子序列的最长公共子序列：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  <a:ea typeface="微软雅黑" pitchFamily="34" charset="-122"/>
                      </a:rPr>
                      <m:t>𝑋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微软雅黑" pitchFamily="34" charset="-122"/>
                      </a:rPr>
                      <m:t>[1: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微软雅黑" pitchFamily="34" charset="-122"/>
                      </a:rPr>
                      <m:t>𝑖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微软雅黑" pitchFamily="34" charset="-122"/>
                      </a:rPr>
                      <m:t>]=[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  <a:ea typeface="微软雅黑" pitchFamily="34" charset="-122"/>
                      </a:rPr>
                      <m:t>𝑥</m:t>
                    </m:r>
                    <m:r>
                      <a:rPr lang="en-US" altLang="zh-CN" i="1" baseline="-25000" dirty="0" smtClean="0">
                        <a:latin typeface="Cambria Math" panose="02040503050406030204" pitchFamily="18" charset="0"/>
                        <a:ea typeface="微软雅黑" pitchFamily="34" charset="-122"/>
                      </a:rPr>
                      <m:t>1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  <a:ea typeface="微软雅黑" pitchFamily="34" charset="-122"/>
                      </a:rPr>
                      <m:t>,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  <a:ea typeface="微软雅黑" pitchFamily="34" charset="-122"/>
                      </a:rPr>
                      <m:t>𝑥</m:t>
                    </m:r>
                    <m:r>
                      <a:rPr lang="en-US" altLang="zh-CN" i="1" baseline="-25000" dirty="0" smtClean="0">
                        <a:latin typeface="Cambria Math" panose="02040503050406030204" pitchFamily="18" charset="0"/>
                        <a:ea typeface="微软雅黑" pitchFamily="34" charset="-122"/>
                      </a:rPr>
                      <m:t>2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  <a:ea typeface="微软雅黑" pitchFamily="34" charset="-122"/>
                      </a:rPr>
                      <m:t>,…,</m:t>
                    </m:r>
                    <m:r>
                      <a:rPr lang="en-US" altLang="zh-CN" i="1" dirty="0" err="1" smtClean="0">
                        <a:latin typeface="Cambria Math" panose="02040503050406030204" pitchFamily="18" charset="0"/>
                        <a:ea typeface="微软雅黑" pitchFamily="34" charset="-122"/>
                      </a:rPr>
                      <m:t>𝑥</m:t>
                    </m:r>
                    <m:r>
                      <a:rPr lang="en-US" altLang="zh-CN" b="0" i="1" baseline="-25000" dirty="0" smtClean="0">
                        <a:latin typeface="Cambria Math" panose="02040503050406030204" pitchFamily="18" charset="0"/>
                        <a:ea typeface="微软雅黑" pitchFamily="34" charset="-122"/>
                      </a:rPr>
                      <m:t>𝑖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  <a:ea typeface="微软雅黑" pitchFamily="34" charset="-122"/>
                      </a:rPr>
                      <m:t>], 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  <a:ea typeface="微软雅黑" pitchFamily="34" charset="-122"/>
                      </a:rPr>
                      <m:t>𝑌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微软雅黑" pitchFamily="34" charset="-122"/>
                      </a:rPr>
                      <m:t>[1: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微软雅黑" pitchFamily="34" charset="-122"/>
                      </a:rPr>
                      <m:t>𝑗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微软雅黑" pitchFamily="34" charset="-122"/>
                      </a:rPr>
                      <m:t>]=[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  <a:ea typeface="微软雅黑" pitchFamily="34" charset="-122"/>
                      </a:rPr>
                      <m:t>𝑦</m:t>
                    </m:r>
                    <m:r>
                      <a:rPr lang="en-US" altLang="zh-CN" i="1" baseline="-25000" dirty="0" smtClean="0">
                        <a:latin typeface="Cambria Math" panose="02040503050406030204" pitchFamily="18" charset="0"/>
                        <a:ea typeface="微软雅黑" pitchFamily="34" charset="-122"/>
                      </a:rPr>
                      <m:t>1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  <a:ea typeface="微软雅黑" pitchFamily="34" charset="-122"/>
                      </a:rPr>
                      <m:t>,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  <a:ea typeface="微软雅黑" pitchFamily="34" charset="-122"/>
                      </a:rPr>
                      <m:t>𝑦</m:t>
                    </m:r>
                    <m:r>
                      <a:rPr lang="en-US" altLang="zh-CN" i="1" baseline="-25000" dirty="0" smtClean="0">
                        <a:latin typeface="Cambria Math" panose="02040503050406030204" pitchFamily="18" charset="0"/>
                        <a:ea typeface="微软雅黑" pitchFamily="34" charset="-122"/>
                      </a:rPr>
                      <m:t>2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  <a:ea typeface="微软雅黑" pitchFamily="34" charset="-122"/>
                      </a:rPr>
                      <m:t>,…,</m:t>
                    </m:r>
                    <m:r>
                      <a:rPr lang="en-US" altLang="zh-CN" i="1" dirty="0" err="1" smtClean="0">
                        <a:latin typeface="Cambria Math" panose="02040503050406030204" pitchFamily="18" charset="0"/>
                        <a:ea typeface="微软雅黑" pitchFamily="34" charset="-122"/>
                      </a:rPr>
                      <m:t>𝑦</m:t>
                    </m:r>
                    <m:r>
                      <a:rPr lang="en-US" altLang="zh-CN" b="0" i="1" baseline="-25000" dirty="0" smtClean="0">
                        <a:latin typeface="Cambria Math" panose="02040503050406030204" pitchFamily="18" charset="0"/>
                        <a:ea typeface="微软雅黑" pitchFamily="34" charset="-122"/>
                      </a:rPr>
                      <m:t>𝑗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  <a:ea typeface="微软雅黑" pitchFamily="34" charset="-122"/>
                      </a:rPr>
                      <m:t>]</m:t>
                    </m:r>
                  </m:oMath>
                </a14:m>
                <a:endParaRPr lang="en-US" altLang="zh-CN" dirty="0">
                  <a:solidFill>
                    <a:srgbClr val="0070C0"/>
                  </a:solidFill>
                  <a:latin typeface="微软雅黑" pitchFamily="34" charset="-122"/>
                </a:endParaRPr>
              </a:p>
              <a:p>
                <a:pPr algn="just">
                  <a:lnSpc>
                    <a:spcPct val="130000"/>
                  </a:lnSpc>
                </a:pPr>
                <a:endParaRPr lang="en-US" altLang="zh-CN" dirty="0">
                  <a:latin typeface="微软雅黑" pitchFamily="34" charset="-122"/>
                  <a:ea typeface="微软雅黑" pitchFamily="34" charset="-122"/>
                </a:endParaRPr>
              </a:p>
              <a:p>
                <a:pPr marL="342900" indent="-342900" algn="just">
                  <a:lnSpc>
                    <a:spcPct val="130000"/>
                  </a:lnSpc>
                  <a:buFont typeface="Wingdings" pitchFamily="2" charset="2"/>
                  <a:buChar char="p"/>
                </a:pPr>
                <a:r>
                  <a:rPr lang="zh-CN" altLang="en-US" b="1" dirty="0">
                    <a:solidFill>
                      <a:srgbClr val="F9A46F"/>
                    </a:solidFill>
                    <a:latin typeface="微软雅黑" pitchFamily="34" charset="-122"/>
                    <a:ea typeface="微软雅黑" pitchFamily="34" charset="-122"/>
                  </a:rPr>
                  <a:t>状态表示：</a:t>
                </a:r>
                <a:endParaRPr lang="en-US" altLang="zh-CN" b="1" dirty="0">
                  <a:solidFill>
                    <a:srgbClr val="F9A46F"/>
                  </a:solidFill>
                  <a:latin typeface="微软雅黑" pitchFamily="34" charset="-122"/>
                  <a:ea typeface="微软雅黑" pitchFamily="34" charset="-122"/>
                </a:endParaRPr>
              </a:p>
              <a:p>
                <a:pPr algn="just">
                  <a:lnSpc>
                    <a:spcPct val="130000"/>
                  </a:lnSpc>
                </a:pPr>
                <a:r>
                  <a:rPr lang="zh-CN" altLang="en-US" dirty="0">
                    <a:latin typeface="微软雅黑" pitchFamily="34" charset="-122"/>
                    <a:ea typeface="微软雅黑" pitchFamily="34" charset="-122"/>
                  </a:rPr>
                  <a:t>    </a:t>
                </a:r>
                <a:r>
                  <a:rPr lang="en-US" altLang="zh-CN" dirty="0">
                    <a:latin typeface="微软雅黑" pitchFamily="34" charset="-122"/>
                    <a:ea typeface="微软雅黑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altLang="zh-CN" i="1">
                        <a:latin typeface="Cambria Math"/>
                      </a:rPr>
                      <m:t>[</m:t>
                    </m:r>
                    <m:r>
                      <a:rPr lang="en-US" altLang="zh-CN" i="1">
                        <a:latin typeface="Cambria Math"/>
                      </a:rPr>
                      <m:t>𝑖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i="1">
                        <a:latin typeface="Cambria Math"/>
                      </a:rPr>
                      <m:t>𝑗</m:t>
                    </m:r>
                    <m:r>
                      <a:rPr lang="en-US" altLang="zh-CN" i="1">
                        <a:latin typeface="Cambria Math"/>
                      </a:rPr>
                      <m:t>]</m:t>
                    </m:r>
                  </m:oMath>
                </a14:m>
                <a:r>
                  <a:rPr lang="zh-CN" altLang="en-US" dirty="0">
                    <a:latin typeface="微软雅黑" pitchFamily="34" charset="-122"/>
                    <a:ea typeface="微软雅黑" pitchFamily="34" charset="-122"/>
                  </a:rPr>
                  <a:t>表示输入子序列</a:t>
                </a:r>
                <a:r>
                  <a:rPr lang="en-US" altLang="zh-CN" dirty="0">
                    <a:latin typeface="微软雅黑" pitchFamily="34" charset="-122"/>
                    <a:ea typeface="微软雅黑" pitchFamily="34" charset="-122"/>
                  </a:rPr>
                  <a:t>X[1:i] </a:t>
                </a:r>
                <a:r>
                  <a:rPr lang="zh-CN" altLang="en-US" dirty="0">
                    <a:latin typeface="微软雅黑" pitchFamily="34" charset="-122"/>
                    <a:ea typeface="微软雅黑" pitchFamily="34" charset="-122"/>
                  </a:rPr>
                  <a:t>和</a:t>
                </a:r>
                <a:r>
                  <a:rPr lang="en-US" altLang="zh-CN" dirty="0">
                    <a:latin typeface="微软雅黑" pitchFamily="34" charset="-122"/>
                    <a:ea typeface="微软雅黑" pitchFamily="34" charset="-122"/>
                  </a:rPr>
                  <a:t> Y[1:j]</a:t>
                </a:r>
                <a:r>
                  <a:rPr lang="zh-CN" altLang="en-US" dirty="0">
                    <a:latin typeface="微软雅黑" pitchFamily="34" charset="-122"/>
                    <a:ea typeface="微软雅黑" pitchFamily="34" charset="-122"/>
                  </a:rPr>
                  <a:t>的最长公共子序列的长度</a:t>
                </a:r>
                <a:endParaRPr lang="en-US" altLang="zh-CN" dirty="0">
                  <a:latin typeface="微软雅黑" pitchFamily="34" charset="-122"/>
                  <a:ea typeface="微软雅黑" pitchFamily="34" charset="-122"/>
                </a:endParaRPr>
              </a:p>
              <a:p>
                <a:pPr algn="just">
                  <a:lnSpc>
                    <a:spcPct val="130000"/>
                  </a:lnSpc>
                </a:pPr>
                <a:endParaRPr lang="en-US" altLang="zh-CN" dirty="0">
                  <a:latin typeface="微软雅黑" pitchFamily="34" charset="-122"/>
                  <a:ea typeface="微软雅黑" pitchFamily="34" charset="-122"/>
                </a:endParaRPr>
              </a:p>
              <a:p>
                <a:pPr marL="342900" indent="-342900" algn="just">
                  <a:lnSpc>
                    <a:spcPct val="130000"/>
                  </a:lnSpc>
                  <a:buFont typeface="Wingdings" pitchFamily="2" charset="2"/>
                  <a:buChar char="p"/>
                </a:pPr>
                <a:r>
                  <a:rPr lang="zh-CN" altLang="en-US" b="1" dirty="0">
                    <a:solidFill>
                      <a:srgbClr val="F9A46F"/>
                    </a:solidFill>
                    <a:latin typeface="微软雅黑" pitchFamily="34" charset="-122"/>
                    <a:ea typeface="微软雅黑" pitchFamily="34" charset="-122"/>
                  </a:rPr>
                  <a:t>状态转移方程：</a:t>
                </a:r>
                <a:endParaRPr lang="en-US" altLang="zh-CN" b="1" dirty="0">
                  <a:solidFill>
                    <a:srgbClr val="F9A46F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mc:Choice>
        <mc:Fallback xmlns="">
          <p:sp>
            <p:nvSpPr>
              <p:cNvPr id="124" name="矩形 1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512" y="555526"/>
                <a:ext cx="8784976" cy="2577950"/>
              </a:xfrm>
              <a:prstGeom prst="rect">
                <a:avLst/>
              </a:prstGeom>
              <a:blipFill>
                <a:blip r:embed="rId4"/>
                <a:stretch>
                  <a:fillRect l="-289" b="-24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Object 2">
            <a:extLst>
              <a:ext uri="{FF2B5EF4-FFF2-40B4-BE49-F238E27FC236}">
                <a16:creationId xmlns:a16="http://schemas.microsoft.com/office/drawing/2014/main" id="{0C027D30-2F14-E14C-AA44-59A9EF296C96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720476" y="3435846"/>
          <a:ext cx="7451924" cy="12090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66" name="公式" r:id="rId5" imgW="3390900" imgH="736600" progId="Equation.3">
                  <p:embed/>
                </p:oleObj>
              </mc:Choice>
              <mc:Fallback>
                <p:oleObj name="公式" r:id="rId5" imgW="3390900" imgH="736600" progId="Equation.3">
                  <p:embed/>
                  <p:pic>
                    <p:nvPicPr>
                      <p:cNvPr id="5" name="Object 2">
                        <a:extLst>
                          <a:ext uri="{FF2B5EF4-FFF2-40B4-BE49-F238E27FC236}">
                            <a16:creationId xmlns:a16="http://schemas.microsoft.com/office/drawing/2014/main" id="{0C027D30-2F14-E14C-AA44-59A9EF296C9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0476" y="3435846"/>
                        <a:ext cx="7451924" cy="1209077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27717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244920" y="51470"/>
            <a:ext cx="1595309" cy="3631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80000"/>
              </a:lnSpc>
            </a:pPr>
            <a:r>
              <a:rPr lang="zh-CN" altLang="en-US" sz="22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计算最优值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2"/>
              <p:cNvSpPr txBox="1"/>
              <p:nvPr/>
            </p:nvSpPr>
            <p:spPr>
              <a:xfrm>
                <a:off x="244920" y="589250"/>
                <a:ext cx="8431536" cy="24017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30000"/>
                  </a:lnSpc>
                  <a:buFont typeface="Wingdings" panose="05000000000000000000" pitchFamily="2" charset="2"/>
                  <a:buChar char="u"/>
                </a:pPr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总共有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sz="160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Θ</m:t>
                    </m:r>
                    <m:r>
                      <a:rPr lang="en-US" altLang="zh-CN" sz="160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160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𝑛𝑚</m:t>
                    </m:r>
                    <m:r>
                      <a:rPr lang="en-US" altLang="zh-CN" sz="160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个子问题，自底向上地求解每一个子问题</a:t>
                </a:r>
                <a14:m>
                  <m:oMath xmlns:m="http://schemas.openxmlformats.org/officeDocument/2006/math">
                    <m:r>
                      <a:rPr lang="en-US" altLang="zh-CN" sz="160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𝐶</m:t>
                    </m:r>
                    <m:r>
                      <a:rPr lang="en-US" altLang="zh-CN" sz="160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160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𝑖</m:t>
                    </m:r>
                    <m:r>
                      <a:rPr lang="en-US" altLang="zh-CN" sz="160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160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𝑗</m:t>
                    </m:r>
                    <m:r>
                      <a:rPr lang="en-US" altLang="zh-CN" sz="160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，并且保存在数组</a:t>
                </a:r>
                <a14:m>
                  <m:oMath xmlns:m="http://schemas.openxmlformats.org/officeDocument/2006/math">
                    <m:r>
                      <a:rPr lang="en-US" altLang="zh-CN" sz="160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𝐶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160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𝑖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160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𝑗</m:t>
                        </m:r>
                      </m:e>
                    </m:d>
                    <m:r>
                      <a:rPr lang="zh-CN" altLang="en-US" sz="160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中</m:t>
                    </m:r>
                  </m:oMath>
                </a14:m>
                <a:endPara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742950" lvl="1" indent="-285750">
                  <a:lnSpc>
                    <a:spcPct val="130000"/>
                  </a:lnSpc>
                  <a:buClr>
                    <a:srgbClr val="F77A2D"/>
                  </a:buClr>
                  <a:buFont typeface="Wingdings" pitchFamily="2" charset="2"/>
                  <a:buChar char="Ø"/>
                </a:pPr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C[0][j]</a:t>
                </a:r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和 </a:t>
                </a:r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C[</a:t>
                </a:r>
                <a:r>
                  <a:rPr lang="en-US" altLang="zh-CN" sz="1600" dirty="0" err="1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i</a:t>
                </a:r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][0]</a:t>
                </a:r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的值初始化为</a:t>
                </a:r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</a:t>
                </a:r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，此时表示有一个输入串为空；</a:t>
                </a:r>
                <a:endPara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742950" lvl="1" indent="-285750">
                  <a:lnSpc>
                    <a:spcPct val="130000"/>
                  </a:lnSpc>
                  <a:buClr>
                    <a:srgbClr val="F77A2D"/>
                  </a:buClr>
                  <a:buFont typeface="Wingdings" pitchFamily="2" charset="2"/>
                  <a:buChar char="Ø"/>
                </a:pPr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求解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160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𝑋</m:t>
                        </m:r>
                      </m:e>
                      <m:sub>
                        <m:r>
                          <a:rPr lang="en-US" altLang="zh-CN" sz="160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1</m:t>
                        </m:r>
                      </m:sub>
                    </m:sSub>
                    <m:r>
                      <a:rPr lang="en-US" altLang="zh-CN" sz="160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160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160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与所有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160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𝑌</m:t>
                        </m:r>
                      </m:e>
                      <m:sub>
                        <m:r>
                          <a:rPr lang="en-US" altLang="zh-CN" sz="160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𝑗</m:t>
                        </m:r>
                      </m:sub>
                    </m:sSub>
                    <m:r>
                      <a:rPr lang="en-US" altLang="zh-CN" sz="160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 </m:t>
                    </m:r>
                    <m:r>
                      <a:rPr lang="en-US" altLang="zh-CN" sz="1600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0</m:t>
                    </m:r>
                    <m:r>
                      <a:rPr lang="zh-CN" altLang="en-US" sz="1600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≤</m:t>
                    </m:r>
                    <m:r>
                      <a:rPr lang="en-US" altLang="zh-CN" sz="1600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𝑗</m:t>
                    </m:r>
                    <m:r>
                      <a:rPr lang="en-US" altLang="zh-CN" sz="1600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≤</m:t>
                    </m:r>
                    <m:r>
                      <a:rPr lang="en-US" altLang="zh-CN" sz="1600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𝑛</m:t>
                    </m:r>
                    <m:r>
                      <a:rPr lang="zh-CN" altLang="en-US" sz="1600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的</m:t>
                    </m:r>
                  </m:oMath>
                </a14:m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最长公共子序列长度，即</a:t>
                </a:r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C[1][j]</a:t>
                </a:r>
              </a:p>
              <a:p>
                <a:pPr marL="742950" lvl="1" indent="-285750">
                  <a:lnSpc>
                    <a:spcPct val="130000"/>
                  </a:lnSpc>
                  <a:buClr>
                    <a:srgbClr val="F77A2D"/>
                  </a:buClr>
                  <a:buFont typeface="Wingdings" pitchFamily="2" charset="2"/>
                  <a:buChar char="Ø"/>
                </a:pPr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求解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160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𝑋</m:t>
                        </m:r>
                      </m:e>
                      <m:sub>
                        <m:r>
                          <a:rPr lang="en-US" altLang="zh-CN" sz="160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2</m:t>
                        </m:r>
                      </m:sub>
                    </m:sSub>
                    <m:r>
                      <a:rPr lang="en-US" altLang="zh-CN" sz="160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160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160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160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160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 </m:t>
                            </m:r>
                            <m:r>
                              <a:rPr lang="en-US" altLang="zh-CN" sz="160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160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与所有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160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𝑌</m:t>
                        </m:r>
                      </m:e>
                      <m:sub>
                        <m:r>
                          <a:rPr lang="en-US" altLang="zh-CN" sz="160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𝑗</m:t>
                        </m:r>
                      </m:sub>
                    </m:sSub>
                    <m:r>
                      <a:rPr lang="en-US" altLang="zh-CN" sz="160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 </m:t>
                    </m:r>
                    <m:r>
                      <a:rPr lang="en-US" altLang="zh-CN" sz="1600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0</m:t>
                    </m:r>
                    <m:r>
                      <a:rPr lang="zh-CN" altLang="en-US" sz="1600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≤</m:t>
                    </m:r>
                    <m:r>
                      <a:rPr lang="en-US" altLang="zh-CN" sz="1600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𝑗</m:t>
                    </m:r>
                    <m:r>
                      <a:rPr lang="en-US" altLang="zh-CN" sz="1600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≤</m:t>
                    </m:r>
                    <m:r>
                      <a:rPr lang="en-US" altLang="zh-CN" sz="1600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𝑛</m:t>
                    </m:r>
                    <m:r>
                      <a:rPr lang="zh-CN" altLang="en-US" sz="1600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的</m:t>
                    </m:r>
                  </m:oMath>
                </a14:m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最长公共子序列长度，即</a:t>
                </a:r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C[2][j]</a:t>
                </a:r>
              </a:p>
              <a:p>
                <a:pPr marL="742950" lvl="1" indent="-285750">
                  <a:lnSpc>
                    <a:spcPct val="130000"/>
                  </a:lnSpc>
                  <a:buClr>
                    <a:srgbClr val="F77A2D"/>
                  </a:buClr>
                  <a:buFont typeface="Wingdings" pitchFamily="2" charset="2"/>
                  <a:buChar char="Ø"/>
                </a:pPr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……</a:t>
                </a:r>
              </a:p>
              <a:p>
                <a:pPr marL="742950" lvl="1" indent="-285750">
                  <a:lnSpc>
                    <a:spcPct val="130000"/>
                  </a:lnSpc>
                  <a:buClr>
                    <a:srgbClr val="F77A2D"/>
                  </a:buClr>
                  <a:buFont typeface="Wingdings" pitchFamily="2" charset="2"/>
                  <a:buChar char="Ø"/>
                </a:pPr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求解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160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𝑋</m:t>
                        </m:r>
                      </m:e>
                      <m:sub>
                        <m:r>
                          <a:rPr lang="en-US" altLang="zh-CN" sz="160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𝑚</m:t>
                        </m:r>
                      </m:sub>
                    </m:sSub>
                    <m:r>
                      <a:rPr lang="en-US" altLang="zh-CN" sz="160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160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160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160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160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⋯, </m:t>
                            </m:r>
                            <m:r>
                              <a:rPr lang="en-US" altLang="zh-CN" sz="160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160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𝑚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与所有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160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𝑌</m:t>
                        </m:r>
                      </m:e>
                      <m:sub>
                        <m:r>
                          <a:rPr lang="en-US" altLang="zh-CN" sz="160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𝑗</m:t>
                        </m:r>
                      </m:sub>
                    </m:sSub>
                    <m:r>
                      <a:rPr lang="en-US" altLang="zh-CN" sz="160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 </m:t>
                    </m:r>
                    <m:r>
                      <a:rPr lang="en-US" altLang="zh-CN" sz="1600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0</m:t>
                    </m:r>
                    <m:r>
                      <a:rPr lang="zh-CN" altLang="en-US" sz="1600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≤</m:t>
                    </m:r>
                    <m:r>
                      <a:rPr lang="en-US" altLang="zh-CN" sz="1600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𝑗</m:t>
                    </m:r>
                    <m:r>
                      <a:rPr lang="en-US" altLang="zh-CN" sz="1600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≤</m:t>
                    </m:r>
                    <m:r>
                      <a:rPr lang="en-US" altLang="zh-CN" sz="1600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𝑛</m:t>
                    </m:r>
                    <m:r>
                      <a:rPr lang="zh-CN" altLang="en-US" sz="1600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的</m:t>
                    </m:r>
                  </m:oMath>
                </a14:m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最长公共子序列长度，即</a:t>
                </a:r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C[m][j]</a:t>
                </a:r>
              </a:p>
              <a:p>
                <a:pPr marL="742950" lvl="1" indent="-285750">
                  <a:lnSpc>
                    <a:spcPct val="130000"/>
                  </a:lnSpc>
                  <a:buFont typeface="Wingdings" panose="05000000000000000000" pitchFamily="2" charset="2"/>
                  <a:buChar char="Ø"/>
                </a:pPr>
                <a:endPara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8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920" y="589250"/>
                <a:ext cx="8431536" cy="2401748"/>
              </a:xfrm>
              <a:prstGeom prst="rect">
                <a:avLst/>
              </a:prstGeom>
              <a:blipFill>
                <a:blip r:embed="rId2"/>
                <a:stretch>
                  <a:fillRect l="-1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本框 5"/>
          <p:cNvSpPr txBox="1"/>
          <p:nvPr/>
        </p:nvSpPr>
        <p:spPr>
          <a:xfrm>
            <a:off x="265705" y="2802464"/>
            <a:ext cx="8305800" cy="417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u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怎么获取最长公共子序列？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683568" y="3219822"/>
                <a:ext cx="7799834" cy="134145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  <a:buClr>
                    <a:srgbClr val="F77A2D"/>
                  </a:buClr>
                </a:pPr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关键是子问题之间的</a:t>
                </a:r>
                <a:r>
                  <a:rPr lang="zh-CN" altLang="en-US" sz="16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关系</a:t>
                </a:r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，用一个二维数组</a:t>
                </a:r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</a:t>
                </a:r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记录：</a:t>
                </a:r>
                <a:endPara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285750" indent="-285750">
                  <a:lnSpc>
                    <a:spcPct val="130000"/>
                  </a:lnSpc>
                  <a:buClr>
                    <a:srgbClr val="F77A2D"/>
                  </a:buClr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sz="160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𝐵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160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𝑖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160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𝑗</m:t>
                        </m:r>
                      </m:e>
                    </m:d>
                    <m:r>
                      <a:rPr lang="en-US" altLang="zh-CN" sz="160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=1</m:t>
                    </m:r>
                    <m:r>
                      <a:rPr lang="zh-CN" altLang="en-US" sz="160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，</m:t>
                    </m:r>
                  </m:oMath>
                </a14:m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表示</a:t>
                </a:r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C[</a:t>
                </a:r>
                <a:r>
                  <a:rPr lang="en-US" altLang="zh-CN" sz="1600" dirty="0" err="1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i</a:t>
                </a:r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][j]</a:t>
                </a:r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的值从</a:t>
                </a:r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C[i-1][j-1]</a:t>
                </a:r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得到，</a:t>
                </a:r>
                <a:r>
                  <a:rPr lang="en-US" altLang="zh-CN" sz="1600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X[</a:t>
                </a:r>
                <a:r>
                  <a:rPr lang="en-US" altLang="zh-CN" sz="1600" b="1" dirty="0" err="1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i</a:t>
                </a:r>
                <a:r>
                  <a:rPr lang="en-US" altLang="zh-CN" sz="1600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]</a:t>
                </a:r>
                <a:r>
                  <a:rPr lang="zh-CN" altLang="en-US" sz="1600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是公共字符</a:t>
                </a:r>
                <a:endParaRPr lang="en-US" altLang="zh-CN" sz="16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285750" indent="-285750">
                  <a:lnSpc>
                    <a:spcPct val="130000"/>
                  </a:lnSpc>
                  <a:buClr>
                    <a:srgbClr val="F77A2D"/>
                  </a:buClr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sz="160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𝐵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160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𝑖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160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𝑗</m:t>
                        </m:r>
                      </m:e>
                    </m:d>
                    <m:r>
                      <a:rPr lang="en-US" altLang="zh-CN" sz="160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=2</m:t>
                    </m:r>
                    <m:r>
                      <a:rPr lang="zh-CN" altLang="en-US" sz="160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，</m:t>
                    </m:r>
                  </m:oMath>
                </a14:m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表示</a:t>
                </a:r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C[</a:t>
                </a:r>
                <a:r>
                  <a:rPr lang="en-US" altLang="zh-CN" sz="1600" dirty="0" err="1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i</a:t>
                </a:r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][j]</a:t>
                </a:r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的值从</a:t>
                </a:r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C[i-1][j]</a:t>
                </a:r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得到，</a:t>
                </a:r>
                <a:r>
                  <a:rPr lang="zh-CN" altLang="en-US" sz="16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公共字符存在</a:t>
                </a:r>
                <a:r>
                  <a:rPr lang="en-US" altLang="zh-CN" sz="16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X</a:t>
                </a:r>
                <a:r>
                  <a:rPr lang="en-US" altLang="zh-CN" sz="1600" b="1" baseline="-25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i-1</a:t>
                </a:r>
                <a:r>
                  <a:rPr lang="zh-CN" altLang="en-US" sz="1600" b="1" baseline="-25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16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和 </a:t>
                </a:r>
                <a:r>
                  <a:rPr lang="en-US" altLang="zh-CN" sz="1600" b="1" dirty="0" err="1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Y</a:t>
                </a:r>
                <a:r>
                  <a:rPr lang="en-US" altLang="zh-CN" sz="1600" b="1" baseline="-25000" dirty="0" err="1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j</a:t>
                </a:r>
                <a:r>
                  <a:rPr lang="zh-CN" altLang="en-US" sz="1600" b="1" baseline="-25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16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中</a:t>
                </a:r>
                <a:endParaRPr lang="en-US" altLang="zh-CN" sz="16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285750" indent="-285750">
                  <a:lnSpc>
                    <a:spcPct val="130000"/>
                  </a:lnSpc>
                  <a:buClr>
                    <a:srgbClr val="F77A2D"/>
                  </a:buClr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sz="160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𝐵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160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𝑖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160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𝑗</m:t>
                        </m:r>
                      </m:e>
                    </m:d>
                    <m:r>
                      <a:rPr lang="en-US" altLang="zh-CN" sz="160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=3</m:t>
                    </m:r>
                    <m:r>
                      <a:rPr lang="zh-CN" altLang="en-US" sz="160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，</m:t>
                    </m:r>
                  </m:oMath>
                </a14:m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表示</a:t>
                </a:r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C[</a:t>
                </a:r>
                <a:r>
                  <a:rPr lang="en-US" altLang="zh-CN" sz="1600" dirty="0" err="1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i</a:t>
                </a:r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][j]</a:t>
                </a:r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的值从</a:t>
                </a:r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C[</a:t>
                </a:r>
                <a:r>
                  <a:rPr lang="en-US" altLang="zh-CN" sz="1600" dirty="0" err="1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i</a:t>
                </a:r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][j-1]</a:t>
                </a:r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得到，</a:t>
                </a:r>
                <a:r>
                  <a:rPr lang="zh-CN" altLang="en-US" sz="16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公共字符存在</a:t>
                </a:r>
                <a:r>
                  <a:rPr lang="en-US" altLang="zh-CN" sz="16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X</a:t>
                </a:r>
                <a:r>
                  <a:rPr lang="en-US" altLang="zh-CN" sz="1600" b="1" baseline="-25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i</a:t>
                </a:r>
                <a:r>
                  <a:rPr lang="zh-CN" altLang="en-US" sz="1600" b="1" baseline="-25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16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和 </a:t>
                </a:r>
                <a:r>
                  <a:rPr lang="en-US" altLang="zh-CN" sz="16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Y</a:t>
                </a:r>
                <a:r>
                  <a:rPr lang="en-US" altLang="zh-CN" sz="1600" b="1" baseline="-25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j-1</a:t>
                </a:r>
                <a:r>
                  <a:rPr lang="zh-CN" altLang="en-US" sz="1600" b="1" baseline="-25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16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中</a:t>
                </a:r>
                <a:endParaRPr lang="en-US" altLang="zh-CN" sz="16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8" y="3219822"/>
                <a:ext cx="7799834" cy="1341457"/>
              </a:xfrm>
              <a:prstGeom prst="rect">
                <a:avLst/>
              </a:prstGeom>
              <a:blipFill>
                <a:blip r:embed="rId3"/>
                <a:stretch>
                  <a:fillRect l="-325" b="-47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49673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000"/>
    </mc:Choice>
    <mc:Fallback xmlns="">
      <p:transition advTm="4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244920" y="51470"/>
            <a:ext cx="1595309" cy="3631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80000"/>
              </a:lnSpc>
            </a:pPr>
            <a:r>
              <a:rPr lang="zh-CN" altLang="en-US" sz="22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计算最优值</a:t>
            </a:r>
          </a:p>
        </p:txBody>
      </p:sp>
      <p:sp>
        <p:nvSpPr>
          <p:cNvPr id="13" name="Text Box 179"/>
          <p:cNvSpPr txBox="1">
            <a:spLocks noChangeArrowheads="1"/>
          </p:cNvSpPr>
          <p:nvPr/>
        </p:nvSpPr>
        <p:spPr bwMode="auto">
          <a:xfrm>
            <a:off x="7685037" y="1144364"/>
            <a:ext cx="1391567" cy="58477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20000"/>
              </a:spcBef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递归推导得解：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BCBA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Rectangle 195"/>
          <p:cNvSpPr>
            <a:spLocks noChangeArrowheads="1"/>
          </p:cNvSpPr>
          <p:nvPr/>
        </p:nvSpPr>
        <p:spPr bwMode="auto">
          <a:xfrm>
            <a:off x="1219871" y="485017"/>
            <a:ext cx="5893666" cy="5232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例：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X=ABCBDAB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Y=BDCABA</a:t>
            </a:r>
          </a:p>
          <a:p>
            <a:pPr algn="just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为便于观察，将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b=1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标为斜箭头，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标为上箭头，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标为左箭头</a:t>
            </a:r>
          </a:p>
        </p:txBody>
      </p:sp>
      <p:graphicFrame>
        <p:nvGraphicFramePr>
          <p:cNvPr id="235" name="表格 234"/>
          <p:cNvGraphicFramePr>
            <a:graphicFrameLocks noGrp="1"/>
          </p:cNvGraphicFramePr>
          <p:nvPr>
            <p:extLst/>
          </p:nvPr>
        </p:nvGraphicFramePr>
        <p:xfrm>
          <a:off x="1257721" y="1131590"/>
          <a:ext cx="6312024" cy="390462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890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90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890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890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890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8900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8900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8900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433847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err="1"/>
                        <a:t>i</a:t>
                      </a:r>
                      <a:r>
                        <a:rPr lang="en-US" altLang="zh-CN" b="1" baseline="0" dirty="0"/>
                        <a:t>  \  j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 (B)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2 (D)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3 (C) 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4 (A)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 (B)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6 (A)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3847"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3847">
                <a:tc>
                  <a:txBody>
                    <a:bodyPr/>
                    <a:lstStyle/>
                    <a:p>
                      <a:r>
                        <a:rPr lang="en-US" altLang="zh-CN" dirty="0"/>
                        <a:t>1 (A)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3847">
                <a:tc>
                  <a:txBody>
                    <a:bodyPr/>
                    <a:lstStyle/>
                    <a:p>
                      <a:r>
                        <a:rPr lang="en-US" altLang="zh-CN" dirty="0"/>
                        <a:t>2 (B)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3847">
                <a:tc>
                  <a:txBody>
                    <a:bodyPr/>
                    <a:lstStyle/>
                    <a:p>
                      <a:r>
                        <a:rPr lang="en-US" altLang="zh-CN" dirty="0"/>
                        <a:t>3 (C)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3847">
                <a:tc>
                  <a:txBody>
                    <a:bodyPr/>
                    <a:lstStyle/>
                    <a:p>
                      <a:r>
                        <a:rPr lang="en-US" altLang="zh-CN" dirty="0"/>
                        <a:t>4 (B)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3847">
                <a:tc>
                  <a:txBody>
                    <a:bodyPr/>
                    <a:lstStyle/>
                    <a:p>
                      <a:r>
                        <a:rPr lang="en-US" altLang="zh-CN" dirty="0"/>
                        <a:t>5 (D)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33847">
                <a:tc>
                  <a:txBody>
                    <a:bodyPr/>
                    <a:lstStyle/>
                    <a:p>
                      <a:r>
                        <a:rPr lang="en-US" altLang="zh-CN" dirty="0"/>
                        <a:t>6 (A)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33847">
                <a:tc>
                  <a:txBody>
                    <a:bodyPr/>
                    <a:lstStyle/>
                    <a:p>
                      <a:r>
                        <a:rPr lang="en-US" altLang="zh-CN" dirty="0"/>
                        <a:t>7 (B)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236" name="文本框 32"/>
          <p:cNvSpPr txBox="1"/>
          <p:nvPr/>
        </p:nvSpPr>
        <p:spPr>
          <a:xfrm>
            <a:off x="2841897" y="2031243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0  </a:t>
            </a:r>
            <a:r>
              <a:rPr lang="en-US" altLang="zh-CN" dirty="0">
                <a:solidFill>
                  <a:srgbClr val="FF0000"/>
                </a:solidFill>
              </a:rPr>
              <a:t>↑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237" name="文本框 197"/>
          <p:cNvSpPr txBox="1"/>
          <p:nvPr/>
        </p:nvSpPr>
        <p:spPr>
          <a:xfrm>
            <a:off x="3633985" y="2031243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0  </a:t>
            </a:r>
            <a:r>
              <a:rPr lang="en-US" altLang="zh-CN" dirty="0">
                <a:solidFill>
                  <a:srgbClr val="FF0000"/>
                </a:solidFill>
              </a:rPr>
              <a:t>↑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238" name="文本框 198"/>
          <p:cNvSpPr txBox="1"/>
          <p:nvPr/>
        </p:nvSpPr>
        <p:spPr>
          <a:xfrm>
            <a:off x="4426073" y="2031243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0  </a:t>
            </a:r>
            <a:r>
              <a:rPr lang="en-US" altLang="zh-CN" dirty="0">
                <a:solidFill>
                  <a:srgbClr val="FF0000"/>
                </a:solidFill>
              </a:rPr>
              <a:t>↑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239" name="文本框 199"/>
          <p:cNvSpPr txBox="1"/>
          <p:nvPr/>
        </p:nvSpPr>
        <p:spPr>
          <a:xfrm>
            <a:off x="5218161" y="2031243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 </a:t>
            </a:r>
            <a:r>
              <a:rPr lang="en-US" altLang="zh-CN" b="1" dirty="0">
                <a:solidFill>
                  <a:srgbClr val="0070C0"/>
                </a:solidFill>
              </a:rPr>
              <a:t>↖</a:t>
            </a:r>
            <a:endParaRPr lang="zh-CN" altLang="en-US" b="1" dirty="0">
              <a:solidFill>
                <a:srgbClr val="0070C0"/>
              </a:solidFill>
            </a:endParaRPr>
          </a:p>
        </p:txBody>
      </p:sp>
      <p:sp>
        <p:nvSpPr>
          <p:cNvPr id="240" name="文本框 200"/>
          <p:cNvSpPr txBox="1"/>
          <p:nvPr/>
        </p:nvSpPr>
        <p:spPr>
          <a:xfrm>
            <a:off x="6010249" y="2031243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 </a:t>
            </a:r>
            <a:r>
              <a:rPr lang="en-US" altLang="zh-CN" b="1" dirty="0">
                <a:solidFill>
                  <a:srgbClr val="00B050"/>
                </a:solidFill>
              </a:rPr>
              <a:t>←</a:t>
            </a:r>
            <a:endParaRPr lang="zh-CN" altLang="en-US" b="1" dirty="0">
              <a:solidFill>
                <a:srgbClr val="00B050"/>
              </a:solidFill>
            </a:endParaRPr>
          </a:p>
        </p:txBody>
      </p:sp>
      <p:sp>
        <p:nvSpPr>
          <p:cNvPr id="241" name="文本框 201"/>
          <p:cNvSpPr txBox="1"/>
          <p:nvPr/>
        </p:nvSpPr>
        <p:spPr>
          <a:xfrm>
            <a:off x="6802337" y="2031243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 </a:t>
            </a:r>
            <a:r>
              <a:rPr lang="en-US" altLang="zh-CN" b="1" dirty="0">
                <a:solidFill>
                  <a:srgbClr val="0070C0"/>
                </a:solidFill>
              </a:rPr>
              <a:t>↖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242" name="文本框 202"/>
          <p:cNvSpPr txBox="1"/>
          <p:nvPr/>
        </p:nvSpPr>
        <p:spPr>
          <a:xfrm>
            <a:off x="2841897" y="2472344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 </a:t>
            </a:r>
            <a:r>
              <a:rPr lang="en-US" altLang="zh-CN" b="1" dirty="0">
                <a:solidFill>
                  <a:srgbClr val="0070C0"/>
                </a:solidFill>
              </a:rPr>
              <a:t>↖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243" name="文本框 203"/>
          <p:cNvSpPr txBox="1"/>
          <p:nvPr/>
        </p:nvSpPr>
        <p:spPr>
          <a:xfrm>
            <a:off x="3633985" y="2472344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 </a:t>
            </a:r>
            <a:r>
              <a:rPr lang="en-US" altLang="zh-CN" b="1" dirty="0">
                <a:solidFill>
                  <a:srgbClr val="00B050"/>
                </a:solidFill>
              </a:rPr>
              <a:t>←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244" name="文本框 204"/>
          <p:cNvSpPr txBox="1"/>
          <p:nvPr/>
        </p:nvSpPr>
        <p:spPr>
          <a:xfrm>
            <a:off x="4426073" y="2472344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 </a:t>
            </a:r>
            <a:r>
              <a:rPr lang="en-US" altLang="zh-CN" b="1" dirty="0">
                <a:solidFill>
                  <a:srgbClr val="00B050"/>
                </a:solidFill>
              </a:rPr>
              <a:t>←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245" name="文本框 205"/>
          <p:cNvSpPr txBox="1"/>
          <p:nvPr/>
        </p:nvSpPr>
        <p:spPr>
          <a:xfrm>
            <a:off x="5218161" y="2472344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  </a:t>
            </a:r>
            <a:r>
              <a:rPr lang="en-US" altLang="zh-CN" dirty="0">
                <a:solidFill>
                  <a:srgbClr val="FF0000"/>
                </a:solidFill>
              </a:rPr>
              <a:t>↑</a:t>
            </a:r>
            <a:endParaRPr lang="zh-CN" altLang="en-US" b="1" dirty="0">
              <a:solidFill>
                <a:srgbClr val="0070C0"/>
              </a:solidFill>
            </a:endParaRPr>
          </a:p>
        </p:txBody>
      </p:sp>
      <p:sp>
        <p:nvSpPr>
          <p:cNvPr id="246" name="文本框 206"/>
          <p:cNvSpPr txBox="1"/>
          <p:nvPr/>
        </p:nvSpPr>
        <p:spPr>
          <a:xfrm>
            <a:off x="6010249" y="2472344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 </a:t>
            </a:r>
            <a:r>
              <a:rPr lang="en-US" altLang="zh-CN" b="1" dirty="0">
                <a:solidFill>
                  <a:srgbClr val="0070C0"/>
                </a:solidFill>
              </a:rPr>
              <a:t>↖</a:t>
            </a:r>
            <a:endParaRPr lang="zh-CN" altLang="en-US" b="1" dirty="0">
              <a:solidFill>
                <a:srgbClr val="00B050"/>
              </a:solidFill>
            </a:endParaRPr>
          </a:p>
        </p:txBody>
      </p:sp>
      <p:sp>
        <p:nvSpPr>
          <p:cNvPr id="247" name="文本框 207"/>
          <p:cNvSpPr txBox="1"/>
          <p:nvPr/>
        </p:nvSpPr>
        <p:spPr>
          <a:xfrm>
            <a:off x="6802337" y="2472344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 </a:t>
            </a:r>
            <a:r>
              <a:rPr lang="en-US" altLang="zh-CN" b="1" dirty="0">
                <a:solidFill>
                  <a:srgbClr val="00B050"/>
                </a:solidFill>
              </a:rPr>
              <a:t>←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248" name="文本框 208"/>
          <p:cNvSpPr txBox="1"/>
          <p:nvPr/>
        </p:nvSpPr>
        <p:spPr>
          <a:xfrm>
            <a:off x="2860003" y="2904392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 </a:t>
            </a:r>
            <a:r>
              <a:rPr lang="en-US" altLang="zh-CN" dirty="0">
                <a:solidFill>
                  <a:srgbClr val="FF0000"/>
                </a:solidFill>
              </a:rPr>
              <a:t>↑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249" name="文本框 209"/>
          <p:cNvSpPr txBox="1"/>
          <p:nvPr/>
        </p:nvSpPr>
        <p:spPr>
          <a:xfrm>
            <a:off x="3652091" y="2904392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  </a:t>
            </a:r>
            <a:r>
              <a:rPr lang="en-US" altLang="zh-CN" dirty="0">
                <a:solidFill>
                  <a:srgbClr val="FF0000"/>
                </a:solidFill>
              </a:rPr>
              <a:t>↑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250" name="文本框 210"/>
          <p:cNvSpPr txBox="1"/>
          <p:nvPr/>
        </p:nvSpPr>
        <p:spPr>
          <a:xfrm>
            <a:off x="4444179" y="2904392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 </a:t>
            </a:r>
            <a:r>
              <a:rPr lang="en-US" altLang="zh-CN" b="1" dirty="0">
                <a:solidFill>
                  <a:srgbClr val="0070C0"/>
                </a:solidFill>
              </a:rPr>
              <a:t>↖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251" name="文本框 211"/>
          <p:cNvSpPr txBox="1"/>
          <p:nvPr/>
        </p:nvSpPr>
        <p:spPr>
          <a:xfrm>
            <a:off x="5236267" y="2904392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 </a:t>
            </a:r>
            <a:r>
              <a:rPr lang="en-US" altLang="zh-CN" b="1" dirty="0">
                <a:solidFill>
                  <a:srgbClr val="00B050"/>
                </a:solidFill>
              </a:rPr>
              <a:t>←</a:t>
            </a:r>
            <a:endParaRPr lang="zh-CN" altLang="en-US" b="1" dirty="0">
              <a:solidFill>
                <a:srgbClr val="0070C0"/>
              </a:solidFill>
            </a:endParaRPr>
          </a:p>
        </p:txBody>
      </p:sp>
      <p:sp>
        <p:nvSpPr>
          <p:cNvPr id="252" name="文本框 212"/>
          <p:cNvSpPr txBox="1"/>
          <p:nvPr/>
        </p:nvSpPr>
        <p:spPr>
          <a:xfrm>
            <a:off x="6028355" y="2904392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 </a:t>
            </a:r>
            <a:r>
              <a:rPr lang="en-US" altLang="zh-CN" dirty="0">
                <a:solidFill>
                  <a:srgbClr val="FF0000"/>
                </a:solidFill>
              </a:rPr>
              <a:t>↑</a:t>
            </a:r>
            <a:endParaRPr lang="zh-CN" altLang="en-US" b="1" dirty="0">
              <a:solidFill>
                <a:srgbClr val="00B050"/>
              </a:solidFill>
            </a:endParaRPr>
          </a:p>
        </p:txBody>
      </p:sp>
      <p:sp>
        <p:nvSpPr>
          <p:cNvPr id="253" name="文本框 213"/>
          <p:cNvSpPr txBox="1"/>
          <p:nvPr/>
        </p:nvSpPr>
        <p:spPr>
          <a:xfrm>
            <a:off x="6820443" y="2904392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 </a:t>
            </a:r>
            <a:r>
              <a:rPr lang="en-US" altLang="zh-CN" dirty="0">
                <a:solidFill>
                  <a:srgbClr val="FF0000"/>
                </a:solidFill>
              </a:rPr>
              <a:t>↑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254" name="文本框 214"/>
          <p:cNvSpPr txBox="1"/>
          <p:nvPr/>
        </p:nvSpPr>
        <p:spPr>
          <a:xfrm>
            <a:off x="2860003" y="3355555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 </a:t>
            </a:r>
            <a:r>
              <a:rPr lang="en-US" altLang="zh-CN" b="1" dirty="0">
                <a:solidFill>
                  <a:srgbClr val="0070C0"/>
                </a:solidFill>
              </a:rPr>
              <a:t>↖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255" name="文本框 215"/>
          <p:cNvSpPr txBox="1"/>
          <p:nvPr/>
        </p:nvSpPr>
        <p:spPr>
          <a:xfrm>
            <a:off x="3652091" y="3355555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  </a:t>
            </a:r>
            <a:r>
              <a:rPr lang="en-US" altLang="zh-CN" dirty="0">
                <a:solidFill>
                  <a:srgbClr val="FF0000"/>
                </a:solidFill>
              </a:rPr>
              <a:t>↑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256" name="文本框 216"/>
          <p:cNvSpPr txBox="1"/>
          <p:nvPr/>
        </p:nvSpPr>
        <p:spPr>
          <a:xfrm>
            <a:off x="4444179" y="3355555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  </a:t>
            </a:r>
            <a:r>
              <a:rPr lang="en-US" altLang="zh-CN" dirty="0">
                <a:solidFill>
                  <a:srgbClr val="FF0000"/>
                </a:solidFill>
              </a:rPr>
              <a:t>↑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257" name="文本框 217"/>
          <p:cNvSpPr txBox="1"/>
          <p:nvPr/>
        </p:nvSpPr>
        <p:spPr>
          <a:xfrm>
            <a:off x="5236267" y="3355555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  </a:t>
            </a:r>
            <a:r>
              <a:rPr lang="en-US" altLang="zh-CN" dirty="0">
                <a:solidFill>
                  <a:srgbClr val="FF0000"/>
                </a:solidFill>
              </a:rPr>
              <a:t>↑</a:t>
            </a:r>
            <a:endParaRPr lang="zh-CN" altLang="en-US" b="1" dirty="0">
              <a:solidFill>
                <a:srgbClr val="0070C0"/>
              </a:solidFill>
            </a:endParaRPr>
          </a:p>
        </p:txBody>
      </p:sp>
      <p:sp>
        <p:nvSpPr>
          <p:cNvPr id="258" name="文本框 218"/>
          <p:cNvSpPr txBox="1"/>
          <p:nvPr/>
        </p:nvSpPr>
        <p:spPr>
          <a:xfrm>
            <a:off x="6028355" y="3355555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3 </a:t>
            </a:r>
            <a:r>
              <a:rPr lang="en-US" altLang="zh-CN" b="1" dirty="0">
                <a:solidFill>
                  <a:srgbClr val="0070C0"/>
                </a:solidFill>
              </a:rPr>
              <a:t>↖</a:t>
            </a:r>
            <a:endParaRPr lang="zh-CN" altLang="en-US" b="1" dirty="0">
              <a:solidFill>
                <a:srgbClr val="00B050"/>
              </a:solidFill>
            </a:endParaRPr>
          </a:p>
        </p:txBody>
      </p:sp>
      <p:sp>
        <p:nvSpPr>
          <p:cNvPr id="259" name="文本框 219"/>
          <p:cNvSpPr txBox="1"/>
          <p:nvPr/>
        </p:nvSpPr>
        <p:spPr>
          <a:xfrm>
            <a:off x="6820443" y="3355555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3 </a:t>
            </a:r>
            <a:r>
              <a:rPr lang="en-US" altLang="zh-CN" b="1" dirty="0">
                <a:solidFill>
                  <a:srgbClr val="00B050"/>
                </a:solidFill>
              </a:rPr>
              <a:t>←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260" name="文本框 220"/>
          <p:cNvSpPr txBox="1"/>
          <p:nvPr/>
        </p:nvSpPr>
        <p:spPr>
          <a:xfrm>
            <a:off x="2869056" y="3770506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 </a:t>
            </a:r>
            <a:r>
              <a:rPr lang="en-US" altLang="zh-CN" dirty="0">
                <a:solidFill>
                  <a:srgbClr val="FF0000"/>
                </a:solidFill>
              </a:rPr>
              <a:t>↑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261" name="文本框 221"/>
          <p:cNvSpPr txBox="1"/>
          <p:nvPr/>
        </p:nvSpPr>
        <p:spPr>
          <a:xfrm>
            <a:off x="3661144" y="3770506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 </a:t>
            </a:r>
            <a:r>
              <a:rPr lang="en-US" altLang="zh-CN" b="1" dirty="0">
                <a:solidFill>
                  <a:srgbClr val="0070C0"/>
                </a:solidFill>
              </a:rPr>
              <a:t>↖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262" name="文本框 222"/>
          <p:cNvSpPr txBox="1"/>
          <p:nvPr/>
        </p:nvSpPr>
        <p:spPr>
          <a:xfrm>
            <a:off x="4453232" y="3770506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  </a:t>
            </a:r>
            <a:r>
              <a:rPr lang="en-US" altLang="zh-CN" dirty="0">
                <a:solidFill>
                  <a:srgbClr val="FF0000"/>
                </a:solidFill>
              </a:rPr>
              <a:t>↑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263" name="文本框 223"/>
          <p:cNvSpPr txBox="1"/>
          <p:nvPr/>
        </p:nvSpPr>
        <p:spPr>
          <a:xfrm>
            <a:off x="5245320" y="3770506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  </a:t>
            </a:r>
            <a:r>
              <a:rPr lang="en-US" altLang="zh-CN" dirty="0">
                <a:solidFill>
                  <a:srgbClr val="FF0000"/>
                </a:solidFill>
              </a:rPr>
              <a:t>↑</a:t>
            </a:r>
            <a:endParaRPr lang="zh-CN" altLang="en-US" b="1" dirty="0">
              <a:solidFill>
                <a:srgbClr val="0070C0"/>
              </a:solidFill>
            </a:endParaRPr>
          </a:p>
        </p:txBody>
      </p:sp>
      <p:sp>
        <p:nvSpPr>
          <p:cNvPr id="264" name="文本框 224"/>
          <p:cNvSpPr txBox="1"/>
          <p:nvPr/>
        </p:nvSpPr>
        <p:spPr>
          <a:xfrm>
            <a:off x="6037408" y="3770506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3  </a:t>
            </a:r>
            <a:r>
              <a:rPr lang="en-US" altLang="zh-CN" dirty="0">
                <a:solidFill>
                  <a:srgbClr val="FF0000"/>
                </a:solidFill>
              </a:rPr>
              <a:t>↑</a:t>
            </a:r>
            <a:endParaRPr lang="zh-CN" altLang="en-US" b="1" dirty="0">
              <a:solidFill>
                <a:srgbClr val="00B050"/>
              </a:solidFill>
            </a:endParaRPr>
          </a:p>
        </p:txBody>
      </p:sp>
      <p:sp>
        <p:nvSpPr>
          <p:cNvPr id="265" name="文本框 225"/>
          <p:cNvSpPr txBox="1"/>
          <p:nvPr/>
        </p:nvSpPr>
        <p:spPr>
          <a:xfrm>
            <a:off x="6829496" y="3770506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3  </a:t>
            </a:r>
            <a:r>
              <a:rPr lang="en-US" altLang="zh-CN" dirty="0">
                <a:solidFill>
                  <a:srgbClr val="FF0000"/>
                </a:solidFill>
              </a:rPr>
              <a:t>↑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266" name="文本框 226"/>
          <p:cNvSpPr txBox="1"/>
          <p:nvPr/>
        </p:nvSpPr>
        <p:spPr>
          <a:xfrm>
            <a:off x="2869056" y="4203559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 </a:t>
            </a:r>
            <a:r>
              <a:rPr lang="en-US" altLang="zh-CN" dirty="0">
                <a:solidFill>
                  <a:srgbClr val="FF0000"/>
                </a:solidFill>
              </a:rPr>
              <a:t>↑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267" name="文本框 227"/>
          <p:cNvSpPr txBox="1"/>
          <p:nvPr/>
        </p:nvSpPr>
        <p:spPr>
          <a:xfrm>
            <a:off x="3661144" y="4203559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  </a:t>
            </a:r>
            <a:r>
              <a:rPr lang="en-US" altLang="zh-CN" dirty="0">
                <a:solidFill>
                  <a:srgbClr val="FF0000"/>
                </a:solidFill>
              </a:rPr>
              <a:t>↑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268" name="文本框 228"/>
          <p:cNvSpPr txBox="1"/>
          <p:nvPr/>
        </p:nvSpPr>
        <p:spPr>
          <a:xfrm>
            <a:off x="4453232" y="4203559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  </a:t>
            </a:r>
            <a:r>
              <a:rPr lang="en-US" altLang="zh-CN" dirty="0">
                <a:solidFill>
                  <a:srgbClr val="FF0000"/>
                </a:solidFill>
              </a:rPr>
              <a:t>↑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269" name="文本框 229"/>
          <p:cNvSpPr txBox="1"/>
          <p:nvPr/>
        </p:nvSpPr>
        <p:spPr>
          <a:xfrm>
            <a:off x="5245320" y="4203559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3 </a:t>
            </a:r>
            <a:r>
              <a:rPr lang="en-US" altLang="zh-CN" b="1" dirty="0">
                <a:solidFill>
                  <a:srgbClr val="0070C0"/>
                </a:solidFill>
              </a:rPr>
              <a:t>↖</a:t>
            </a:r>
            <a:endParaRPr lang="zh-CN" altLang="en-US" b="1" dirty="0">
              <a:solidFill>
                <a:srgbClr val="0070C0"/>
              </a:solidFill>
            </a:endParaRPr>
          </a:p>
        </p:txBody>
      </p:sp>
      <p:sp>
        <p:nvSpPr>
          <p:cNvPr id="270" name="文本框 230"/>
          <p:cNvSpPr txBox="1"/>
          <p:nvPr/>
        </p:nvSpPr>
        <p:spPr>
          <a:xfrm>
            <a:off x="6037408" y="4203559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3  </a:t>
            </a:r>
            <a:r>
              <a:rPr lang="en-US" altLang="zh-CN" dirty="0">
                <a:solidFill>
                  <a:srgbClr val="FF0000"/>
                </a:solidFill>
              </a:rPr>
              <a:t>↑</a:t>
            </a:r>
            <a:endParaRPr lang="zh-CN" altLang="en-US" b="1" dirty="0">
              <a:solidFill>
                <a:srgbClr val="00B050"/>
              </a:solidFill>
            </a:endParaRPr>
          </a:p>
        </p:txBody>
      </p:sp>
      <p:sp>
        <p:nvSpPr>
          <p:cNvPr id="271" name="文本框 231"/>
          <p:cNvSpPr txBox="1"/>
          <p:nvPr/>
        </p:nvSpPr>
        <p:spPr>
          <a:xfrm>
            <a:off x="6829496" y="4203559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4 </a:t>
            </a:r>
            <a:r>
              <a:rPr lang="en-US" altLang="zh-CN" b="1" dirty="0">
                <a:solidFill>
                  <a:srgbClr val="0070C0"/>
                </a:solidFill>
              </a:rPr>
              <a:t>↖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272" name="文本框 232"/>
          <p:cNvSpPr txBox="1"/>
          <p:nvPr/>
        </p:nvSpPr>
        <p:spPr>
          <a:xfrm>
            <a:off x="2869056" y="4636612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 </a:t>
            </a:r>
            <a:r>
              <a:rPr lang="en-US" altLang="zh-CN" b="1" dirty="0">
                <a:solidFill>
                  <a:srgbClr val="0070C0"/>
                </a:solidFill>
              </a:rPr>
              <a:t>↖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273" name="文本框 233"/>
          <p:cNvSpPr txBox="1"/>
          <p:nvPr/>
        </p:nvSpPr>
        <p:spPr>
          <a:xfrm>
            <a:off x="3661144" y="4636612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  </a:t>
            </a:r>
            <a:r>
              <a:rPr lang="en-US" altLang="zh-CN" dirty="0">
                <a:solidFill>
                  <a:srgbClr val="FF0000"/>
                </a:solidFill>
              </a:rPr>
              <a:t>↑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274" name="文本框 234"/>
          <p:cNvSpPr txBox="1"/>
          <p:nvPr/>
        </p:nvSpPr>
        <p:spPr>
          <a:xfrm>
            <a:off x="4453232" y="4636612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  </a:t>
            </a:r>
            <a:r>
              <a:rPr lang="en-US" altLang="zh-CN" dirty="0">
                <a:solidFill>
                  <a:srgbClr val="FF0000"/>
                </a:solidFill>
              </a:rPr>
              <a:t>↑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275" name="文本框 235"/>
          <p:cNvSpPr txBox="1"/>
          <p:nvPr/>
        </p:nvSpPr>
        <p:spPr>
          <a:xfrm>
            <a:off x="5245320" y="4636612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3  </a:t>
            </a:r>
            <a:r>
              <a:rPr lang="en-US" altLang="zh-CN" dirty="0">
                <a:solidFill>
                  <a:srgbClr val="FF0000"/>
                </a:solidFill>
              </a:rPr>
              <a:t>↑</a:t>
            </a:r>
            <a:endParaRPr lang="zh-CN" altLang="en-US" b="1" dirty="0">
              <a:solidFill>
                <a:srgbClr val="0070C0"/>
              </a:solidFill>
            </a:endParaRPr>
          </a:p>
        </p:txBody>
      </p:sp>
      <p:sp>
        <p:nvSpPr>
          <p:cNvPr id="276" name="文本框 236"/>
          <p:cNvSpPr txBox="1"/>
          <p:nvPr/>
        </p:nvSpPr>
        <p:spPr>
          <a:xfrm>
            <a:off x="6037408" y="4636612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4 </a:t>
            </a:r>
            <a:r>
              <a:rPr lang="en-US" altLang="zh-CN" b="1" dirty="0">
                <a:solidFill>
                  <a:srgbClr val="0070C0"/>
                </a:solidFill>
              </a:rPr>
              <a:t>↖</a:t>
            </a:r>
            <a:endParaRPr lang="zh-CN" altLang="en-US" b="1" dirty="0">
              <a:solidFill>
                <a:srgbClr val="00B050"/>
              </a:solidFill>
            </a:endParaRPr>
          </a:p>
        </p:txBody>
      </p:sp>
      <p:sp>
        <p:nvSpPr>
          <p:cNvPr id="277" name="文本框 237"/>
          <p:cNvSpPr txBox="1"/>
          <p:nvPr/>
        </p:nvSpPr>
        <p:spPr>
          <a:xfrm>
            <a:off x="6829496" y="4636612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4  </a:t>
            </a:r>
            <a:r>
              <a:rPr lang="en-US" altLang="zh-CN" dirty="0">
                <a:solidFill>
                  <a:srgbClr val="FF0000"/>
                </a:solidFill>
              </a:rPr>
              <a:t>↑</a:t>
            </a:r>
            <a:endParaRPr lang="zh-CN" altLang="en-US" dirty="0">
              <a:solidFill>
                <a:srgbClr val="FF0000"/>
              </a:solidFill>
            </a:endParaRPr>
          </a:p>
        </p:txBody>
      </p:sp>
      <p:grpSp>
        <p:nvGrpSpPr>
          <p:cNvPr id="278" name="Group 180"/>
          <p:cNvGrpSpPr>
            <a:grpSpLocks/>
          </p:cNvGrpSpPr>
          <p:nvPr/>
        </p:nvGrpSpPr>
        <p:grpSpPr bwMode="auto">
          <a:xfrm>
            <a:off x="7380237" y="4191106"/>
            <a:ext cx="742950" cy="369888"/>
            <a:chOff x="5151" y="3373"/>
            <a:chExt cx="468" cy="233"/>
          </a:xfrm>
        </p:grpSpPr>
        <p:sp>
          <p:nvSpPr>
            <p:cNvPr id="279" name="Text Box 181"/>
            <p:cNvSpPr txBox="1">
              <a:spLocks noChangeArrowheads="1"/>
            </p:cNvSpPr>
            <p:nvPr/>
          </p:nvSpPr>
          <p:spPr bwMode="auto">
            <a:xfrm>
              <a:off x="5419" y="3373"/>
              <a:ext cx="200" cy="233"/>
            </a:xfrm>
            <a:prstGeom prst="rect">
              <a:avLst/>
            </a:prstGeom>
            <a:noFill/>
            <a:ln w="19050">
              <a:noFill/>
              <a:round/>
              <a:headEnd/>
              <a:tailEnd type="triangle" w="med" len="med"/>
            </a:ln>
          </p:spPr>
          <p:txBody>
            <a:bodyPr>
              <a:spAutoFit/>
            </a:bodyPr>
            <a:lstStyle>
              <a:defPPr>
                <a:defRPr lang="zh-CN"/>
              </a:defPPr>
            </a:lstStyle>
            <a:p>
              <a:r>
                <a:rPr lang="en-US" altLang="zh-CN"/>
                <a:t>A</a:t>
              </a:r>
            </a:p>
          </p:txBody>
        </p:sp>
        <p:sp>
          <p:nvSpPr>
            <p:cNvPr id="280" name="Line 182"/>
            <p:cNvSpPr>
              <a:spLocks noChangeShapeType="1"/>
            </p:cNvSpPr>
            <p:nvPr/>
          </p:nvSpPr>
          <p:spPr bwMode="auto">
            <a:xfrm>
              <a:off x="5151" y="3508"/>
              <a:ext cx="192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281" name="Group 183"/>
          <p:cNvGrpSpPr>
            <a:grpSpLocks/>
          </p:cNvGrpSpPr>
          <p:nvPr/>
        </p:nvGrpSpPr>
        <p:grpSpPr bwMode="auto">
          <a:xfrm>
            <a:off x="6542037" y="3291830"/>
            <a:ext cx="1617663" cy="369888"/>
            <a:chOff x="4623" y="2944"/>
            <a:chExt cx="1019" cy="233"/>
          </a:xfrm>
        </p:grpSpPr>
        <p:sp>
          <p:nvSpPr>
            <p:cNvPr id="282" name="Line 184"/>
            <p:cNvSpPr>
              <a:spLocks noChangeShapeType="1"/>
            </p:cNvSpPr>
            <p:nvPr/>
          </p:nvSpPr>
          <p:spPr bwMode="auto">
            <a:xfrm>
              <a:off x="4623" y="3088"/>
              <a:ext cx="72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283" name="Text Box 185"/>
            <p:cNvSpPr txBox="1">
              <a:spLocks noChangeArrowheads="1"/>
            </p:cNvSpPr>
            <p:nvPr/>
          </p:nvSpPr>
          <p:spPr bwMode="auto">
            <a:xfrm>
              <a:off x="5419" y="2944"/>
              <a:ext cx="223" cy="233"/>
            </a:xfrm>
            <a:prstGeom prst="rect">
              <a:avLst/>
            </a:prstGeom>
            <a:noFill/>
            <a:ln w="19050">
              <a:noFill/>
              <a:round/>
              <a:headEnd/>
              <a:tailEnd type="triangle" w="med" len="med"/>
            </a:ln>
          </p:spPr>
          <p:txBody>
            <a:bodyPr>
              <a:spAutoFit/>
            </a:bodyPr>
            <a:lstStyle>
              <a:defPPr>
                <a:defRPr lang="zh-CN"/>
              </a:defPPr>
            </a:lstStyle>
            <a:p>
              <a:r>
                <a:rPr lang="en-US" altLang="zh-CN" dirty="0"/>
                <a:t>B</a:t>
              </a:r>
            </a:p>
          </p:txBody>
        </p:sp>
      </p:grpSp>
      <p:grpSp>
        <p:nvGrpSpPr>
          <p:cNvPr id="284" name="Group 189"/>
          <p:cNvGrpSpPr>
            <a:grpSpLocks/>
          </p:cNvGrpSpPr>
          <p:nvPr/>
        </p:nvGrpSpPr>
        <p:grpSpPr bwMode="auto">
          <a:xfrm>
            <a:off x="4865637" y="2859782"/>
            <a:ext cx="3294063" cy="369888"/>
            <a:chOff x="3567" y="2752"/>
            <a:chExt cx="2075" cy="233"/>
          </a:xfrm>
        </p:grpSpPr>
        <p:sp>
          <p:nvSpPr>
            <p:cNvPr id="285" name="Line 190"/>
            <p:cNvSpPr>
              <a:spLocks noChangeShapeType="1"/>
            </p:cNvSpPr>
            <p:nvPr/>
          </p:nvSpPr>
          <p:spPr bwMode="auto">
            <a:xfrm>
              <a:off x="3567" y="2896"/>
              <a:ext cx="177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286" name="Text Box 191"/>
            <p:cNvSpPr txBox="1">
              <a:spLocks noChangeArrowheads="1"/>
            </p:cNvSpPr>
            <p:nvPr/>
          </p:nvSpPr>
          <p:spPr bwMode="auto">
            <a:xfrm>
              <a:off x="5419" y="2752"/>
              <a:ext cx="223" cy="233"/>
            </a:xfrm>
            <a:prstGeom prst="rect">
              <a:avLst/>
            </a:prstGeom>
            <a:noFill/>
            <a:ln w="19050">
              <a:noFill/>
              <a:round/>
              <a:headEnd/>
              <a:tailEnd type="triangle" w="med" len="med"/>
            </a:ln>
          </p:spPr>
          <p:txBody>
            <a:bodyPr>
              <a:spAutoFit/>
            </a:bodyPr>
            <a:lstStyle>
              <a:defPPr>
                <a:defRPr lang="zh-CN"/>
              </a:defPPr>
            </a:lstStyle>
            <a:p>
              <a:r>
                <a:rPr lang="en-US" altLang="zh-CN" dirty="0"/>
                <a:t>C</a:t>
              </a:r>
            </a:p>
          </p:txBody>
        </p:sp>
      </p:grpSp>
      <p:grpSp>
        <p:nvGrpSpPr>
          <p:cNvPr id="287" name="Group 192"/>
          <p:cNvGrpSpPr>
            <a:grpSpLocks/>
          </p:cNvGrpSpPr>
          <p:nvPr/>
        </p:nvGrpSpPr>
        <p:grpSpPr bwMode="auto">
          <a:xfrm>
            <a:off x="3201937" y="2417886"/>
            <a:ext cx="4970463" cy="369888"/>
            <a:chOff x="2511" y="2560"/>
            <a:chExt cx="3131" cy="233"/>
          </a:xfrm>
        </p:grpSpPr>
        <p:sp>
          <p:nvSpPr>
            <p:cNvPr id="288" name="Line 193"/>
            <p:cNvSpPr>
              <a:spLocks noChangeShapeType="1"/>
            </p:cNvSpPr>
            <p:nvPr/>
          </p:nvSpPr>
          <p:spPr bwMode="auto">
            <a:xfrm>
              <a:off x="2511" y="2701"/>
              <a:ext cx="2832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289" name="Text Box 194"/>
            <p:cNvSpPr txBox="1">
              <a:spLocks noChangeArrowheads="1"/>
            </p:cNvSpPr>
            <p:nvPr/>
          </p:nvSpPr>
          <p:spPr bwMode="auto">
            <a:xfrm>
              <a:off x="5419" y="2560"/>
              <a:ext cx="223" cy="233"/>
            </a:xfrm>
            <a:prstGeom prst="rect">
              <a:avLst/>
            </a:prstGeom>
            <a:noFill/>
            <a:ln w="19050">
              <a:noFill/>
              <a:round/>
              <a:headEnd/>
              <a:tailEnd type="triangle" w="med" len="med"/>
            </a:ln>
          </p:spPr>
          <p:txBody>
            <a:bodyPr>
              <a:spAutoFit/>
            </a:bodyPr>
            <a:lstStyle>
              <a:defPPr>
                <a:defRPr lang="zh-CN"/>
              </a:defPPr>
            </a:lstStyle>
            <a:p>
              <a:r>
                <a:rPr lang="en-US" altLang="zh-CN" dirty="0"/>
                <a:t>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77627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0000"/>
    </mc:Choice>
    <mc:Fallback xmlns="">
      <p:transition advTm="2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500"/>
                            </p:stCondLst>
                            <p:childTnLst>
                              <p:par>
                                <p:cTn id="4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9" dur="5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4" dur="5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8" dur="5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000"/>
                            </p:stCondLst>
                            <p:childTnLst>
                              <p:par>
                                <p:cTn id="6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500"/>
                            </p:stCondLst>
                            <p:childTnLst>
                              <p:par>
                                <p:cTn id="7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2000"/>
                            </p:stCondLst>
                            <p:childTnLst>
                              <p:par>
                                <p:cTn id="7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2500"/>
                            </p:stCondLst>
                            <p:childTnLst>
                              <p:par>
                                <p:cTn id="8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8" dur="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500"/>
                            </p:stCondLst>
                            <p:childTnLst>
                              <p:par>
                                <p:cTn id="9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2" dur="5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1000"/>
                            </p:stCondLst>
                            <p:childTnLst>
                              <p:par>
                                <p:cTn id="9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6" dur="5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1500"/>
                            </p:stCondLst>
                            <p:childTnLst>
                              <p:par>
                                <p:cTn id="9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0" dur="5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2000"/>
                            </p:stCondLst>
                            <p:childTnLst>
                              <p:par>
                                <p:cTn id="10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4" dur="5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2500"/>
                            </p:stCondLst>
                            <p:childTnLst>
                              <p:par>
                                <p:cTn id="10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8" dur="5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500"/>
                            </p:stCondLst>
                            <p:childTnLst>
                              <p:par>
                                <p:cTn id="11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1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1500"/>
                            </p:stCondLst>
                            <p:childTnLst>
                              <p:par>
                                <p:cTn id="12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5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2000"/>
                            </p:stCondLst>
                            <p:childTnLst>
                              <p:par>
                                <p:cTn id="12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2500"/>
                            </p:stCondLst>
                            <p:childTnLst>
                              <p:par>
                                <p:cTn id="13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3" dur="5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8" dur="5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500"/>
                            </p:stCondLst>
                            <p:childTnLst>
                              <p:par>
                                <p:cTn id="14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2" dur="5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6" dur="5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>
                            <p:stCondLst>
                              <p:cond delay="1500"/>
                            </p:stCondLst>
                            <p:childTnLst>
                              <p:par>
                                <p:cTn id="14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0" dur="5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2000"/>
                            </p:stCondLst>
                            <p:childTnLst>
                              <p:par>
                                <p:cTn id="15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4" dur="5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2500"/>
                            </p:stCondLst>
                            <p:childTnLst>
                              <p:par>
                                <p:cTn id="15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8" dur="5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3" dur="5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500"/>
                            </p:stCondLst>
                            <p:childTnLst>
                              <p:par>
                                <p:cTn id="16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7" dur="5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1000"/>
                            </p:stCondLst>
                            <p:childTnLst>
                              <p:par>
                                <p:cTn id="16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1" dur="5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1500"/>
                            </p:stCondLst>
                            <p:childTnLst>
                              <p:par>
                                <p:cTn id="17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5" dur="5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9" dur="5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" fill="hold">
                            <p:stCondLst>
                              <p:cond delay="2500"/>
                            </p:stCondLst>
                            <p:childTnLst>
                              <p:par>
                                <p:cTn id="18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3" dur="5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>
                      <p:stCondLst>
                        <p:cond delay="indefinite"/>
                      </p:stCondLst>
                      <p:childTnLst>
                        <p:par>
                          <p:cTn id="189" fill="hold">
                            <p:stCondLst>
                              <p:cond delay="0"/>
                            </p:stCondLst>
                            <p:childTnLst>
                              <p:par>
                                <p:cTn id="19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>
                      <p:stCondLst>
                        <p:cond delay="indefinite"/>
                      </p:stCondLst>
                      <p:childTnLst>
                        <p:par>
                          <p:cTn id="193" fill="hold">
                            <p:stCondLst>
                              <p:cond delay="0"/>
                            </p:stCondLst>
                            <p:childTnLst>
                              <p:par>
                                <p:cTn id="19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6" fill="hold">
                      <p:stCondLst>
                        <p:cond delay="indefinite"/>
                      </p:stCondLst>
                      <p:childTnLst>
                        <p:par>
                          <p:cTn id="197" fill="hold">
                            <p:stCondLst>
                              <p:cond delay="0"/>
                            </p:stCondLst>
                            <p:childTnLst>
                              <p:par>
                                <p:cTn id="19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0" fill="hold">
                            <p:stCondLst>
                              <p:cond delay="500"/>
                            </p:stCondLst>
                            <p:childTnLst>
                              <p:par>
                                <p:cTn id="20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36" grpId="0"/>
      <p:bldP spid="237" grpId="0"/>
      <p:bldP spid="238" grpId="0"/>
      <p:bldP spid="239" grpId="0"/>
      <p:bldP spid="240" grpId="0"/>
      <p:bldP spid="241" grpId="0"/>
      <p:bldP spid="242" grpId="0"/>
      <p:bldP spid="243" grpId="0"/>
      <p:bldP spid="244" grpId="0"/>
      <p:bldP spid="245" grpId="0"/>
      <p:bldP spid="246" grpId="0"/>
      <p:bldP spid="247" grpId="0"/>
      <p:bldP spid="248" grpId="0"/>
      <p:bldP spid="249" grpId="0"/>
      <p:bldP spid="250" grpId="0"/>
      <p:bldP spid="251" grpId="0"/>
      <p:bldP spid="252" grpId="0"/>
      <p:bldP spid="253" grpId="0"/>
      <p:bldP spid="254" grpId="0"/>
      <p:bldP spid="255" grpId="0"/>
      <p:bldP spid="256" grpId="0"/>
      <p:bldP spid="257" grpId="0"/>
      <p:bldP spid="258" grpId="0"/>
      <p:bldP spid="259" grpId="0"/>
      <p:bldP spid="260" grpId="0"/>
      <p:bldP spid="261" grpId="0"/>
      <p:bldP spid="262" grpId="0"/>
      <p:bldP spid="263" grpId="0"/>
      <p:bldP spid="264" grpId="0"/>
      <p:bldP spid="265" grpId="0"/>
      <p:bldP spid="266" grpId="0"/>
      <p:bldP spid="267" grpId="0"/>
      <p:bldP spid="268" grpId="0"/>
      <p:bldP spid="269" grpId="0"/>
      <p:bldP spid="270" grpId="0"/>
      <p:bldP spid="271" grpId="0"/>
      <p:bldP spid="272" grpId="0"/>
      <p:bldP spid="273" grpId="0"/>
      <p:bldP spid="274" grpId="0"/>
      <p:bldP spid="275" grpId="0"/>
      <p:bldP spid="276" grpId="0"/>
      <p:bldP spid="277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719763" y="505584"/>
            <a:ext cx="1467068" cy="4996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计算最优值</a:t>
            </a:r>
          </a:p>
        </p:txBody>
      </p:sp>
      <p:sp>
        <p:nvSpPr>
          <p:cNvPr id="10" name="矩形 9"/>
          <p:cNvSpPr/>
          <p:nvPr/>
        </p:nvSpPr>
        <p:spPr>
          <a:xfrm>
            <a:off x="244920" y="51470"/>
            <a:ext cx="1313180" cy="3631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80000"/>
              </a:lnSpc>
            </a:pPr>
            <a:r>
              <a:rPr lang="zh-CN" altLang="en-US" sz="22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算法实现</a:t>
            </a:r>
          </a:p>
        </p:txBody>
      </p:sp>
      <p:graphicFrame>
        <p:nvGraphicFramePr>
          <p:cNvPr id="63" name="表格 62"/>
          <p:cNvGraphicFramePr>
            <a:graphicFrameLocks noGrp="1"/>
          </p:cNvGraphicFramePr>
          <p:nvPr>
            <p:extLst/>
          </p:nvPr>
        </p:nvGraphicFramePr>
        <p:xfrm>
          <a:off x="323529" y="562322"/>
          <a:ext cx="7920880" cy="4457700"/>
        </p:xfrm>
        <a:graphic>
          <a:graphicData uri="http://schemas.openxmlformats.org/drawingml/2006/table">
            <a:tbl>
              <a:tblPr/>
              <a:tblGrid>
                <a:gridCol w="79208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45770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endParaRPr lang="en-US" sz="1100" kern="0" dirty="0">
                        <a:solidFill>
                          <a:srgbClr val="0000FF"/>
                        </a:solidFill>
                        <a:latin typeface="Times New Roman"/>
                        <a:ea typeface="宋体"/>
                        <a:cs typeface="Times New Roman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Times New Roman"/>
                          <a:ea typeface="宋体"/>
                          <a:cs typeface="Times New Roman"/>
                        </a:rPr>
                        <a:t>#define </a:t>
                      </a:r>
                      <a:r>
                        <a:rPr lang="en-US" sz="1100" kern="0" dirty="0">
                          <a:latin typeface="Times New Roman"/>
                          <a:ea typeface="宋体"/>
                          <a:cs typeface="Times New Roman"/>
                        </a:rPr>
                        <a:t>MAX 1000001</a:t>
                      </a:r>
                      <a:endParaRPr lang="zh-CN" sz="1100" kern="100" dirty="0">
                        <a:latin typeface="Times New Roman"/>
                        <a:ea typeface="宋体"/>
                        <a:cs typeface="Times New Roman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100" kern="0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Times New Roman"/>
                          <a:ea typeface="宋体"/>
                          <a:cs typeface="Times New Roman"/>
                        </a:rPr>
                        <a:t>int</a:t>
                      </a:r>
                      <a:r>
                        <a:rPr lang="en-US" sz="1100" kern="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Times New Roman"/>
                          <a:ea typeface="宋体"/>
                          <a:cs typeface="Times New Roman"/>
                        </a:rPr>
                        <a:t> </a:t>
                      </a:r>
                      <a:r>
                        <a:rPr lang="en-US" sz="1100" kern="0" dirty="0" err="1">
                          <a:latin typeface="Times New Roman"/>
                          <a:ea typeface="宋体"/>
                          <a:cs typeface="Times New Roman"/>
                        </a:rPr>
                        <a:t>lcsLength</a:t>
                      </a:r>
                      <a:r>
                        <a:rPr lang="en-US" sz="1100" kern="0" dirty="0">
                          <a:latin typeface="Times New Roman"/>
                          <a:ea typeface="宋体"/>
                          <a:cs typeface="Times New Roman"/>
                        </a:rPr>
                        <a:t>(</a:t>
                      </a:r>
                      <a:r>
                        <a:rPr lang="en-US" sz="1100" kern="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Times New Roman"/>
                          <a:ea typeface="宋体"/>
                          <a:cs typeface="Times New Roman"/>
                        </a:rPr>
                        <a:t>char</a:t>
                      </a:r>
                      <a:r>
                        <a:rPr lang="en-US" sz="1100" kern="0" dirty="0">
                          <a:latin typeface="Times New Roman"/>
                          <a:ea typeface="宋体"/>
                          <a:cs typeface="Times New Roman"/>
                        </a:rPr>
                        <a:t> *</a:t>
                      </a:r>
                      <a:r>
                        <a:rPr lang="en-US" sz="1100" kern="0" dirty="0" err="1">
                          <a:latin typeface="Times New Roman"/>
                          <a:ea typeface="宋体"/>
                          <a:cs typeface="Times New Roman"/>
                        </a:rPr>
                        <a:t>strX,</a:t>
                      </a:r>
                      <a:r>
                        <a:rPr lang="en-US" sz="1100" kern="0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Times New Roman"/>
                          <a:ea typeface="宋体"/>
                          <a:cs typeface="Times New Roman"/>
                        </a:rPr>
                        <a:t>char</a:t>
                      </a:r>
                      <a:r>
                        <a:rPr lang="en-US" sz="1100" kern="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Times New Roman"/>
                          <a:ea typeface="宋体"/>
                          <a:cs typeface="Times New Roman"/>
                        </a:rPr>
                        <a:t> </a:t>
                      </a:r>
                      <a:r>
                        <a:rPr lang="en-US" sz="1100" kern="0" dirty="0">
                          <a:latin typeface="Times New Roman"/>
                          <a:ea typeface="宋体"/>
                          <a:cs typeface="Times New Roman"/>
                        </a:rPr>
                        <a:t>*</a:t>
                      </a:r>
                      <a:r>
                        <a:rPr lang="en-US" sz="1100" kern="0" dirty="0" err="1">
                          <a:latin typeface="Times New Roman"/>
                          <a:ea typeface="宋体"/>
                          <a:cs typeface="Times New Roman"/>
                        </a:rPr>
                        <a:t>strY</a:t>
                      </a:r>
                      <a:r>
                        <a:rPr lang="en-US" sz="1100" kern="0" dirty="0">
                          <a:latin typeface="Times New Roman"/>
                          <a:ea typeface="宋体"/>
                          <a:cs typeface="Times New Roman"/>
                        </a:rPr>
                        <a:t>) {</a:t>
                      </a:r>
                      <a:endParaRPr lang="zh-CN" sz="1100" kern="100" dirty="0">
                        <a:latin typeface="Times New Roman"/>
                        <a:ea typeface="宋体"/>
                        <a:cs typeface="Times New Roman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latin typeface="Times New Roman"/>
                          <a:ea typeface="宋体"/>
                          <a:cs typeface="Times New Roman"/>
                        </a:rPr>
                        <a:t>    </a:t>
                      </a:r>
                      <a:r>
                        <a:rPr lang="en-US" sz="1100" kern="0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Times New Roman"/>
                          <a:ea typeface="宋体"/>
                          <a:cs typeface="Times New Roman"/>
                        </a:rPr>
                        <a:t>int</a:t>
                      </a:r>
                      <a:r>
                        <a:rPr lang="en-US" sz="1100" kern="0" dirty="0">
                          <a:latin typeface="Times New Roman"/>
                          <a:ea typeface="宋体"/>
                          <a:cs typeface="Times New Roman"/>
                        </a:rPr>
                        <a:t> C[MAX][MAX],B[MAX][MAX],</a:t>
                      </a:r>
                      <a:r>
                        <a:rPr lang="en-US" sz="1100" kern="0" dirty="0" err="1">
                          <a:latin typeface="Times New Roman"/>
                          <a:ea typeface="宋体"/>
                          <a:cs typeface="Times New Roman"/>
                        </a:rPr>
                        <a:t>i,j</a:t>
                      </a:r>
                      <a:r>
                        <a:rPr lang="en-US" sz="1100" kern="0" dirty="0">
                          <a:latin typeface="Times New Roman"/>
                          <a:ea typeface="宋体"/>
                          <a:cs typeface="Times New Roman"/>
                        </a:rPr>
                        <a:t>;</a:t>
                      </a:r>
                      <a:endParaRPr lang="zh-CN" sz="1100" kern="100" dirty="0">
                        <a:latin typeface="Times New Roman"/>
                        <a:ea typeface="宋体"/>
                        <a:cs typeface="Times New Roman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latin typeface="Times New Roman"/>
                          <a:ea typeface="宋体"/>
                          <a:cs typeface="Times New Roman"/>
                        </a:rPr>
                        <a:t>    </a:t>
                      </a:r>
                      <a:r>
                        <a:rPr lang="en-US" sz="1100" kern="0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Times New Roman"/>
                          <a:ea typeface="宋体"/>
                          <a:cs typeface="Times New Roman"/>
                        </a:rPr>
                        <a:t>int</a:t>
                      </a:r>
                      <a:r>
                        <a:rPr lang="en-US" sz="1100" kern="0" dirty="0">
                          <a:latin typeface="Times New Roman"/>
                          <a:ea typeface="宋体"/>
                          <a:cs typeface="Times New Roman"/>
                        </a:rPr>
                        <a:t> m = </a:t>
                      </a:r>
                      <a:r>
                        <a:rPr lang="en-US" sz="1100" kern="0" dirty="0" err="1">
                          <a:latin typeface="Times New Roman"/>
                          <a:ea typeface="宋体"/>
                          <a:cs typeface="Times New Roman"/>
                        </a:rPr>
                        <a:t>strlen</a:t>
                      </a:r>
                      <a:r>
                        <a:rPr lang="en-US" sz="1100" kern="0" dirty="0">
                          <a:latin typeface="Times New Roman"/>
                          <a:ea typeface="宋体"/>
                          <a:cs typeface="Times New Roman"/>
                        </a:rPr>
                        <a:t>(</a:t>
                      </a:r>
                      <a:r>
                        <a:rPr lang="en-US" sz="1100" kern="0" dirty="0" err="1">
                          <a:latin typeface="Times New Roman"/>
                          <a:ea typeface="宋体"/>
                          <a:cs typeface="Times New Roman"/>
                        </a:rPr>
                        <a:t>strX</a:t>
                      </a:r>
                      <a:r>
                        <a:rPr lang="en-US" sz="1100" kern="0" dirty="0">
                          <a:latin typeface="Times New Roman"/>
                          <a:ea typeface="宋体"/>
                          <a:cs typeface="Times New Roman"/>
                        </a:rPr>
                        <a:t>) + 1;</a:t>
                      </a:r>
                      <a:endParaRPr lang="zh-CN" sz="1100" kern="100" dirty="0">
                        <a:latin typeface="Times New Roman"/>
                        <a:ea typeface="宋体"/>
                        <a:cs typeface="Times New Roman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latin typeface="Times New Roman"/>
                          <a:ea typeface="宋体"/>
                          <a:cs typeface="Times New Roman"/>
                        </a:rPr>
                        <a:t>    </a:t>
                      </a:r>
                      <a:r>
                        <a:rPr lang="en-US" sz="1100" kern="0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Times New Roman"/>
                          <a:ea typeface="宋体"/>
                          <a:cs typeface="Times New Roman"/>
                        </a:rPr>
                        <a:t>int</a:t>
                      </a:r>
                      <a:r>
                        <a:rPr lang="en-US" sz="1100" kern="0" dirty="0">
                          <a:latin typeface="Times New Roman"/>
                          <a:ea typeface="宋体"/>
                          <a:cs typeface="Times New Roman"/>
                        </a:rPr>
                        <a:t> n = </a:t>
                      </a:r>
                      <a:r>
                        <a:rPr lang="en-US" sz="1100" kern="0" dirty="0" err="1">
                          <a:latin typeface="Times New Roman"/>
                          <a:ea typeface="宋体"/>
                          <a:cs typeface="Times New Roman"/>
                        </a:rPr>
                        <a:t>strlen</a:t>
                      </a:r>
                      <a:r>
                        <a:rPr lang="en-US" sz="1100" kern="0" dirty="0">
                          <a:latin typeface="Times New Roman"/>
                          <a:ea typeface="宋体"/>
                          <a:cs typeface="Times New Roman"/>
                        </a:rPr>
                        <a:t>(</a:t>
                      </a:r>
                      <a:r>
                        <a:rPr lang="en-US" sz="1100" kern="0" dirty="0" err="1">
                          <a:latin typeface="Times New Roman"/>
                          <a:ea typeface="宋体"/>
                          <a:cs typeface="Times New Roman"/>
                        </a:rPr>
                        <a:t>strY</a:t>
                      </a:r>
                      <a:r>
                        <a:rPr lang="en-US" sz="1100" kern="0" dirty="0">
                          <a:latin typeface="Times New Roman"/>
                          <a:ea typeface="宋体"/>
                          <a:cs typeface="Times New Roman"/>
                        </a:rPr>
                        <a:t>) + 1;</a:t>
                      </a:r>
                      <a:endParaRPr lang="zh-CN" sz="1100" kern="100" dirty="0">
                        <a:latin typeface="Times New Roman"/>
                        <a:ea typeface="宋体"/>
                        <a:cs typeface="Times New Roman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latin typeface="Times New Roman"/>
                          <a:ea typeface="宋体"/>
                          <a:cs typeface="Times New Roman"/>
                        </a:rPr>
                        <a:t>    </a:t>
                      </a:r>
                      <a:r>
                        <a:rPr lang="en-US" sz="1100" kern="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Times New Roman"/>
                          <a:ea typeface="宋体"/>
                          <a:cs typeface="Times New Roman"/>
                        </a:rPr>
                        <a:t>for</a:t>
                      </a:r>
                      <a:r>
                        <a:rPr lang="en-US" sz="1100" kern="0" dirty="0">
                          <a:latin typeface="Times New Roman"/>
                          <a:ea typeface="宋体"/>
                          <a:cs typeface="Times New Roman"/>
                        </a:rPr>
                        <a:t> (</a:t>
                      </a:r>
                      <a:r>
                        <a:rPr lang="en-US" sz="1100" kern="0" dirty="0" err="1">
                          <a:latin typeface="Times New Roman"/>
                          <a:ea typeface="宋体"/>
                          <a:cs typeface="Times New Roman"/>
                        </a:rPr>
                        <a:t>i</a:t>
                      </a:r>
                      <a:r>
                        <a:rPr lang="en-US" sz="1100" kern="0" dirty="0">
                          <a:latin typeface="Times New Roman"/>
                          <a:ea typeface="宋体"/>
                          <a:cs typeface="Times New Roman"/>
                        </a:rPr>
                        <a:t> = 0; </a:t>
                      </a:r>
                      <a:r>
                        <a:rPr lang="en-US" sz="1100" kern="0" dirty="0" err="1">
                          <a:latin typeface="Times New Roman"/>
                          <a:ea typeface="宋体"/>
                          <a:cs typeface="Times New Roman"/>
                        </a:rPr>
                        <a:t>i</a:t>
                      </a:r>
                      <a:r>
                        <a:rPr lang="en-US" sz="1100" kern="0" dirty="0">
                          <a:latin typeface="Times New Roman"/>
                          <a:ea typeface="宋体"/>
                          <a:cs typeface="Times New Roman"/>
                        </a:rPr>
                        <a:t> &lt; m; </a:t>
                      </a:r>
                      <a:r>
                        <a:rPr lang="en-US" sz="1100" kern="0" dirty="0" err="1">
                          <a:latin typeface="Times New Roman"/>
                          <a:ea typeface="宋体"/>
                          <a:cs typeface="Times New Roman"/>
                        </a:rPr>
                        <a:t>i</a:t>
                      </a:r>
                      <a:r>
                        <a:rPr lang="en-US" sz="1100" kern="0" dirty="0">
                          <a:latin typeface="Times New Roman"/>
                          <a:ea typeface="宋体"/>
                          <a:cs typeface="Times New Roman"/>
                        </a:rPr>
                        <a:t>++)</a:t>
                      </a:r>
                      <a:endParaRPr lang="zh-CN" sz="1100" kern="100" dirty="0">
                        <a:latin typeface="Times New Roman"/>
                        <a:ea typeface="宋体"/>
                        <a:cs typeface="Times New Roman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latin typeface="Times New Roman"/>
                          <a:ea typeface="宋体"/>
                          <a:cs typeface="Times New Roman"/>
                        </a:rPr>
                        <a:t>        C[</a:t>
                      </a:r>
                      <a:r>
                        <a:rPr lang="en-US" sz="1100" kern="0" dirty="0" err="1">
                          <a:latin typeface="Times New Roman"/>
                          <a:ea typeface="宋体"/>
                          <a:cs typeface="Times New Roman"/>
                        </a:rPr>
                        <a:t>i</a:t>
                      </a:r>
                      <a:r>
                        <a:rPr lang="en-US" sz="1100" kern="0" dirty="0">
                          <a:latin typeface="Times New Roman"/>
                          <a:ea typeface="宋体"/>
                          <a:cs typeface="Times New Roman"/>
                        </a:rPr>
                        <a:t>][0] = 0;  </a:t>
                      </a:r>
                      <a:r>
                        <a:rPr lang="en-US" sz="1100" kern="0" dirty="0">
                          <a:solidFill>
                            <a:srgbClr val="008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/>
                        </a:rPr>
                        <a:t>//</a:t>
                      </a:r>
                      <a:r>
                        <a:rPr lang="zh-CN" sz="1100" kern="0" dirty="0">
                          <a:solidFill>
                            <a:srgbClr val="008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/>
                        </a:rPr>
                        <a:t>初始化第一行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latin typeface="Times New Roman"/>
                          <a:ea typeface="宋体"/>
                          <a:cs typeface="Times New Roman"/>
                        </a:rPr>
                        <a:t>    </a:t>
                      </a:r>
                      <a:r>
                        <a:rPr lang="en-US" sz="1100" kern="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Times New Roman"/>
                          <a:ea typeface="宋体"/>
                          <a:cs typeface="Times New Roman"/>
                        </a:rPr>
                        <a:t>for</a:t>
                      </a:r>
                      <a:r>
                        <a:rPr lang="en-US" sz="1100" kern="0" dirty="0">
                          <a:latin typeface="Times New Roman"/>
                          <a:ea typeface="宋体"/>
                          <a:cs typeface="Times New Roman"/>
                        </a:rPr>
                        <a:t> (j = 0; j &lt; n; j++)</a:t>
                      </a:r>
                      <a:endParaRPr lang="zh-CN" sz="1100" kern="100" dirty="0">
                        <a:latin typeface="Times New Roman"/>
                        <a:ea typeface="宋体"/>
                        <a:cs typeface="Times New Roman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latin typeface="Times New Roman"/>
                          <a:ea typeface="宋体"/>
                          <a:cs typeface="Times New Roman"/>
                        </a:rPr>
                        <a:t>        C[0][j] = 0;  </a:t>
                      </a:r>
                      <a:r>
                        <a:rPr lang="en-US" sz="1100" kern="0" dirty="0">
                          <a:solidFill>
                            <a:srgbClr val="008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/>
                        </a:rPr>
                        <a:t>//</a:t>
                      </a:r>
                      <a:r>
                        <a:rPr lang="zh-CN" sz="1100" kern="0" dirty="0">
                          <a:solidFill>
                            <a:srgbClr val="008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/>
                        </a:rPr>
                        <a:t>初始化第一列</a:t>
                      </a:r>
                      <a:endParaRPr lang="zh-CN" sz="1100" kern="1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latin typeface="Times New Roman"/>
                          <a:ea typeface="宋体"/>
                          <a:cs typeface="Times New Roman"/>
                        </a:rPr>
                        <a:t>    </a:t>
                      </a:r>
                      <a:r>
                        <a:rPr lang="en-US" sz="1100" kern="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Times New Roman"/>
                          <a:ea typeface="宋体"/>
                          <a:cs typeface="Times New Roman"/>
                        </a:rPr>
                        <a:t>for </a:t>
                      </a:r>
                      <a:r>
                        <a:rPr lang="en-US" sz="1100" kern="0" dirty="0">
                          <a:latin typeface="Times New Roman"/>
                          <a:ea typeface="宋体"/>
                          <a:cs typeface="Times New Roman"/>
                        </a:rPr>
                        <a:t>(</a:t>
                      </a:r>
                      <a:r>
                        <a:rPr lang="en-US" sz="1100" kern="0" dirty="0" err="1">
                          <a:latin typeface="Times New Roman"/>
                          <a:ea typeface="宋体"/>
                          <a:cs typeface="Times New Roman"/>
                        </a:rPr>
                        <a:t>i</a:t>
                      </a:r>
                      <a:r>
                        <a:rPr lang="en-US" sz="1100" kern="0" dirty="0">
                          <a:latin typeface="Times New Roman"/>
                          <a:ea typeface="宋体"/>
                          <a:cs typeface="Times New Roman"/>
                        </a:rPr>
                        <a:t> = 1; </a:t>
                      </a:r>
                      <a:r>
                        <a:rPr lang="en-US" sz="1100" kern="0" dirty="0" err="1">
                          <a:latin typeface="Times New Roman"/>
                          <a:ea typeface="宋体"/>
                          <a:cs typeface="Times New Roman"/>
                        </a:rPr>
                        <a:t>i</a:t>
                      </a:r>
                      <a:r>
                        <a:rPr lang="en-US" sz="1100" kern="0" dirty="0">
                          <a:latin typeface="Times New Roman"/>
                          <a:ea typeface="宋体"/>
                          <a:cs typeface="Times New Roman"/>
                        </a:rPr>
                        <a:t> &lt; m; </a:t>
                      </a:r>
                      <a:r>
                        <a:rPr lang="en-US" sz="1100" kern="0" dirty="0" err="1">
                          <a:latin typeface="Times New Roman"/>
                          <a:ea typeface="宋体"/>
                          <a:cs typeface="Times New Roman"/>
                        </a:rPr>
                        <a:t>i</a:t>
                      </a:r>
                      <a:r>
                        <a:rPr lang="en-US" sz="1100" kern="0" dirty="0">
                          <a:latin typeface="Times New Roman"/>
                          <a:ea typeface="宋体"/>
                          <a:cs typeface="Times New Roman"/>
                        </a:rPr>
                        <a:t>++) {</a:t>
                      </a:r>
                      <a:endParaRPr lang="zh-CN" sz="1100" kern="100" dirty="0">
                        <a:latin typeface="Times New Roman"/>
                        <a:ea typeface="宋体"/>
                        <a:cs typeface="Times New Roman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Times New Roman"/>
                          <a:ea typeface="宋体"/>
                          <a:cs typeface="Times New Roman"/>
                        </a:rPr>
                        <a:t>        for </a:t>
                      </a:r>
                      <a:r>
                        <a:rPr lang="en-US" sz="1100" kern="0" dirty="0">
                          <a:latin typeface="Times New Roman"/>
                          <a:ea typeface="宋体"/>
                          <a:cs typeface="Times New Roman"/>
                        </a:rPr>
                        <a:t>(j = 1; j &lt; n; j++) {</a:t>
                      </a:r>
                      <a:endParaRPr lang="zh-CN" sz="1100" kern="100" dirty="0">
                        <a:latin typeface="Times New Roman"/>
                        <a:ea typeface="宋体"/>
                        <a:cs typeface="Times New Roman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latin typeface="Times New Roman"/>
                          <a:ea typeface="宋体"/>
                          <a:cs typeface="Times New Roman"/>
                        </a:rPr>
                        <a:t>            </a:t>
                      </a:r>
                      <a:r>
                        <a:rPr lang="en-US" sz="1100" kern="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Times New Roman"/>
                          <a:ea typeface="宋体"/>
                          <a:cs typeface="Times New Roman"/>
                        </a:rPr>
                        <a:t>if</a:t>
                      </a:r>
                      <a:r>
                        <a:rPr lang="en-US" sz="1100" kern="0" dirty="0">
                          <a:latin typeface="Times New Roman"/>
                          <a:ea typeface="宋体"/>
                          <a:cs typeface="Times New Roman"/>
                        </a:rPr>
                        <a:t> (</a:t>
                      </a:r>
                      <a:r>
                        <a:rPr lang="en-US" sz="1100" b="1" kern="0" dirty="0" err="1">
                          <a:solidFill>
                            <a:srgbClr val="F9A46F"/>
                          </a:solidFill>
                          <a:latin typeface="Times New Roman"/>
                          <a:ea typeface="宋体"/>
                          <a:cs typeface="Times New Roman"/>
                        </a:rPr>
                        <a:t>strX</a:t>
                      </a:r>
                      <a:r>
                        <a:rPr lang="en-US" sz="1100" b="1" kern="0" dirty="0">
                          <a:solidFill>
                            <a:srgbClr val="F9A46F"/>
                          </a:solidFill>
                          <a:latin typeface="Times New Roman"/>
                          <a:ea typeface="宋体"/>
                          <a:cs typeface="Times New Roman"/>
                        </a:rPr>
                        <a:t>[i-1] == </a:t>
                      </a:r>
                      <a:r>
                        <a:rPr lang="en-US" sz="1100" b="1" kern="0" dirty="0" err="1">
                          <a:solidFill>
                            <a:srgbClr val="F9A46F"/>
                          </a:solidFill>
                          <a:latin typeface="Times New Roman"/>
                          <a:ea typeface="宋体"/>
                          <a:cs typeface="Times New Roman"/>
                        </a:rPr>
                        <a:t>strY</a:t>
                      </a:r>
                      <a:r>
                        <a:rPr lang="en-US" sz="1100" b="1" kern="0" dirty="0">
                          <a:solidFill>
                            <a:srgbClr val="F9A46F"/>
                          </a:solidFill>
                          <a:latin typeface="Times New Roman"/>
                          <a:ea typeface="宋体"/>
                          <a:cs typeface="Times New Roman"/>
                        </a:rPr>
                        <a:t>[j-1]</a:t>
                      </a:r>
                      <a:r>
                        <a:rPr lang="en-US" sz="1100" kern="0" dirty="0">
                          <a:solidFill>
                            <a:srgbClr val="F9A46F"/>
                          </a:solidFill>
                          <a:latin typeface="Times New Roman"/>
                          <a:ea typeface="宋体"/>
                          <a:cs typeface="Times New Roman"/>
                        </a:rPr>
                        <a:t>) </a:t>
                      </a:r>
                      <a:r>
                        <a:rPr lang="en-US" sz="1100" kern="0" dirty="0">
                          <a:latin typeface="Times New Roman"/>
                          <a:ea typeface="宋体"/>
                          <a:cs typeface="Times New Roman"/>
                        </a:rPr>
                        <a:t>{</a:t>
                      </a:r>
                      <a:endParaRPr lang="zh-CN" sz="1100" kern="100" dirty="0">
                        <a:latin typeface="Times New Roman"/>
                        <a:ea typeface="宋体"/>
                        <a:cs typeface="Times New Roman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latin typeface="Times New Roman"/>
                          <a:ea typeface="宋体"/>
                          <a:cs typeface="Times New Roman"/>
                        </a:rPr>
                        <a:t>                C[</a:t>
                      </a:r>
                      <a:r>
                        <a:rPr lang="en-US" sz="1100" kern="0" dirty="0" err="1">
                          <a:latin typeface="Times New Roman"/>
                          <a:ea typeface="宋体"/>
                          <a:cs typeface="Times New Roman"/>
                        </a:rPr>
                        <a:t>i</a:t>
                      </a:r>
                      <a:r>
                        <a:rPr lang="en-US" sz="1100" kern="0" dirty="0">
                          <a:latin typeface="Times New Roman"/>
                          <a:ea typeface="宋体"/>
                          <a:cs typeface="Times New Roman"/>
                        </a:rPr>
                        <a:t>][j] = C[i-1][j-1] + 1;</a:t>
                      </a:r>
                      <a:endParaRPr lang="zh-CN" sz="1100" kern="100" dirty="0">
                        <a:latin typeface="Times New Roman"/>
                        <a:ea typeface="宋体"/>
                        <a:cs typeface="Times New Roman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latin typeface="Times New Roman"/>
                          <a:ea typeface="宋体"/>
                          <a:cs typeface="Times New Roman"/>
                        </a:rPr>
                        <a:t>                B[</a:t>
                      </a:r>
                      <a:r>
                        <a:rPr lang="en-US" sz="1100" kern="0" dirty="0" err="1">
                          <a:latin typeface="Times New Roman"/>
                          <a:ea typeface="宋体"/>
                          <a:cs typeface="Times New Roman"/>
                        </a:rPr>
                        <a:t>i</a:t>
                      </a:r>
                      <a:r>
                        <a:rPr lang="en-US" sz="1100" kern="0" dirty="0">
                          <a:latin typeface="Times New Roman"/>
                          <a:ea typeface="宋体"/>
                          <a:cs typeface="Times New Roman"/>
                        </a:rPr>
                        <a:t>][j] = 1;</a:t>
                      </a:r>
                      <a:endParaRPr lang="zh-CN" sz="1100" kern="100" dirty="0">
                        <a:latin typeface="Times New Roman"/>
                        <a:ea typeface="宋体"/>
                        <a:cs typeface="Times New Roman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latin typeface="Times New Roman"/>
                          <a:ea typeface="宋体"/>
                          <a:cs typeface="Times New Roman"/>
                        </a:rPr>
                        <a:t>            } </a:t>
                      </a:r>
                      <a:r>
                        <a:rPr lang="en-US" sz="1100" ker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Times New Roman"/>
                          <a:ea typeface="宋体"/>
                          <a:cs typeface="Times New Roman"/>
                        </a:rPr>
                        <a:t>else </a:t>
                      </a:r>
                      <a:r>
                        <a:rPr lang="en-US" sz="1100" b="0" kern="0">
                          <a:solidFill>
                            <a:schemeClr val="tx1"/>
                          </a:solidFill>
                          <a:latin typeface="Times New Roman"/>
                          <a:ea typeface="宋体"/>
                          <a:cs typeface="Times New Roman"/>
                        </a:rPr>
                        <a:t>if</a:t>
                      </a:r>
                      <a:r>
                        <a:rPr lang="en-US" sz="1100" b="1" kern="0">
                          <a:solidFill>
                            <a:srgbClr val="F9A46F"/>
                          </a:solidFill>
                          <a:latin typeface="Times New Roman"/>
                          <a:ea typeface="宋体"/>
                          <a:cs typeface="Times New Roman"/>
                        </a:rPr>
                        <a:t>(C[i - 1][j] &gt;= C[i][j - 1]</a:t>
                      </a:r>
                      <a:r>
                        <a:rPr lang="en-US" sz="1100" kern="0">
                          <a:latin typeface="Times New Roman"/>
                          <a:ea typeface="宋体"/>
                          <a:cs typeface="Times New Roman"/>
                        </a:rPr>
                        <a:t>) </a:t>
                      </a:r>
                      <a:r>
                        <a:rPr lang="en-US" sz="1100" kern="0" dirty="0">
                          <a:latin typeface="Times New Roman"/>
                          <a:ea typeface="宋体"/>
                          <a:cs typeface="Times New Roman"/>
                        </a:rPr>
                        <a:t>{</a:t>
                      </a:r>
                      <a:endParaRPr lang="zh-CN" sz="1100" kern="100" dirty="0">
                        <a:latin typeface="Times New Roman"/>
                        <a:ea typeface="宋体"/>
                        <a:cs typeface="Times New Roman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latin typeface="Times New Roman"/>
                          <a:ea typeface="宋体"/>
                          <a:cs typeface="Times New Roman"/>
                        </a:rPr>
                        <a:t>                C[</a:t>
                      </a:r>
                      <a:r>
                        <a:rPr lang="en-US" sz="1100" kern="0" dirty="0" err="1">
                          <a:latin typeface="Times New Roman"/>
                          <a:ea typeface="宋体"/>
                          <a:cs typeface="Times New Roman"/>
                        </a:rPr>
                        <a:t>i</a:t>
                      </a:r>
                      <a:r>
                        <a:rPr lang="en-US" sz="1100" kern="0" dirty="0">
                          <a:latin typeface="Times New Roman"/>
                          <a:ea typeface="宋体"/>
                          <a:cs typeface="Times New Roman"/>
                        </a:rPr>
                        <a:t>][j] = C[i-1][j];</a:t>
                      </a:r>
                      <a:endParaRPr lang="zh-CN" sz="1100" kern="100" dirty="0">
                        <a:latin typeface="Times New Roman"/>
                        <a:ea typeface="宋体"/>
                        <a:cs typeface="Times New Roman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latin typeface="Times New Roman"/>
                          <a:ea typeface="宋体"/>
                          <a:cs typeface="Times New Roman"/>
                        </a:rPr>
                        <a:t>                B[</a:t>
                      </a:r>
                      <a:r>
                        <a:rPr lang="en-US" sz="1100" kern="0" dirty="0" err="1">
                          <a:latin typeface="Times New Roman"/>
                          <a:ea typeface="宋体"/>
                          <a:cs typeface="Times New Roman"/>
                        </a:rPr>
                        <a:t>i</a:t>
                      </a:r>
                      <a:r>
                        <a:rPr lang="en-US" sz="1100" kern="0" dirty="0">
                          <a:latin typeface="Times New Roman"/>
                          <a:ea typeface="宋体"/>
                          <a:cs typeface="Times New Roman"/>
                        </a:rPr>
                        <a:t>][j] = 2;</a:t>
                      </a:r>
                      <a:endParaRPr lang="zh-CN" sz="1100" kern="100" dirty="0">
                        <a:latin typeface="Times New Roman"/>
                        <a:ea typeface="宋体"/>
                        <a:cs typeface="Times New Roman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latin typeface="Times New Roman"/>
                          <a:ea typeface="宋体"/>
                          <a:cs typeface="Times New Roman"/>
                        </a:rPr>
                        <a:t>            } </a:t>
                      </a:r>
                      <a:r>
                        <a:rPr lang="en-US" sz="1100" kern="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Times New Roman"/>
                          <a:ea typeface="宋体"/>
                          <a:cs typeface="Times New Roman"/>
                        </a:rPr>
                        <a:t>else</a:t>
                      </a:r>
                      <a:r>
                        <a:rPr lang="en-US" sz="1100" kern="0" dirty="0">
                          <a:latin typeface="Times New Roman"/>
                          <a:ea typeface="宋体"/>
                          <a:cs typeface="Times New Roman"/>
                        </a:rPr>
                        <a:t> {</a:t>
                      </a:r>
                      <a:endParaRPr lang="zh-CN" sz="1100" kern="100" dirty="0">
                        <a:latin typeface="Times New Roman"/>
                        <a:ea typeface="宋体"/>
                        <a:cs typeface="Times New Roman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latin typeface="Times New Roman"/>
                          <a:ea typeface="宋体"/>
                          <a:cs typeface="Times New Roman"/>
                        </a:rPr>
                        <a:t>                C[</a:t>
                      </a:r>
                      <a:r>
                        <a:rPr lang="en-US" sz="1100" kern="0" dirty="0" err="1">
                          <a:latin typeface="Times New Roman"/>
                          <a:ea typeface="宋体"/>
                          <a:cs typeface="Times New Roman"/>
                        </a:rPr>
                        <a:t>i</a:t>
                      </a:r>
                      <a:r>
                        <a:rPr lang="en-US" sz="1100" kern="0" dirty="0">
                          <a:latin typeface="Times New Roman"/>
                          <a:ea typeface="宋体"/>
                          <a:cs typeface="Times New Roman"/>
                        </a:rPr>
                        <a:t>][j] = C[</a:t>
                      </a:r>
                      <a:r>
                        <a:rPr lang="en-US" sz="1100" kern="0" dirty="0" err="1">
                          <a:latin typeface="Times New Roman"/>
                          <a:ea typeface="宋体"/>
                          <a:cs typeface="Times New Roman"/>
                        </a:rPr>
                        <a:t>i</a:t>
                      </a:r>
                      <a:r>
                        <a:rPr lang="en-US" sz="1100" kern="0" dirty="0">
                          <a:latin typeface="Times New Roman"/>
                          <a:ea typeface="宋体"/>
                          <a:cs typeface="Times New Roman"/>
                        </a:rPr>
                        <a:t>][j-1];</a:t>
                      </a:r>
                      <a:endParaRPr lang="zh-CN" sz="1100" kern="100" dirty="0">
                        <a:latin typeface="Times New Roman"/>
                        <a:ea typeface="宋体"/>
                        <a:cs typeface="Times New Roman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latin typeface="Times New Roman"/>
                          <a:ea typeface="宋体"/>
                          <a:cs typeface="Times New Roman"/>
                        </a:rPr>
                        <a:t>                B[</a:t>
                      </a:r>
                      <a:r>
                        <a:rPr lang="en-US" sz="1100" kern="0" dirty="0" err="1">
                          <a:latin typeface="Times New Roman"/>
                          <a:ea typeface="宋体"/>
                          <a:cs typeface="Times New Roman"/>
                        </a:rPr>
                        <a:t>i</a:t>
                      </a:r>
                      <a:r>
                        <a:rPr lang="en-US" sz="1100" kern="0" dirty="0">
                          <a:latin typeface="Times New Roman"/>
                          <a:ea typeface="宋体"/>
                          <a:cs typeface="Times New Roman"/>
                        </a:rPr>
                        <a:t>][j] = 3;</a:t>
                      </a:r>
                      <a:endParaRPr lang="zh-CN" sz="1100" kern="100" dirty="0">
                        <a:latin typeface="Times New Roman"/>
                        <a:ea typeface="宋体"/>
                        <a:cs typeface="Times New Roman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latin typeface="Times New Roman"/>
                          <a:ea typeface="宋体"/>
                          <a:cs typeface="Times New Roman"/>
                        </a:rPr>
                        <a:t>            }</a:t>
                      </a:r>
                      <a:endParaRPr lang="zh-CN" sz="1100" kern="100" dirty="0">
                        <a:latin typeface="Times New Roman"/>
                        <a:ea typeface="宋体"/>
                        <a:cs typeface="Times New Roman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latin typeface="Times New Roman"/>
                          <a:ea typeface="宋体"/>
                          <a:cs typeface="Times New Roman"/>
                        </a:rPr>
                        <a:t>        }// end for(j</a:t>
                      </a:r>
                      <a:endParaRPr lang="zh-CN" sz="1100" kern="100" dirty="0">
                        <a:latin typeface="Times New Roman"/>
                        <a:ea typeface="宋体"/>
                        <a:cs typeface="Times New Roman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latin typeface="Times New Roman"/>
                          <a:ea typeface="宋体"/>
                          <a:cs typeface="Times New Roman"/>
                        </a:rPr>
                        <a:t>    }//end for(</a:t>
                      </a:r>
                      <a:r>
                        <a:rPr lang="en-US" sz="1100" kern="0" dirty="0" err="1">
                          <a:latin typeface="Times New Roman"/>
                          <a:ea typeface="宋体"/>
                          <a:cs typeface="Times New Roman"/>
                        </a:rPr>
                        <a:t>i</a:t>
                      </a:r>
                      <a:endParaRPr lang="zh-CN" sz="1100" kern="100" dirty="0">
                        <a:latin typeface="Times New Roman"/>
                        <a:ea typeface="宋体"/>
                        <a:cs typeface="Times New Roman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latin typeface="Times New Roman"/>
                          <a:ea typeface="宋体"/>
                          <a:cs typeface="Times New Roman"/>
                        </a:rPr>
                        <a:t>    </a:t>
                      </a:r>
                      <a:r>
                        <a:rPr lang="en-US" sz="1100" kern="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Times New Roman"/>
                          <a:ea typeface="宋体"/>
                          <a:cs typeface="Times New Roman"/>
                        </a:rPr>
                        <a:t>return</a:t>
                      </a:r>
                      <a:r>
                        <a:rPr lang="en-US" sz="1100" kern="0" dirty="0">
                          <a:latin typeface="Times New Roman"/>
                          <a:ea typeface="宋体"/>
                          <a:cs typeface="Times New Roman"/>
                        </a:rPr>
                        <a:t> C[m - 1][n - 1];</a:t>
                      </a:r>
                      <a:endParaRPr lang="zh-CN" sz="1100" kern="100" dirty="0">
                        <a:latin typeface="Times New Roman"/>
                        <a:ea typeface="宋体"/>
                        <a:cs typeface="Times New Roman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latin typeface="Times New Roman"/>
                          <a:ea typeface="宋体"/>
                          <a:cs typeface="Times New Roman"/>
                        </a:rPr>
                        <a:t>}</a:t>
                      </a:r>
                      <a:endParaRPr lang="zh-CN" sz="1100" kern="100" dirty="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43543" marR="43543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C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4" name="矩形 63"/>
          <p:cNvSpPr/>
          <p:nvPr/>
        </p:nvSpPr>
        <p:spPr>
          <a:xfrm>
            <a:off x="3779912" y="1156390"/>
            <a:ext cx="4464496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buFont typeface="Wingdings" pitchFamily="2" charset="2"/>
              <a:buChar char="u"/>
            </a:pP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lcsLength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的时间复杂性为</a:t>
            </a: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O(nm)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，空间复杂性也为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O(nm)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，需要两个二维数组来存储最优值和最优方案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just">
              <a:buFont typeface="Wingdings" pitchFamily="2" charset="2"/>
              <a:buChar char="u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just">
              <a:buFont typeface="Wingdings" pitchFamily="2" charset="2"/>
              <a:buChar char="u"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改进方案一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：在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C[i-1][j-1]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中存储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B[i][j]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的值，省略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的存储空间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just">
              <a:buFont typeface="Wingdings" pitchFamily="2" charset="2"/>
              <a:buChar char="u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just">
              <a:buFont typeface="Wingdings" pitchFamily="2" charset="2"/>
              <a:buChar char="u"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改进方案二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：如果只需要求最长公共子序列的长度，则存储空间可以缩小到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2n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76786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000"/>
    </mc:Choice>
    <mc:Fallback xmlns="">
      <p:transition advTm="4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uiExpand="1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188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84676" y="2835890"/>
            <a:ext cx="3919772" cy="18362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矩形 7"/>
          <p:cNvSpPr/>
          <p:nvPr/>
        </p:nvSpPr>
        <p:spPr>
          <a:xfrm>
            <a:off x="396803" y="51470"/>
            <a:ext cx="1786066" cy="3631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zh-CN" sz="22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0-1</a:t>
            </a:r>
            <a:r>
              <a:rPr lang="zh-CN" altLang="en-US" sz="22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背包问题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776A5E2-DB48-6046-99B0-7A32CD5AAC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24" y="2931790"/>
            <a:ext cx="2222705" cy="1929308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251520" y="600474"/>
            <a:ext cx="8568952" cy="15322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eaLnBrk="1" hangingPunct="1">
              <a:lnSpc>
                <a:spcPct val="120000"/>
              </a:lnSpc>
              <a:spcBef>
                <a:spcPct val="50000"/>
              </a:spcBef>
            </a:pPr>
            <a:r>
              <a:rPr kumimoji="1" lang="zh-CN" altLang="en-US" b="1" dirty="0">
                <a:solidFill>
                  <a:srgbClr val="F77A2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问题描述：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给定</a:t>
            </a:r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种物品和一个背包。物品 </a:t>
            </a:r>
            <a:r>
              <a:rPr kumimoji="1"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的重量是</a:t>
            </a:r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W</a:t>
            </a:r>
            <a:r>
              <a:rPr kumimoji="1" lang="en-US" altLang="zh-CN" baseline="-2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其价值为</a:t>
            </a:r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V</a:t>
            </a:r>
            <a:r>
              <a:rPr kumimoji="1" lang="en-US" altLang="zh-CN" baseline="-2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背包的容量为</a:t>
            </a:r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C，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问应如何选择入背包的物品，使得装入背包中物品的总价值最大？</a:t>
            </a:r>
            <a:endParaRPr kumimoji="1" lang="en-US" altLang="zh-CN" b="1" u="sng" dirty="0">
              <a:solidFill>
                <a:schemeClr val="accent5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 eaLnBrk="1" hangingPunct="1">
              <a:lnSpc>
                <a:spcPct val="120000"/>
              </a:lnSpc>
              <a:spcBef>
                <a:spcPct val="50000"/>
              </a:spcBef>
            </a:pP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在选择装入背包的物品时，对每种物品 </a:t>
            </a:r>
            <a:r>
              <a:rPr kumimoji="1"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只有</a:t>
            </a:r>
            <a:r>
              <a:rPr kumimoji="1"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两种选择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，即</a:t>
            </a:r>
            <a:r>
              <a:rPr kumimoji="1"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装入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背包或</a:t>
            </a:r>
            <a:r>
              <a:rPr kumimoji="1"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不装入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背包。不能将物品装入背包多次，也不能只装入部分的物品，因此称之为</a:t>
            </a:r>
            <a:r>
              <a:rPr kumimoji="1"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0-1</a:t>
            </a:r>
            <a:r>
              <a:rPr kumimoji="1"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背包问题。</a:t>
            </a:r>
            <a:endParaRPr kumimoji="1"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68173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4000">
        <p14:doors dir="vert"/>
      </p:transition>
    </mc:Choice>
    <mc:Fallback xmlns="">
      <p:transition spd="slow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93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9BDD457-8DFD-A345-B656-F90C552047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512" y="555526"/>
            <a:ext cx="8640960" cy="1374016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sz="1800" b="1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数字三角路径问题：</a:t>
            </a:r>
            <a:endParaRPr lang="en-US" altLang="zh-CN" sz="1800" b="1" dirty="0">
              <a:solidFill>
                <a:schemeClr val="accent5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给定等腰直角数字三角形，请编一个程序计算从顶至底的某个位置的一条路径，使该路径所经过的数字的总和</a:t>
            </a:r>
            <a:r>
              <a:rPr lang="zh-CN" altLang="en-US" sz="1800" b="1" dirty="0">
                <a:solidFill>
                  <a:srgbClr val="F77A2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最大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。假设每一步可延直线向下或右斜线向下走。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34E3EB4-C597-A24E-A565-030023ADB29D}"/>
              </a:ext>
            </a:extLst>
          </p:cNvPr>
          <p:cNvSpPr txBox="1"/>
          <p:nvPr/>
        </p:nvSpPr>
        <p:spPr>
          <a:xfrm>
            <a:off x="395536" y="2355726"/>
            <a:ext cx="1656184" cy="170816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sz="2100" dirty="0"/>
              <a:t>7</a:t>
            </a:r>
          </a:p>
          <a:p>
            <a:r>
              <a:rPr lang="en-US" altLang="zh-CN" sz="2100" dirty="0"/>
              <a:t>3 </a:t>
            </a:r>
            <a:r>
              <a:rPr lang="zh-CN" altLang="en-US" sz="2100" dirty="0"/>
              <a:t> </a:t>
            </a:r>
            <a:r>
              <a:rPr lang="en-US" altLang="zh-CN" sz="2100" dirty="0"/>
              <a:t>8</a:t>
            </a:r>
          </a:p>
          <a:p>
            <a:r>
              <a:rPr lang="en-US" altLang="zh-CN" sz="2100" dirty="0"/>
              <a:t>8 </a:t>
            </a:r>
            <a:r>
              <a:rPr lang="zh-CN" altLang="en-US" sz="2100" dirty="0"/>
              <a:t> </a:t>
            </a:r>
            <a:r>
              <a:rPr lang="en-US" altLang="zh-CN" sz="2100" dirty="0"/>
              <a:t>1 </a:t>
            </a:r>
            <a:r>
              <a:rPr lang="zh-CN" altLang="en-US" sz="2100" dirty="0"/>
              <a:t> </a:t>
            </a:r>
            <a:r>
              <a:rPr lang="en-US" altLang="zh-CN" sz="2100" dirty="0"/>
              <a:t>0</a:t>
            </a:r>
          </a:p>
          <a:p>
            <a:r>
              <a:rPr lang="en-US" altLang="zh-CN" sz="2100" dirty="0"/>
              <a:t>2 </a:t>
            </a:r>
            <a:r>
              <a:rPr lang="zh-CN" altLang="en-US" sz="2100" dirty="0"/>
              <a:t> </a:t>
            </a:r>
            <a:r>
              <a:rPr lang="en-US" altLang="zh-CN" sz="2100" dirty="0"/>
              <a:t>7 </a:t>
            </a:r>
            <a:r>
              <a:rPr lang="zh-CN" altLang="en-US" sz="2100" dirty="0"/>
              <a:t> </a:t>
            </a:r>
            <a:r>
              <a:rPr lang="en-US" altLang="zh-CN" sz="2100" dirty="0"/>
              <a:t>4 </a:t>
            </a:r>
            <a:r>
              <a:rPr lang="zh-CN" altLang="en-US" sz="2100" dirty="0"/>
              <a:t> </a:t>
            </a:r>
            <a:r>
              <a:rPr lang="en-US" altLang="zh-CN" sz="2100" dirty="0"/>
              <a:t>4</a:t>
            </a:r>
          </a:p>
          <a:p>
            <a:r>
              <a:rPr lang="en-US" altLang="zh-CN" sz="2100" dirty="0"/>
              <a:t>4 </a:t>
            </a:r>
            <a:r>
              <a:rPr lang="zh-CN" altLang="en-US" sz="2100" dirty="0"/>
              <a:t> </a:t>
            </a:r>
            <a:r>
              <a:rPr lang="en-US" altLang="zh-CN" sz="2100" dirty="0"/>
              <a:t>5 </a:t>
            </a:r>
            <a:r>
              <a:rPr lang="zh-CN" altLang="en-US" sz="2100" dirty="0"/>
              <a:t> </a:t>
            </a:r>
            <a:r>
              <a:rPr lang="en-US" altLang="zh-CN" sz="2100" dirty="0"/>
              <a:t>2 </a:t>
            </a:r>
            <a:r>
              <a:rPr lang="zh-CN" altLang="en-US" sz="2100" dirty="0"/>
              <a:t> </a:t>
            </a:r>
            <a:r>
              <a:rPr lang="en-US" altLang="zh-CN" sz="2100" dirty="0"/>
              <a:t>6 </a:t>
            </a:r>
            <a:r>
              <a:rPr lang="zh-CN" altLang="en-US" sz="2100" dirty="0"/>
              <a:t> </a:t>
            </a:r>
            <a:r>
              <a:rPr lang="en-US" altLang="zh-CN" sz="2100" dirty="0"/>
              <a:t>5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26C73D7-DCB6-A843-8F8F-2E026DAD12DE}"/>
              </a:ext>
            </a:extLst>
          </p:cNvPr>
          <p:cNvSpPr/>
          <p:nvPr/>
        </p:nvSpPr>
        <p:spPr>
          <a:xfrm>
            <a:off x="179512" y="51470"/>
            <a:ext cx="748923" cy="3631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80000"/>
              </a:lnSpc>
            </a:pPr>
            <a:r>
              <a:rPr lang="zh-CN" altLang="en-US" sz="22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引子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07CF7E3-89E2-034D-BA93-792F722925C5}"/>
              </a:ext>
            </a:extLst>
          </p:cNvPr>
          <p:cNvSpPr/>
          <p:nvPr/>
        </p:nvSpPr>
        <p:spPr>
          <a:xfrm>
            <a:off x="2483768" y="2121259"/>
            <a:ext cx="5328592" cy="75713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buFont typeface="Wingdings" pitchFamily="2" charset="2"/>
              <a:buChar char="Ø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a[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][j]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为第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行第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j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列的数字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20000"/>
              </a:lnSpc>
              <a:buFont typeface="Wingdings" pitchFamily="2" charset="2"/>
              <a:buChar char="Ø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opt[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][j]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记录从顶部到第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行第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j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列的</a:t>
            </a:r>
            <a:r>
              <a:rPr lang="zh-CN" altLang="en-US" b="1" dirty="0">
                <a:solidFill>
                  <a:srgbClr val="F77A2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最大总和</a:t>
            </a:r>
            <a:endParaRPr lang="en-US" altLang="zh-CN" b="1" dirty="0">
              <a:solidFill>
                <a:srgbClr val="F77A2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7B380C2-638C-3F4D-ADC8-A13A59523B1C}"/>
              </a:ext>
            </a:extLst>
          </p:cNvPr>
          <p:cNvSpPr/>
          <p:nvPr/>
        </p:nvSpPr>
        <p:spPr>
          <a:xfrm>
            <a:off x="2483768" y="3291830"/>
            <a:ext cx="39934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+mn-ea"/>
              </a:rPr>
              <a:t>opt[</a:t>
            </a:r>
            <a:r>
              <a:rPr lang="en-US" altLang="zh-CN" dirty="0" err="1">
                <a:latin typeface="+mn-ea"/>
              </a:rPr>
              <a:t>i</a:t>
            </a:r>
            <a:r>
              <a:rPr lang="en-US" altLang="zh-CN" dirty="0">
                <a:latin typeface="+mn-ea"/>
              </a:rPr>
              <a:t>][j] = a[</a:t>
            </a:r>
            <a:r>
              <a:rPr lang="en-US" altLang="zh-CN" dirty="0" err="1">
                <a:latin typeface="+mn-ea"/>
              </a:rPr>
              <a:t>i</a:t>
            </a:r>
            <a:r>
              <a:rPr lang="en-US" altLang="zh-CN" dirty="0">
                <a:latin typeface="+mn-ea"/>
              </a:rPr>
              <a:t>][j] + opt[i-1][j]</a:t>
            </a:r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1C03E4B-AAB8-5546-B3F1-F8357C9CA2D6}"/>
              </a:ext>
            </a:extLst>
          </p:cNvPr>
          <p:cNvSpPr/>
          <p:nvPr/>
        </p:nvSpPr>
        <p:spPr>
          <a:xfrm>
            <a:off x="2483768" y="4002618"/>
            <a:ext cx="61926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+mn-ea"/>
              </a:rPr>
              <a:t>opt[</a:t>
            </a:r>
            <a:r>
              <a:rPr lang="en-US" altLang="zh-CN" dirty="0" err="1">
                <a:latin typeface="+mn-ea"/>
              </a:rPr>
              <a:t>i</a:t>
            </a:r>
            <a:r>
              <a:rPr lang="en-US" altLang="zh-CN" dirty="0">
                <a:latin typeface="+mn-ea"/>
              </a:rPr>
              <a:t>][j] = a[</a:t>
            </a:r>
            <a:r>
              <a:rPr lang="en-US" altLang="zh-CN" dirty="0" err="1">
                <a:latin typeface="+mn-ea"/>
              </a:rPr>
              <a:t>i</a:t>
            </a:r>
            <a:r>
              <a:rPr lang="en-US" altLang="zh-CN" dirty="0">
                <a:latin typeface="+mn-ea"/>
              </a:rPr>
              <a:t>][j] + max(opt[i-1][j], opt[i-1][j-1]) 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2F0584D-1EEC-A340-A2F9-C3B110A9A5D3}"/>
              </a:ext>
            </a:extLst>
          </p:cNvPr>
          <p:cNvSpPr txBox="1"/>
          <p:nvPr/>
        </p:nvSpPr>
        <p:spPr>
          <a:xfrm>
            <a:off x="2483768" y="3006021"/>
            <a:ext cx="8370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1)  j = 1</a:t>
            </a:r>
            <a:endParaRPr kumimoji="1"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BB3A554-8CED-1446-B88B-06A6F7D0A08E}"/>
              </a:ext>
            </a:extLst>
          </p:cNvPr>
          <p:cNvSpPr txBox="1"/>
          <p:nvPr/>
        </p:nvSpPr>
        <p:spPr>
          <a:xfrm>
            <a:off x="2510775" y="3673356"/>
            <a:ext cx="8370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2)  j &gt; 1</a:t>
            </a:r>
            <a:endParaRPr kumimoji="1"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4CD27A8E-3200-6F4B-9322-5D11FE8FBEDC}"/>
              </a:ext>
            </a:extLst>
          </p:cNvPr>
          <p:cNvSpPr/>
          <p:nvPr/>
        </p:nvSpPr>
        <p:spPr>
          <a:xfrm>
            <a:off x="2525504" y="4578682"/>
            <a:ext cx="39934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结果：</a:t>
            </a:r>
            <a:r>
              <a:rPr lang="en-US" altLang="zh-CN" dirty="0">
                <a:latin typeface="+mn-ea"/>
              </a:rPr>
              <a:t>max{opt[N][</a:t>
            </a:r>
            <a:r>
              <a:rPr lang="en-US" altLang="zh-CN" dirty="0" err="1">
                <a:latin typeface="+mn-ea"/>
              </a:rPr>
              <a:t>i</a:t>
            </a:r>
            <a:r>
              <a:rPr lang="en-US" altLang="zh-CN" dirty="0">
                <a:latin typeface="+mn-ea"/>
              </a:rPr>
              <a:t>], 1 &lt;= </a:t>
            </a:r>
            <a:r>
              <a:rPr lang="en-US" altLang="zh-CN" dirty="0" err="1">
                <a:latin typeface="+mn-ea"/>
              </a:rPr>
              <a:t>i</a:t>
            </a:r>
            <a:r>
              <a:rPr lang="en-US" altLang="zh-CN" dirty="0">
                <a:latin typeface="+mn-ea"/>
              </a:rPr>
              <a:t> &lt;= N}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29055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000"/>
    </mc:Choice>
    <mc:Fallback xmlns="">
      <p:transition advClick="0" advTm="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6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/>
      <p:bldP spid="9" grpId="0"/>
      <p:bldP spid="10" grpId="0"/>
      <p:bldP spid="11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396803" y="51470"/>
            <a:ext cx="2159566" cy="3631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80000"/>
              </a:lnSpc>
            </a:pPr>
            <a:r>
              <a:rPr lang="zh-CN" altLang="en-US" sz="22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最优子结构性质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/>
              <p:cNvSpPr txBox="1"/>
              <p:nvPr/>
            </p:nvSpPr>
            <p:spPr>
              <a:xfrm>
                <a:off x="179512" y="483518"/>
                <a:ext cx="8437515" cy="222785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如果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altLang="zh-CN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lang="en-US" altLang="zh-CN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⋯,</m:t>
                        </m:r>
                        <m:sSub>
                          <m:sSubPr>
                            <m:ctrlPr>
                              <a:rPr lang="en-US" altLang="zh-CN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𝒏</m:t>
                            </m:r>
                          </m:sub>
                        </m:sSub>
                      </m:e>
                    </m:d>
                    <m:r>
                      <a:rPr lang="zh-CN" altLang="en-US" i="1">
                        <a:latin typeface="Cambria Math" panose="02040503050406030204" pitchFamily="18" charset="0"/>
                      </a:rPr>
                      <m:t>，</m:t>
                    </m:r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{0,1}</m:t>
                    </m:r>
                    <m:r>
                      <a:rPr lang="zh-CN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，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1≤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是</a:t>
                </a: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0-1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背包问题的一个</a:t>
                </a:r>
                <a:r>
                  <a:rPr lang="zh-CN" altLang="en-US" b="1" dirty="0">
                    <a:solidFill>
                      <a:srgbClr val="F77A2D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最优解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，则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⋯,</m:t>
                        </m:r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是下面相应子问题的一个最优解：</a:t>
                </a:r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30000"/>
                  </a:lnSpc>
                </a:pPr>
                <a:endParaRPr lang="en-US" altLang="zh-CN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b="0" i="1" smtClean="0">
                          <a:latin typeface="Cambria Math" panose="02040503050406030204" pitchFamily="18" charset="0"/>
                        </a:rPr>
                        <m:t>               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𝑚𝑎𝑥</m:t>
                      </m:r>
                      <m:nary>
                        <m:naryPr>
                          <m:chr m:val="∑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altLang="zh-CN" dirty="0"/>
              </a:p>
              <a:p>
                <a:endParaRPr lang="en-US" altLang="zh-CN" dirty="0"/>
              </a:p>
            </p:txBody>
          </p:sp>
        </mc:Choice>
        <mc:Fallback xmlns=""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512" y="483518"/>
                <a:ext cx="8437515" cy="2227854"/>
              </a:xfrm>
              <a:prstGeom prst="rect">
                <a:avLst/>
              </a:prstGeom>
              <a:blipFill>
                <a:blip r:embed="rId2"/>
                <a:stretch>
                  <a:fillRect l="-450" b="-4602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3203848" y="1275606"/>
                <a:ext cx="3240360" cy="135540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   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nary>
                                <m:naryPr>
                                  <m:chr m:val="∑"/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≤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𝐶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0,1</m:t>
                                  </m:r>
                                </m:e>
                              </m:d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,1≤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3848" y="1275606"/>
                <a:ext cx="3240360" cy="1355400"/>
              </a:xfrm>
              <a:prstGeom prst="rect">
                <a:avLst/>
              </a:prstGeom>
              <a:blipFill>
                <a:blip r:embed="rId3"/>
                <a:stretch>
                  <a:fillRect t="-53704" b="-6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2816EE9A-7921-5B4E-B622-331702EB2F86}"/>
                  </a:ext>
                </a:extLst>
              </p:cNvPr>
              <p:cNvSpPr/>
              <p:nvPr/>
            </p:nvSpPr>
            <p:spPr>
              <a:xfrm>
                <a:off x="107504" y="3363838"/>
                <a:ext cx="3901011" cy="12003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如果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⋯,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b="1" dirty="0">
                    <a:solidFill>
                      <a:srgbClr val="FF0000"/>
                    </a:solidFill>
                  </a:rPr>
                  <a:t>不是</a:t>
                </a:r>
                <a:r>
                  <a:rPr lang="zh-CN" altLang="en-US" dirty="0"/>
                  <a:t>子问题的最优解，则该子问题至少</a:t>
                </a:r>
                <a:r>
                  <a:rPr lang="zh-CN" altLang="en-US" b="1" dirty="0">
                    <a:solidFill>
                      <a:srgbClr val="FF0000"/>
                    </a:solidFill>
                  </a:rPr>
                  <a:t>存在</a:t>
                </a:r>
                <a:r>
                  <a:rPr lang="zh-CN" altLang="en-US" dirty="0"/>
                  <a:t>一个</a:t>
                </a:r>
                <a:r>
                  <a:rPr lang="zh-CN" altLang="en-US" b="1" dirty="0"/>
                  <a:t>更好的方案</a:t>
                </a:r>
                <a:r>
                  <a:rPr lang="zh-CN" altLang="en-US" dirty="0"/>
                  <a:t>，记为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b="1" i="1">
                            <a:solidFill>
                              <a:srgbClr val="F77A2D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1" i="1">
                                <a:solidFill>
                                  <a:srgbClr val="F77A2D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solidFill>
                                  <a:srgbClr val="F77A2D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altLang="zh-CN" b="1" i="1" smtClean="0">
                                <a:solidFill>
                                  <a:srgbClr val="F77A2D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  <m:sub>
                            <m:r>
                              <a:rPr lang="en-US" altLang="zh-CN" b="1" i="1">
                                <a:solidFill>
                                  <a:srgbClr val="F77A2D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altLang="zh-CN" b="1" i="1">
                            <a:solidFill>
                              <a:srgbClr val="F77A2D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b="1" i="1">
                                <a:solidFill>
                                  <a:srgbClr val="F77A2D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solidFill>
                                  <a:srgbClr val="F77A2D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altLang="zh-CN" b="1" i="1" smtClean="0">
                                <a:solidFill>
                                  <a:srgbClr val="F77A2D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  <m:sub>
                            <m:r>
                              <a:rPr lang="en-US" altLang="zh-CN" b="1" i="1">
                                <a:solidFill>
                                  <a:srgbClr val="F77A2D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lang="en-US" altLang="zh-CN" b="1" i="1">
                            <a:solidFill>
                              <a:srgbClr val="F77A2D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>
                            <a:solidFill>
                              <a:srgbClr val="F77A2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⋯,</m:t>
                        </m:r>
                        <m:sSub>
                          <m:sSubPr>
                            <m:ctrlPr>
                              <a:rPr lang="en-US" altLang="zh-CN" b="1" i="1">
                                <a:solidFill>
                                  <a:srgbClr val="F77A2D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solidFill>
                                  <a:srgbClr val="F77A2D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altLang="zh-CN" b="1" i="1" smtClean="0">
                                <a:solidFill>
                                  <a:srgbClr val="F77A2D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  <m:sub>
                            <m:r>
                              <a:rPr lang="en-US" altLang="zh-CN" b="1" i="1">
                                <a:solidFill>
                                  <a:srgbClr val="F77A2D"/>
                                </a:solidFill>
                                <a:latin typeface="Cambria Math" panose="02040503050406030204" pitchFamily="18" charset="0"/>
                              </a:rPr>
                              <m:t>𝒏</m:t>
                            </m:r>
                            <m:r>
                              <a:rPr lang="en-US" altLang="zh-CN" b="1" i="1" smtClean="0">
                                <a:solidFill>
                                  <a:srgbClr val="F77A2D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b="1" i="1" smtClean="0">
                                <a:solidFill>
                                  <a:srgbClr val="F77A2D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dirty="0"/>
                  <a:t>，满足：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2816EE9A-7921-5B4E-B622-331702EB2F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504" y="3363838"/>
                <a:ext cx="3901011" cy="1200329"/>
              </a:xfrm>
              <a:prstGeom prst="rect">
                <a:avLst/>
              </a:prstGeom>
              <a:blipFill>
                <a:blip r:embed="rId4"/>
                <a:stretch>
                  <a:fillRect l="-971" t="-3158" b="-52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框 6">
            <a:extLst>
              <a:ext uri="{FF2B5EF4-FFF2-40B4-BE49-F238E27FC236}">
                <a16:creationId xmlns:a16="http://schemas.microsoft.com/office/drawing/2014/main" id="{F0E49CCB-1A08-E243-8B37-208603E162CA}"/>
              </a:ext>
            </a:extLst>
          </p:cNvPr>
          <p:cNvSpPr txBox="1"/>
          <p:nvPr/>
        </p:nvSpPr>
        <p:spPr>
          <a:xfrm>
            <a:off x="107504" y="2931790"/>
            <a:ext cx="2034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证明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（反证法）：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49FEB079-FA45-F347-91B3-3E4D228B95B7}"/>
                  </a:ext>
                </a:extLst>
              </p:cNvPr>
              <p:cNvSpPr/>
              <p:nvPr/>
            </p:nvSpPr>
            <p:spPr>
              <a:xfrm>
                <a:off x="611560" y="4293479"/>
                <a:ext cx="2292038" cy="8705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zh-CN" alt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&gt;</m:t>
                          </m:r>
                          <m:nary>
                            <m:naryPr>
                              <m:chr m:val="∑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49FEB079-FA45-F347-91B3-3E4D228B95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4293479"/>
                <a:ext cx="2292038" cy="870559"/>
              </a:xfrm>
              <a:prstGeom prst="rect">
                <a:avLst/>
              </a:prstGeom>
              <a:blipFill>
                <a:blip r:embed="rId5"/>
                <a:stretch>
                  <a:fillRect l="-29834" t="-92857" b="-1471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43C461EE-ACAC-C649-A2EF-109FC0C3E432}"/>
                  </a:ext>
                </a:extLst>
              </p:cNvPr>
              <p:cNvSpPr/>
              <p:nvPr/>
            </p:nvSpPr>
            <p:spPr>
              <a:xfrm>
                <a:off x="4445443" y="2805989"/>
                <a:ext cx="4187639" cy="923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dirty="0">
                    <a:solidFill>
                      <a:schemeClr val="tx1"/>
                    </a:solidFill>
                  </a:rPr>
                  <a:t>在向量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altLang="zh-CN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  <m:sub>
                            <m:r>
                              <a:rPr lang="en-US" altLang="zh-CN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altLang="zh-CN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altLang="zh-CN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  <m:sub>
                            <m:r>
                              <a:rPr lang="en-US" altLang="zh-CN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lang="en-US" altLang="zh-CN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⋯,</m:t>
                        </m:r>
                        <m:sSub>
                          <m:sSubPr>
                            <m:ctrlPr>
                              <a:rPr lang="en-US" altLang="zh-CN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altLang="zh-CN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  <m:sub>
                            <m:r>
                              <a:rPr lang="en-US" altLang="zh-CN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𝒏</m:t>
                            </m:r>
                            <m:r>
                              <a:rPr lang="en-US" altLang="zh-CN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dirty="0"/>
                  <a:t>后面增加一个分量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</m:oMath>
                </a14:m>
                <a:r>
                  <a:rPr lang="zh-CN" altLang="en-US" b="1" dirty="0">
                    <a:solidFill>
                      <a:srgbClr val="FF0000"/>
                    </a:solidFill>
                  </a:rPr>
                  <a:t>构造</a:t>
                </a:r>
                <a:r>
                  <a:rPr lang="zh-CN" altLang="en-US" dirty="0"/>
                  <a:t>原问题的一个新方案：</a:t>
                </a:r>
                <a:endParaRPr lang="en-US" altLang="zh-CN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altLang="zh-CN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e>
                            <m:sub>
                              <m:r>
                                <a:rPr lang="en-US" altLang="zh-CN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altLang="zh-CN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altLang="zh-CN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e>
                            <m:sub>
                              <m:r>
                                <a:rPr lang="en-US" altLang="zh-CN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  <m:r>
                            <a:rPr lang="en-US" altLang="zh-CN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⋯,</m:t>
                          </m:r>
                          <m:sSub>
                            <m:sSubPr>
                              <m:ctrlPr>
                                <a:rPr lang="en-US" altLang="zh-CN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p>
                                <m:sSupPr>
                                  <m:ctrlPr>
                                    <a:rPr lang="en-US" altLang="zh-CN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p>
                                  <m:r>
                                    <a:rPr lang="en-US" altLang="zh-CN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  <m:sub>
                              <m:r>
                                <a:rPr lang="en-US" altLang="zh-CN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  <m:r>
                                <a:rPr lang="en-US" altLang="zh-CN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altLang="zh-CN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43C461EE-ACAC-C649-A2EF-109FC0C3E4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5443" y="2805989"/>
                <a:ext cx="4187639" cy="923330"/>
              </a:xfrm>
              <a:prstGeom prst="rect">
                <a:avLst/>
              </a:prstGeom>
              <a:blipFill>
                <a:blip r:embed="rId6"/>
                <a:stretch>
                  <a:fillRect l="-906" t="-40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5C2F0EEA-612E-6B4E-82D9-27E002E6FCC5}"/>
                  </a:ext>
                </a:extLst>
              </p:cNvPr>
              <p:cNvSpPr/>
              <p:nvPr/>
            </p:nvSpPr>
            <p:spPr>
              <a:xfrm>
                <a:off x="4479822" y="3754886"/>
                <a:ext cx="3640740" cy="8705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&gt;</m:t>
                          </m:r>
                          <m:nary>
                            <m:naryPr>
                              <m:chr m:val="∑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nary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5C2F0EEA-612E-6B4E-82D9-27E002E6FC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9822" y="3754886"/>
                <a:ext cx="3640740" cy="870559"/>
              </a:xfrm>
              <a:prstGeom prst="rect">
                <a:avLst/>
              </a:prstGeom>
              <a:blipFill>
                <a:blip r:embed="rId7"/>
                <a:stretch>
                  <a:fillRect l="-19512" t="-95652" b="-1507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1E47B6AF-45DD-ED47-85DF-B81F072E8B9A}"/>
                  </a:ext>
                </a:extLst>
              </p:cNvPr>
              <p:cNvSpPr/>
              <p:nvPr/>
            </p:nvSpPr>
            <p:spPr>
              <a:xfrm>
                <a:off x="5076056" y="4655689"/>
                <a:ext cx="2831288" cy="38523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dirty="0" err="1"/>
                  <a:t>s.t.</a:t>
                </a:r>
                <a:r>
                  <a:rPr lang="en-US" altLang="zh-CN" dirty="0"/>
                  <a:t> 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e>
                    </m:nary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1E47B6AF-45DD-ED47-85DF-B81F072E8B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6056" y="4655689"/>
                <a:ext cx="2831288" cy="385234"/>
              </a:xfrm>
              <a:prstGeom prst="rect">
                <a:avLst/>
              </a:prstGeom>
              <a:blipFill>
                <a:blip r:embed="rId8"/>
                <a:stretch>
                  <a:fillRect l="-1786" t="-103226" b="-1580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文本框 12">
            <a:extLst>
              <a:ext uri="{FF2B5EF4-FFF2-40B4-BE49-F238E27FC236}">
                <a16:creationId xmlns:a16="http://schemas.microsoft.com/office/drawing/2014/main" id="{D4F5F8CE-837E-0946-B541-531E326D4A1C}"/>
              </a:ext>
            </a:extLst>
          </p:cNvPr>
          <p:cNvSpPr txBox="1"/>
          <p:nvPr/>
        </p:nvSpPr>
        <p:spPr>
          <a:xfrm>
            <a:off x="2267744" y="2914140"/>
            <a:ext cx="1579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>
                <a:solidFill>
                  <a:srgbClr val="FF0000"/>
                </a:solidFill>
              </a:rPr>
              <a:t>与前提矛盾！</a:t>
            </a:r>
          </a:p>
        </p:txBody>
      </p:sp>
    </p:spTree>
    <p:extLst>
      <p:ext uri="{BB962C8B-B14F-4D97-AF65-F5344CB8AC3E}">
        <p14:creationId xmlns:p14="http://schemas.microsoft.com/office/powerpoint/2010/main" val="3663836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000">
        <p:fade/>
      </p:transition>
    </mc:Choice>
    <mc:Fallback xmlns="">
      <p:transition spd="med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2" grpId="0"/>
      <p:bldP spid="12" grpId="0"/>
      <p:bldP spid="3" grpId="0"/>
      <p:bldP spid="13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2"/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01380" name="Rectangle 4"/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208105" y="699542"/>
                <a:ext cx="8208912" cy="37828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 algn="just">
                  <a:lnSpc>
                    <a:spcPct val="150000"/>
                  </a:lnSpc>
                  <a:buFont typeface="Wingdings" panose="05000000000000000000" pitchFamily="2" charset="2"/>
                  <a:buChar char="p"/>
                </a:pP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子问题可由</a:t>
                </a:r>
                <a:r>
                  <a:rPr lang="zh-CN" altLang="en-US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两个参数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确定：</a:t>
                </a:r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800100" lvl="1" indent="-342900" algn="just">
                  <a:lnSpc>
                    <a:spcPct val="150000"/>
                  </a:lnSpc>
                  <a:buFont typeface="Wingdings" pitchFamily="2" charset="2"/>
                  <a:buChar char="ü"/>
                </a:pPr>
                <a:r>
                  <a:rPr lang="zh-CN" altLang="en-US" b="1" dirty="0">
                    <a:solidFill>
                      <a:srgbClr val="F77A2D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待考虑装包的物品集</a:t>
                </a:r>
                <a:endParaRPr lang="en-US" altLang="zh-CN" b="1" dirty="0">
                  <a:solidFill>
                    <a:srgbClr val="F77A2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800100" lvl="1" indent="-342900" algn="just">
                  <a:lnSpc>
                    <a:spcPct val="150000"/>
                  </a:lnSpc>
                  <a:buFont typeface="Wingdings" pitchFamily="2" charset="2"/>
                  <a:buChar char="ü"/>
                </a:pPr>
                <a:r>
                  <a:rPr lang="zh-CN" altLang="en-US" b="1" dirty="0">
                    <a:solidFill>
                      <a:srgbClr val="F77A2D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背包可用容量</a:t>
                </a:r>
                <a:endParaRPr lang="en-US" altLang="zh-CN" b="1" dirty="0">
                  <a:solidFill>
                    <a:srgbClr val="F77A2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indent="-342900" algn="just">
                  <a:lnSpc>
                    <a:spcPct val="150000"/>
                  </a:lnSpc>
                  <a:buFont typeface="Wingdings" panose="05000000000000000000" pitchFamily="2" charset="2"/>
                  <a:buChar char="p"/>
                </a:pPr>
                <a:endParaRPr lang="en-US" altLang="zh-CN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indent="-342900" algn="just">
                  <a:lnSpc>
                    <a:spcPct val="150000"/>
                  </a:lnSpc>
                  <a:buFont typeface="Wingdings" panose="05000000000000000000" pitchFamily="2" charset="2"/>
                  <a:buChar char="p"/>
                </a:pP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将所有物品按照</a:t>
                </a: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1 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至</a:t>
                </a: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n 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标号，待考虑装包的物品集可以用物品集中</a:t>
                </a:r>
                <a:r>
                  <a:rPr lang="zh-CN" altLang="en-US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末尾物品的标号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来描述，则得状态表示</a:t>
                </a: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solidFill>
                          <a:srgbClr val="F77A2D"/>
                        </a:solidFill>
                        <a:latin typeface="Cambria Math"/>
                      </a:rPr>
                      <m:t>𝑽𝒂𝒍</m:t>
                    </m:r>
                    <m:d>
                      <m:dPr>
                        <m:ctrlPr>
                          <a:rPr lang="en-US" altLang="zh-CN" b="1" i="1" smtClean="0">
                            <a:solidFill>
                              <a:srgbClr val="F77A2D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solidFill>
                              <a:srgbClr val="F77A2D"/>
                            </a:solidFill>
                            <a:latin typeface="Cambria Math"/>
                          </a:rPr>
                          <m:t>𝒊</m:t>
                        </m:r>
                        <m:r>
                          <a:rPr lang="en-US" altLang="zh-CN" b="1" i="1" smtClean="0">
                            <a:solidFill>
                              <a:srgbClr val="F77A2D"/>
                            </a:solidFill>
                            <a:latin typeface="Cambria Math"/>
                          </a:rPr>
                          <m:t>,</m:t>
                        </m:r>
                        <m:r>
                          <a:rPr lang="en-US" altLang="zh-CN" b="1" i="1" smtClean="0">
                            <a:solidFill>
                              <a:srgbClr val="F77A2D"/>
                            </a:solidFill>
                            <a:latin typeface="Cambria Math"/>
                          </a:rPr>
                          <m:t>𝒑</m:t>
                        </m:r>
                      </m:e>
                    </m:d>
                    <m:r>
                      <a:rPr lang="en-US" altLang="zh-CN" b="1" i="1" smtClean="0">
                        <a:solidFill>
                          <a:schemeClr val="tx1"/>
                        </a:solidFill>
                        <a:latin typeface="Cambria Math"/>
                      </a:rPr>
                      <m:t>,</m:t>
                    </m:r>
                    <m:r>
                      <a:rPr lang="en-US" altLang="zh-CN" b="0" i="1" smtClean="0">
                        <a:latin typeface="Cambria Math"/>
                      </a:rPr>
                      <m:t>1</m:t>
                    </m:r>
                    <m:r>
                      <a:rPr lang="en-US" altLang="zh-CN" b="0" i="1" smtClean="0">
                        <a:latin typeface="Cambria Math"/>
                        <a:ea typeface="Cambria Math"/>
                      </a:rPr>
                      <m:t>≤</m:t>
                    </m:r>
                    <m:r>
                      <a:rPr lang="en-US" altLang="zh-CN" b="0" i="1" smtClean="0">
                        <a:latin typeface="Cambria Math"/>
                        <a:ea typeface="Cambria Math"/>
                      </a:rPr>
                      <m:t>𝑖</m:t>
                    </m:r>
                    <m:r>
                      <a:rPr lang="en-US" altLang="zh-CN" b="0" i="1" smtClean="0">
                        <a:latin typeface="Cambria Math"/>
                        <a:ea typeface="Cambria Math"/>
                      </a:rPr>
                      <m:t>≤</m:t>
                    </m:r>
                    <m:r>
                      <a:rPr lang="en-US" altLang="zh-CN" b="0" i="1" smtClean="0">
                        <a:latin typeface="Cambria Math"/>
                        <a:ea typeface="Cambria Math"/>
                      </a:rPr>
                      <m:t>𝑛</m:t>
                    </m:r>
                    <m:r>
                      <a:rPr lang="en-US" altLang="zh-CN" b="0" i="1" smtClean="0">
                        <a:latin typeface="Cambria Math"/>
                        <a:ea typeface="Cambria Math"/>
                      </a:rPr>
                      <m:t>, 0≤</m:t>
                    </m:r>
                    <m:r>
                      <a:rPr lang="en-US" altLang="zh-CN" b="0" i="1" smtClean="0">
                        <a:latin typeface="Cambria Math"/>
                        <a:ea typeface="Cambria Math"/>
                      </a:rPr>
                      <m:t>𝑝</m:t>
                    </m:r>
                    <m:r>
                      <a:rPr lang="en-US" altLang="zh-CN" b="0" i="1" smtClean="0">
                        <a:latin typeface="Cambria Math"/>
                        <a:ea typeface="Cambria Math"/>
                      </a:rPr>
                      <m:t>≤</m:t>
                    </m:r>
                    <m:r>
                      <a:rPr lang="en-US" altLang="zh-CN" b="0" i="1" smtClean="0">
                        <a:latin typeface="Cambria Math"/>
                        <a:ea typeface="Cambria Math"/>
                      </a:rPr>
                      <m:t>𝐶</m:t>
                    </m:r>
                  </m:oMath>
                </a14:m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表示在</a:t>
                </a:r>
                <a:r>
                  <a:rPr lang="zh-CN" altLang="en-US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背包可用容量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为</a:t>
                </a: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</a:t>
                </a:r>
                <a:r>
                  <a:rPr lang="zh-CN" altLang="en-US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待考虑装包的物品集为</a:t>
                </a:r>
                <a:r>
                  <a:rPr lang="en-US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{1, 2, …, </a:t>
                </a:r>
                <a:r>
                  <a:rPr lang="en-US" altLang="zh-CN" b="1" dirty="0" err="1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i</a:t>
                </a:r>
                <a:r>
                  <a:rPr lang="en-US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} 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时的最大装入物品价值。</a:t>
                </a:r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indent="-342900" algn="just">
                  <a:lnSpc>
                    <a:spcPct val="150000"/>
                  </a:lnSpc>
                  <a:buFont typeface="Wingdings" panose="05000000000000000000" pitchFamily="2" charset="2"/>
                  <a:buChar char="p"/>
                </a:pPr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indent="-342900" algn="just">
                  <a:lnSpc>
                    <a:spcPct val="150000"/>
                  </a:lnSpc>
                  <a:buFont typeface="Wingdings" panose="05000000000000000000" pitchFamily="2" charset="2"/>
                  <a:buChar char="p"/>
                </a:pP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Val(n, C)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则表示</a:t>
                </a:r>
                <a:r>
                  <a:rPr lang="zh-CN" altLang="en-US" b="1" dirty="0">
                    <a:solidFill>
                      <a:srgbClr val="F77A2D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原问题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的最优解。</a:t>
                </a:r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105" y="699542"/>
                <a:ext cx="8208912" cy="3782895"/>
              </a:xfrm>
              <a:prstGeom prst="rect">
                <a:avLst/>
              </a:prstGeom>
              <a:blipFill>
                <a:blip r:embed="rId2"/>
                <a:stretch>
                  <a:fillRect l="-309" r="-463" b="-167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矩形 9"/>
          <p:cNvSpPr/>
          <p:nvPr/>
        </p:nvSpPr>
        <p:spPr>
          <a:xfrm>
            <a:off x="396803" y="51470"/>
            <a:ext cx="2723823" cy="3631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80000"/>
              </a:lnSpc>
            </a:pPr>
            <a:r>
              <a:rPr lang="zh-CN" altLang="en-US" sz="22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状态表示和转移方程</a:t>
            </a:r>
          </a:p>
        </p:txBody>
      </p:sp>
    </p:spTree>
    <p:extLst>
      <p:ext uri="{BB962C8B-B14F-4D97-AF65-F5344CB8AC3E}">
        <p14:creationId xmlns:p14="http://schemas.microsoft.com/office/powerpoint/2010/main" val="1349690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000">
        <p:fade/>
      </p:transition>
    </mc:Choice>
    <mc:Fallback xmlns="">
      <p:transition spd="med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 bwMode="auto">
          <a:xfrm>
            <a:off x="1043608" y="2139702"/>
            <a:ext cx="804707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algn="ctr">
            <a:solidFill>
              <a:srgbClr val="00B0F0"/>
            </a:solidFill>
            <a:miter lim="800000"/>
            <a:headEnd/>
            <a:tailEnd/>
          </a:ln>
        </p:spPr>
        <p:txBody>
          <a:bodyPr wrap="none" lIns="0" rIns="0" rtlCol="0">
            <a:spAutoFit/>
          </a:bodyPr>
          <a:lstStyle/>
          <a:p>
            <a:pPr marL="469900" indent="-469900">
              <a:buFontTx/>
              <a:buNone/>
            </a:pPr>
            <a:r>
              <a:rPr lang="en-US" altLang="zh-CN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err="1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CN" sz="2400" b="1" dirty="0">
                <a:latin typeface="Times New Roman" pitchFamily="18" charset="0"/>
                <a:cs typeface="Times New Roman" pitchFamily="18" charset="0"/>
              </a:rPr>
              <a:t> = 1: </a:t>
            </a:r>
            <a:endParaRPr lang="zh-CN" altLang="en-US" sz="24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extBox 5"/>
          <p:cNvSpPr txBox="1"/>
          <p:nvPr/>
        </p:nvSpPr>
        <p:spPr bwMode="auto">
          <a:xfrm>
            <a:off x="1043608" y="3572893"/>
            <a:ext cx="804707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algn="ctr">
            <a:solidFill>
              <a:srgbClr val="00B0F0"/>
            </a:solidFill>
            <a:miter lim="800000"/>
            <a:headEnd/>
            <a:tailEnd/>
          </a:ln>
        </p:spPr>
        <p:txBody>
          <a:bodyPr wrap="none" lIns="0" rIns="0" rtlCol="0">
            <a:spAutoFit/>
          </a:bodyPr>
          <a:lstStyle/>
          <a:p>
            <a:pPr marL="469900" indent="-469900">
              <a:buFontTx/>
              <a:buNone/>
            </a:pPr>
            <a:r>
              <a:rPr lang="en-US" altLang="zh-CN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err="1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CN" sz="2400" b="1" dirty="0">
                <a:latin typeface="Times New Roman" pitchFamily="18" charset="0"/>
                <a:cs typeface="Times New Roman" pitchFamily="18" charset="0"/>
              </a:rPr>
              <a:t> &gt; 1: </a:t>
            </a:r>
            <a:endParaRPr lang="zh-CN" altLang="en-US" sz="24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1378" name="Rectangle 2"/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101377" name="Object 1"/>
          <p:cNvGraphicFramePr>
            <a:graphicFrameLocks/>
          </p:cNvGraphicFramePr>
          <p:nvPr>
            <p:extLst/>
          </p:nvPr>
        </p:nvGraphicFramePr>
        <p:xfrm>
          <a:off x="2227475" y="2067694"/>
          <a:ext cx="2880000" cy="72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95" name="Equation" r:id="rId3" imgW="1637589" imgH="482391" progId="Equation.DSMT4">
                  <p:embed/>
                </p:oleObj>
              </mc:Choice>
              <mc:Fallback>
                <p:oleObj name="Equation" r:id="rId3" imgW="1637589" imgH="482391" progId="Equation.DSMT4">
                  <p:embed/>
                  <p:pic>
                    <p:nvPicPr>
                      <p:cNvPr id="101377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27475" y="2067694"/>
                        <a:ext cx="2880000" cy="72000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1380" name="Rectangle 4"/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101379" name="Object 3"/>
          <p:cNvGraphicFramePr>
            <a:graphicFrameLocks/>
          </p:cNvGraphicFramePr>
          <p:nvPr>
            <p:extLst/>
          </p:nvPr>
        </p:nvGraphicFramePr>
        <p:xfrm>
          <a:off x="2223886" y="3489852"/>
          <a:ext cx="6321600" cy="72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96" name="Equation" r:id="rId5" imgW="3860800" imgH="482600" progId="Equation.DSMT4">
                  <p:embed/>
                </p:oleObj>
              </mc:Choice>
              <mc:Fallback>
                <p:oleObj name="Equation" r:id="rId5" imgW="3860800" imgH="482600" progId="Equation.DSMT4">
                  <p:embed/>
                  <p:pic>
                    <p:nvPicPr>
                      <p:cNvPr id="101379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23886" y="3489852"/>
                        <a:ext cx="6321600" cy="72000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192132" y="699542"/>
                <a:ext cx="8352928" cy="92333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12700">
                <a:noFill/>
              </a:ln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b="1" i="1" smtClean="0">
                        <a:solidFill>
                          <a:srgbClr val="F77A2D"/>
                        </a:solidFill>
                        <a:latin typeface="Cambria Math"/>
                      </a:rPr>
                      <m:t>𝑽𝒂𝒍</m:t>
                    </m:r>
                    <m:d>
                      <m:dPr>
                        <m:ctrlPr>
                          <a:rPr lang="en-US" altLang="zh-CN" b="1" i="1">
                            <a:solidFill>
                              <a:srgbClr val="F77A2D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solidFill>
                              <a:srgbClr val="F77A2D"/>
                            </a:solidFill>
                            <a:latin typeface="Cambria Math"/>
                          </a:rPr>
                          <m:t>𝒊</m:t>
                        </m:r>
                        <m:r>
                          <a:rPr lang="en-US" altLang="zh-CN" b="1" i="1">
                            <a:solidFill>
                              <a:srgbClr val="F77A2D"/>
                            </a:solidFill>
                            <a:latin typeface="Cambria Math"/>
                          </a:rPr>
                          <m:t>,</m:t>
                        </m:r>
                        <m:r>
                          <a:rPr lang="en-US" altLang="zh-CN" b="1" i="1">
                            <a:solidFill>
                              <a:srgbClr val="F77A2D"/>
                            </a:solidFill>
                            <a:latin typeface="Cambria Math"/>
                          </a:rPr>
                          <m:t>𝒑</m:t>
                        </m:r>
                      </m:e>
                    </m:d>
                    <m:r>
                      <a:rPr lang="en-US" altLang="zh-CN" b="1" i="1">
                        <a:solidFill>
                          <a:schemeClr val="tx1"/>
                        </a:solidFill>
                        <a:latin typeface="Cambria Math"/>
                      </a:rPr>
                      <m:t>,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/>
                      </a:rPr>
                      <m:t>1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/>
                        <a:ea typeface="Cambria Math"/>
                      </a:rPr>
                      <m:t>≤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/>
                        <a:ea typeface="Cambria Math"/>
                      </a:rPr>
                      <m:t>𝑖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/>
                        <a:ea typeface="Cambria Math"/>
                      </a:rPr>
                      <m:t>≤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/>
                        <a:ea typeface="Cambria Math"/>
                      </a:rPr>
                      <m:t>𝑛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/>
                        <a:ea typeface="Cambria Math"/>
                      </a:rPr>
                      <m:t>, 0≤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/>
                        <a:ea typeface="Cambria Math"/>
                      </a:rPr>
                      <m:t>𝑝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/>
                        <a:ea typeface="Cambria Math"/>
                      </a:rPr>
                      <m:t>≤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/>
                        <a:ea typeface="Cambria Math"/>
                      </a:rPr>
                      <m:t>𝐶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表示在</a:t>
                </a:r>
                <a:r>
                  <a:rPr lang="zh-CN" altLang="en-US" b="1" dirty="0">
                    <a:solidFill>
                      <a:srgbClr val="F77A2D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背包可用容量</a:t>
                </a:r>
                <a:r>
                  <a:rPr lang="zh-CN" altLang="en-US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为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</a:t>
                </a:r>
                <a:r>
                  <a:rPr lang="zh-CN" altLang="en-US" b="1" dirty="0">
                    <a:solidFill>
                      <a:srgbClr val="F77A2D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待考虑装包的物品集为</a:t>
                </a:r>
                <a:r>
                  <a:rPr lang="en-US" altLang="zh-CN" b="1" dirty="0">
                    <a:solidFill>
                      <a:srgbClr val="F77A2D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{1, 2, …, </a:t>
                </a:r>
                <a:r>
                  <a:rPr lang="en-US" altLang="zh-CN" b="1" dirty="0" err="1">
                    <a:solidFill>
                      <a:srgbClr val="F77A2D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i</a:t>
                </a:r>
                <a:r>
                  <a:rPr lang="en-US" altLang="zh-CN" b="1" dirty="0">
                    <a:solidFill>
                      <a:srgbClr val="F77A2D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} </a:t>
                </a:r>
                <a:r>
                  <a:rPr lang="zh-CN" altLang="en-US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时的最大装入物品价值。</a:t>
                </a:r>
                <a:endPara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132" y="699542"/>
                <a:ext cx="8352928" cy="923330"/>
              </a:xfrm>
              <a:prstGeom prst="rect">
                <a:avLst/>
              </a:prstGeom>
              <a:blipFill rotWithShape="0">
                <a:blip r:embed="rId7"/>
                <a:stretch>
                  <a:fillRect l="-657" r="-584" b="-4636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矩形 9">
            <a:extLst>
              <a:ext uri="{FF2B5EF4-FFF2-40B4-BE49-F238E27FC236}">
                <a16:creationId xmlns:a16="http://schemas.microsoft.com/office/drawing/2014/main" id="{515387EB-2426-E54C-843E-0306DB339C95}"/>
              </a:ext>
            </a:extLst>
          </p:cNvPr>
          <p:cNvSpPr/>
          <p:nvPr/>
        </p:nvSpPr>
        <p:spPr>
          <a:xfrm>
            <a:off x="396803" y="51470"/>
            <a:ext cx="2723823" cy="3631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80000"/>
              </a:lnSpc>
            </a:pPr>
            <a:r>
              <a:rPr lang="zh-CN" altLang="en-US" sz="22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状态表示和转移方程</a:t>
            </a:r>
          </a:p>
        </p:txBody>
      </p:sp>
    </p:spTree>
    <p:extLst>
      <p:ext uri="{BB962C8B-B14F-4D97-AF65-F5344CB8AC3E}">
        <p14:creationId xmlns:p14="http://schemas.microsoft.com/office/powerpoint/2010/main" val="1272920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000">
        <p:fade/>
      </p:transition>
    </mc:Choice>
    <mc:Fallback xmlns="">
      <p:transition spd="med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101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101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244920" y="51470"/>
            <a:ext cx="3288080" cy="3631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80000"/>
              </a:lnSpc>
            </a:pPr>
            <a:r>
              <a:rPr lang="zh-CN" altLang="en-US" sz="22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状态表示和状态转移方程</a:t>
            </a:r>
            <a:endParaRPr lang="zh-CN" altLang="en-US" sz="2200" b="1" dirty="0">
              <a:solidFill>
                <a:srgbClr val="F9A46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矩形 123"/>
              <p:cNvSpPr/>
              <p:nvPr/>
            </p:nvSpPr>
            <p:spPr>
              <a:xfrm>
                <a:off x="179512" y="555526"/>
                <a:ext cx="8521824" cy="293804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 algn="just">
                  <a:lnSpc>
                    <a:spcPct val="130000"/>
                  </a:lnSpc>
                  <a:buFont typeface="Wingdings" pitchFamily="2" charset="2"/>
                  <a:buChar char="p"/>
                </a:pPr>
                <a:r>
                  <a:rPr lang="zh-CN" altLang="en-US" b="1" dirty="0">
                    <a:solidFill>
                      <a:srgbClr val="F77A2D"/>
                    </a:solidFill>
                    <a:latin typeface="微软雅黑" pitchFamily="34" charset="-122"/>
                    <a:ea typeface="微软雅黑" pitchFamily="34" charset="-122"/>
                  </a:rPr>
                  <a:t>状态：</a:t>
                </a:r>
                <a:endParaRPr lang="en-US" altLang="zh-CN" b="1" dirty="0">
                  <a:solidFill>
                    <a:srgbClr val="F77A2D"/>
                  </a:solidFill>
                  <a:latin typeface="微软雅黑" pitchFamily="34" charset="-122"/>
                  <a:ea typeface="微软雅黑" pitchFamily="34" charset="-122"/>
                </a:endParaRPr>
              </a:p>
              <a:p>
                <a:pPr algn="just">
                  <a:lnSpc>
                    <a:spcPct val="130000"/>
                  </a:lnSpc>
                </a:pPr>
                <a:r>
                  <a:rPr lang="zh-CN" altLang="en-US" dirty="0">
                    <a:ea typeface="微软雅黑" pitchFamily="34" charset="-122"/>
                  </a:rPr>
                  <a:t>      背包容量为 </a:t>
                </a:r>
                <a:r>
                  <a:rPr lang="en-US" altLang="zh-CN" dirty="0">
                    <a:ea typeface="微软雅黑" pitchFamily="34" charset="-122"/>
                  </a:rPr>
                  <a:t>p</a:t>
                </a:r>
                <a:r>
                  <a:rPr lang="zh-CN" altLang="en-US" dirty="0">
                    <a:ea typeface="微软雅黑" pitchFamily="34" charset="-122"/>
                  </a:rPr>
                  <a:t> 时，还需要考虑装入物品集合 </a:t>
                </a:r>
                <a14:m>
                  <m:oMath xmlns:m="http://schemas.openxmlformats.org/officeDocument/2006/math">
                    <m:r>
                      <a:rPr lang="es-ES" altLang="zh-CN" i="1" dirty="0" smtClean="0">
                        <a:latin typeface="Cambria Math" panose="02040503050406030204" pitchFamily="18" charset="0"/>
                        <a:ea typeface="微软雅黑" pitchFamily="34" charset="-122"/>
                      </a:rPr>
                      <m:t>{1, 2, …, </m:t>
                    </m:r>
                    <m:r>
                      <a:rPr lang="es-ES" altLang="zh-CN" i="1" dirty="0" smtClean="0">
                        <a:latin typeface="Cambria Math" panose="02040503050406030204" pitchFamily="18" charset="0"/>
                        <a:ea typeface="微软雅黑" pitchFamily="34" charset="-122"/>
                      </a:rPr>
                      <m:t>𝑖</m:t>
                    </m:r>
                    <m:r>
                      <a:rPr lang="es-ES" altLang="zh-CN" i="1" dirty="0" smtClean="0">
                        <a:latin typeface="Cambria Math" panose="02040503050406030204" pitchFamily="18" charset="0"/>
                        <a:ea typeface="微软雅黑" pitchFamily="34" charset="-122"/>
                      </a:rPr>
                      <m:t>}     </m:t>
                    </m:r>
                  </m:oMath>
                </a14:m>
                <a:endParaRPr lang="en-US" altLang="zh-CN" dirty="0">
                  <a:ea typeface="微软雅黑" pitchFamily="34" charset="-122"/>
                </a:endParaRPr>
              </a:p>
              <a:p>
                <a:pPr algn="just">
                  <a:lnSpc>
                    <a:spcPct val="130000"/>
                  </a:lnSpc>
                </a:pPr>
                <a:endParaRPr lang="en-US" altLang="zh-CN" dirty="0">
                  <a:latin typeface="微软雅黑" pitchFamily="34" charset="-122"/>
                  <a:ea typeface="微软雅黑" pitchFamily="34" charset="-122"/>
                </a:endParaRPr>
              </a:p>
              <a:p>
                <a:pPr marL="342900" indent="-342900" algn="just">
                  <a:lnSpc>
                    <a:spcPct val="130000"/>
                  </a:lnSpc>
                  <a:buFont typeface="Wingdings" pitchFamily="2" charset="2"/>
                  <a:buChar char="p"/>
                </a:pPr>
                <a:r>
                  <a:rPr lang="zh-CN" altLang="en-US" b="1" dirty="0">
                    <a:solidFill>
                      <a:srgbClr val="F77A2D"/>
                    </a:solidFill>
                    <a:latin typeface="微软雅黑" pitchFamily="34" charset="-122"/>
                    <a:ea typeface="微软雅黑" pitchFamily="34" charset="-122"/>
                  </a:rPr>
                  <a:t>状态表示：</a:t>
                </a:r>
                <a:endParaRPr lang="en-US" altLang="zh-CN" b="1" dirty="0">
                  <a:solidFill>
                    <a:srgbClr val="F77A2D"/>
                  </a:solidFill>
                  <a:latin typeface="微软雅黑" pitchFamily="34" charset="-122"/>
                  <a:ea typeface="微软雅黑" pitchFamily="34" charset="-122"/>
                </a:endParaRPr>
              </a:p>
              <a:p>
                <a:pPr algn="just">
                  <a:lnSpc>
                    <a:spcPct val="130000"/>
                  </a:lnSpc>
                </a:pPr>
                <a:r>
                  <a:rPr lang="zh-CN" altLang="en-US" dirty="0">
                    <a:latin typeface="微软雅黑" pitchFamily="34" charset="-122"/>
                    <a:ea typeface="微软雅黑" pitchFamily="34" charset="-122"/>
                  </a:rPr>
                  <a:t>    </a:t>
                </a:r>
                <a:r>
                  <a:rPr lang="en-US" altLang="zh-CN" dirty="0">
                    <a:latin typeface="微软雅黑" pitchFamily="34" charset="-122"/>
                    <a:ea typeface="微软雅黑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/>
                      </a:rPr>
                      <m:t>𝑽𝒂𝒍</m:t>
                    </m:r>
                    <m:d>
                      <m:d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/>
                          </a:rPr>
                          <m:t>𝒊</m:t>
                        </m:r>
                        <m:r>
                          <a:rPr lang="en-US" altLang="zh-CN" b="1" i="1">
                            <a:latin typeface="Cambria Math"/>
                          </a:rPr>
                          <m:t>,</m:t>
                        </m:r>
                        <m:r>
                          <a:rPr lang="en-US" altLang="zh-CN" b="1" i="1">
                            <a:latin typeface="Cambria Math"/>
                          </a:rPr>
                          <m:t>𝒑</m:t>
                        </m:r>
                      </m:e>
                    </m:d>
                    <m:r>
                      <a:rPr lang="en-US" altLang="zh-CN" b="1" i="1">
                        <a:latin typeface="Cambria Math"/>
                      </a:rPr>
                      <m:t>,</m:t>
                    </m:r>
                    <m:r>
                      <a:rPr lang="en-US" altLang="zh-CN" i="1">
                        <a:latin typeface="Cambria Math"/>
                      </a:rPr>
                      <m:t>1</m:t>
                    </m:r>
                    <m:r>
                      <a:rPr lang="en-US" altLang="zh-CN" i="1">
                        <a:latin typeface="Cambria Math"/>
                        <a:ea typeface="Cambria Math"/>
                      </a:rPr>
                      <m:t>≤</m:t>
                    </m:r>
                    <m:r>
                      <a:rPr lang="en-US" altLang="zh-CN" i="1">
                        <a:latin typeface="Cambria Math"/>
                        <a:ea typeface="Cambria Math"/>
                      </a:rPr>
                      <m:t>𝑖</m:t>
                    </m:r>
                    <m:r>
                      <a:rPr lang="en-US" altLang="zh-CN" i="1">
                        <a:latin typeface="Cambria Math"/>
                        <a:ea typeface="Cambria Math"/>
                      </a:rPr>
                      <m:t>≤</m:t>
                    </m:r>
                    <m:r>
                      <a:rPr lang="en-US" altLang="zh-CN" i="1">
                        <a:latin typeface="Cambria Math"/>
                        <a:ea typeface="Cambria Math"/>
                      </a:rPr>
                      <m:t>𝑛</m:t>
                    </m:r>
                    <m:r>
                      <a:rPr lang="en-US" altLang="zh-CN" i="1">
                        <a:latin typeface="Cambria Math"/>
                        <a:ea typeface="Cambria Math"/>
                      </a:rPr>
                      <m:t>, 0≤</m:t>
                    </m:r>
                    <m:r>
                      <a:rPr lang="en-US" altLang="zh-CN" i="1">
                        <a:latin typeface="Cambria Math"/>
                        <a:ea typeface="Cambria Math"/>
                      </a:rPr>
                      <m:t>𝑝</m:t>
                    </m:r>
                    <m:r>
                      <a:rPr lang="en-US" altLang="zh-CN" i="1">
                        <a:latin typeface="Cambria Math"/>
                        <a:ea typeface="Cambria Math"/>
                      </a:rPr>
                      <m:t>≤</m:t>
                    </m:r>
                    <m:r>
                      <a:rPr lang="en-US" altLang="zh-CN" i="1">
                        <a:latin typeface="Cambria Math"/>
                        <a:ea typeface="Cambria Math"/>
                      </a:rPr>
                      <m:t>𝐶</m:t>
                    </m:r>
                  </m:oMath>
                </a14:m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表示在</a:t>
                </a:r>
                <a:r>
                  <a:rPr lang="zh-CN" altLang="en-US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背包可用容量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为</a:t>
                </a:r>
                <a14:m>
                  <m:oMath xmlns:m="http://schemas.openxmlformats.org/officeDocument/2006/math">
                    <m:r>
                      <a:rPr lang="en-US" altLang="zh-CN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</a:t>
                </a:r>
                <a:r>
                  <a:rPr lang="zh-CN" altLang="en-US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待考虑装包的物品集为 </a:t>
                </a:r>
                <a:r>
                  <a:rPr lang="en-US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{1, 2, …, </a:t>
                </a:r>
                <a:r>
                  <a:rPr lang="en-US" altLang="zh-CN" b="1" dirty="0" err="1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i</a:t>
                </a:r>
                <a:r>
                  <a:rPr lang="en-US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} 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时的最大装入物品价值。</a:t>
                </a:r>
                <a:endParaRPr lang="en-US" altLang="zh-CN" dirty="0">
                  <a:latin typeface="微软雅黑" pitchFamily="34" charset="-122"/>
                  <a:ea typeface="微软雅黑" pitchFamily="34" charset="-122"/>
                </a:endParaRPr>
              </a:p>
              <a:p>
                <a:pPr algn="just">
                  <a:lnSpc>
                    <a:spcPct val="130000"/>
                  </a:lnSpc>
                </a:pPr>
                <a:endParaRPr lang="en-US" altLang="zh-CN" dirty="0">
                  <a:latin typeface="微软雅黑" pitchFamily="34" charset="-122"/>
                  <a:ea typeface="微软雅黑" pitchFamily="34" charset="-122"/>
                </a:endParaRPr>
              </a:p>
              <a:p>
                <a:pPr marL="342900" indent="-342900" algn="just">
                  <a:lnSpc>
                    <a:spcPct val="130000"/>
                  </a:lnSpc>
                  <a:buFont typeface="Wingdings" pitchFamily="2" charset="2"/>
                  <a:buChar char="p"/>
                </a:pPr>
                <a:r>
                  <a:rPr lang="zh-CN" altLang="en-US" b="1" dirty="0">
                    <a:solidFill>
                      <a:srgbClr val="F77A2D"/>
                    </a:solidFill>
                    <a:latin typeface="微软雅黑" pitchFamily="34" charset="-122"/>
                    <a:ea typeface="微软雅黑" pitchFamily="34" charset="-122"/>
                  </a:rPr>
                  <a:t>状态转移方程：</a:t>
                </a:r>
                <a:endParaRPr lang="en-US" altLang="zh-CN" b="1" dirty="0">
                  <a:solidFill>
                    <a:srgbClr val="F77A2D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mc:Choice>
        <mc:Fallback xmlns="">
          <p:sp>
            <p:nvSpPr>
              <p:cNvPr id="124" name="矩形 1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512" y="555526"/>
                <a:ext cx="8521824" cy="2938048"/>
              </a:xfrm>
              <a:prstGeom prst="rect">
                <a:avLst/>
              </a:prstGeom>
              <a:blipFill>
                <a:blip r:embed="rId4"/>
                <a:stretch>
                  <a:fillRect l="-446" r="-595" b="-21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9" name="Object 1">
            <a:extLst>
              <a:ext uri="{FF2B5EF4-FFF2-40B4-BE49-F238E27FC236}">
                <a16:creationId xmlns:a16="http://schemas.microsoft.com/office/drawing/2014/main" id="{434BB358-977F-5843-976D-8B0FA9197AB8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2412080" y="3147894"/>
          <a:ext cx="2880000" cy="72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19" name="Equation" r:id="rId5" imgW="1637589" imgH="482391" progId="Equation.DSMT4">
                  <p:embed/>
                </p:oleObj>
              </mc:Choice>
              <mc:Fallback>
                <p:oleObj name="Equation" r:id="rId5" imgW="1637589" imgH="482391" progId="Equation.DSMT4">
                  <p:embed/>
                  <p:pic>
                    <p:nvPicPr>
                      <p:cNvPr id="9" name="Object 1">
                        <a:extLst>
                          <a:ext uri="{FF2B5EF4-FFF2-40B4-BE49-F238E27FC236}">
                            <a16:creationId xmlns:a16="http://schemas.microsoft.com/office/drawing/2014/main" id="{434BB358-977F-5843-976D-8B0FA9197AB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12080" y="3147894"/>
                        <a:ext cx="2880000" cy="72000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3">
            <a:extLst>
              <a:ext uri="{FF2B5EF4-FFF2-40B4-BE49-F238E27FC236}">
                <a16:creationId xmlns:a16="http://schemas.microsoft.com/office/drawing/2014/main" id="{7AA88A4C-AF87-844D-A3FA-5AC1B18B583D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2426864" y="4011910"/>
          <a:ext cx="6321600" cy="72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20" name="Equation" r:id="rId7" imgW="3860800" imgH="482600" progId="Equation.DSMT4">
                  <p:embed/>
                </p:oleObj>
              </mc:Choice>
              <mc:Fallback>
                <p:oleObj name="Equation" r:id="rId7" imgW="3860800" imgH="482600" progId="Equation.DSMT4">
                  <p:embed/>
                  <p:pic>
                    <p:nvPicPr>
                      <p:cNvPr id="10" name="Object 3">
                        <a:extLst>
                          <a:ext uri="{FF2B5EF4-FFF2-40B4-BE49-F238E27FC236}">
                            <a16:creationId xmlns:a16="http://schemas.microsoft.com/office/drawing/2014/main" id="{7AA88A4C-AF87-844D-A3FA-5AC1B18B583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26864" y="4011910"/>
                        <a:ext cx="6321600" cy="72000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54217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179512" y="549370"/>
                <a:ext cx="8064896" cy="77745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 algn="just">
                  <a:lnSpc>
                    <a:spcPct val="130000"/>
                  </a:lnSpc>
                  <a:buFont typeface="Wingdings" panose="05000000000000000000" pitchFamily="2" charset="2"/>
                  <a:buChar char="p"/>
                </a:pP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0-1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背包问题包含</a:t>
                </a: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b="1" i="1" smtClean="0">
                        <a:solidFill>
                          <a:srgbClr val="F77A2D"/>
                        </a:solidFill>
                        <a:latin typeface="Cambria Math" panose="02040503050406030204" pitchFamily="18" charset="0"/>
                      </a:rPr>
                      <m:t>𝚯</m:t>
                    </m:r>
                    <m:r>
                      <a:rPr lang="en-US" altLang="zh-CN" b="1" i="1" smtClean="0">
                        <a:solidFill>
                          <a:srgbClr val="F77A2D"/>
                        </a:solidFill>
                        <a:latin typeface="Cambria Math"/>
                      </a:rPr>
                      <m:t>(</m:t>
                    </m:r>
                    <m:r>
                      <a:rPr lang="en-US" altLang="zh-CN" b="1" i="1" smtClean="0">
                        <a:solidFill>
                          <a:srgbClr val="F77A2D"/>
                        </a:solidFill>
                        <a:latin typeface="Cambria Math"/>
                      </a:rPr>
                      <m:t>𝒏𝑪</m:t>
                    </m:r>
                    <m:r>
                      <a:rPr lang="en-US" altLang="zh-CN" b="1" i="1" smtClean="0">
                        <a:solidFill>
                          <a:srgbClr val="F77A2D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lang="zh-CN" altLang="en-US" b="1" dirty="0">
                    <a:solidFill>
                      <a:srgbClr val="F77A2D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个子问题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，采用</a:t>
                </a:r>
                <a:r>
                  <a:rPr lang="zh-CN" altLang="en-US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自底向上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（</a:t>
                </a:r>
                <a:r>
                  <a:rPr lang="zh-CN" altLang="en-US" b="1" dirty="0">
                    <a:solidFill>
                      <a:srgbClr val="F77A2D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由易至难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）的方法求最优值，最优值保存在</a:t>
                </a:r>
                <a:r>
                  <a:rPr lang="zh-CN" altLang="en-US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二维数组</a:t>
                </a: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Val 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中</a:t>
                </a:r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512" y="549370"/>
                <a:ext cx="8064896" cy="777457"/>
              </a:xfrm>
              <a:prstGeom prst="rect">
                <a:avLst/>
              </a:prstGeom>
              <a:blipFill>
                <a:blip r:embed="rId3"/>
                <a:stretch>
                  <a:fillRect l="-314" r="-629" b="-96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3" name="矩形 142"/>
          <p:cNvSpPr/>
          <p:nvPr/>
        </p:nvSpPr>
        <p:spPr>
          <a:xfrm>
            <a:off x="396803" y="51470"/>
            <a:ext cx="1595309" cy="3631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80000"/>
              </a:lnSpc>
            </a:pPr>
            <a:r>
              <a:rPr lang="zh-CN" altLang="en-US" sz="22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计算最优值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329ACBA-620D-694A-A875-3C4602E89A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8602" y="1851670"/>
            <a:ext cx="3075806" cy="3075806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D6FF56CE-9979-9548-AD40-4226A4492B2C}"/>
              </a:ext>
            </a:extLst>
          </p:cNvPr>
          <p:cNvSpPr/>
          <p:nvPr/>
        </p:nvSpPr>
        <p:spPr>
          <a:xfrm>
            <a:off x="179512" y="1362245"/>
            <a:ext cx="8064896" cy="7774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30000"/>
              </a:lnSpc>
              <a:buFont typeface="Wingdings" panose="05000000000000000000" pitchFamily="2" charset="2"/>
              <a:buChar char="p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最开始的时候根据边界条件计算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Val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第一行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的值（即只考虑装第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个物品的情形），它是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最简单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的子问题。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8CD887B1-62FA-B04B-B905-B91067E26FA3}"/>
              </a:ext>
            </a:extLst>
          </p:cNvPr>
          <p:cNvSpPr/>
          <p:nvPr/>
        </p:nvSpPr>
        <p:spPr>
          <a:xfrm>
            <a:off x="179512" y="2226615"/>
            <a:ext cx="4572000" cy="1857303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 algn="just">
              <a:lnSpc>
                <a:spcPct val="130000"/>
              </a:lnSpc>
              <a:buFont typeface="Wingdings" panose="05000000000000000000" pitchFamily="2" charset="2"/>
              <a:buChar char="p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然后，根据递推公式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依次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计算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Val</a:t>
            </a:r>
          </a:p>
          <a:p>
            <a:pPr lvl="1" algn="just">
              <a:lnSpc>
                <a:spcPct val="13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2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行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algn="just">
              <a:lnSpc>
                <a:spcPct val="13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3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行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algn="just">
              <a:lnSpc>
                <a:spcPct val="13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</a:p>
          <a:p>
            <a:pPr lvl="1" algn="just">
              <a:lnSpc>
                <a:spcPct val="13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n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行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96225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1000">
        <p:fade/>
      </p:transition>
    </mc:Choice>
    <mc:Fallback xmlns="">
      <p:transition spd="med" advTm="2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251520" y="549370"/>
                <a:ext cx="8064896" cy="70128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30000"/>
                  </a:lnSpc>
                </a:pPr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0-1</a:t>
                </a:r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背包问题包含 </a:t>
                </a:r>
                <a14:m>
                  <m:oMath xmlns:m="http://schemas.openxmlformats.org/officeDocument/2006/math">
                    <m:r>
                      <a:rPr lang="zh-CN" altLang="en-US" sz="1600" b="1" i="1" smtClean="0">
                        <a:solidFill>
                          <a:srgbClr val="F77A2D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𝚯</m:t>
                    </m:r>
                    <m:r>
                      <a:rPr lang="en-US" altLang="zh-CN" sz="1600" b="1">
                        <a:solidFill>
                          <a:srgbClr val="F77A2D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1600" b="1">
                        <a:solidFill>
                          <a:srgbClr val="F77A2D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𝒏𝑪</m:t>
                    </m:r>
                    <m:r>
                      <a:rPr lang="en-US" altLang="zh-CN" sz="1600" b="1">
                        <a:solidFill>
                          <a:srgbClr val="F77A2D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zh-CN" altLang="en-US" sz="1600" b="1" dirty="0">
                    <a:solidFill>
                      <a:srgbClr val="F77A2D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个子问题</a:t>
                </a:r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，采用自底向上（</a:t>
                </a:r>
                <a:r>
                  <a:rPr lang="zh-CN" altLang="en-US" sz="1600" b="1" dirty="0">
                    <a:solidFill>
                      <a:srgbClr val="F77A2D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由易至难</a:t>
                </a:r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）的方法求最优值，最优值保存在二维数组</a:t>
                </a:r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Val</a:t>
                </a:r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中。</a:t>
                </a:r>
                <a:endPara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549370"/>
                <a:ext cx="8064896" cy="701282"/>
              </a:xfrm>
              <a:prstGeom prst="rect">
                <a:avLst/>
              </a:prstGeom>
              <a:blipFill>
                <a:blip r:embed="rId3"/>
                <a:stretch>
                  <a:fillRect l="-314" r="-314" b="-107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本框 3"/>
          <p:cNvSpPr txBox="1"/>
          <p:nvPr/>
        </p:nvSpPr>
        <p:spPr>
          <a:xfrm>
            <a:off x="1474147" y="1419622"/>
            <a:ext cx="6122189" cy="33855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例：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>
                <a:ea typeface="楷体_GB2312" pitchFamily="49" charset="-122"/>
              </a:rPr>
              <a:t>n = 5</a:t>
            </a:r>
            <a:r>
              <a:rPr lang="zh-CN" altLang="en-US" sz="1600" dirty="0">
                <a:ea typeface="楷体_GB2312" pitchFamily="49" charset="-122"/>
              </a:rPr>
              <a:t>，</a:t>
            </a:r>
            <a:r>
              <a:rPr lang="en-US" altLang="zh-CN" sz="1600" dirty="0">
                <a:ea typeface="楷体_GB2312" pitchFamily="49" charset="-122"/>
              </a:rPr>
              <a:t>C = 10</a:t>
            </a:r>
            <a:r>
              <a:rPr lang="zh-CN" altLang="en-US" sz="1600" dirty="0">
                <a:ea typeface="楷体_GB2312" pitchFamily="49" charset="-122"/>
              </a:rPr>
              <a:t>，</a:t>
            </a:r>
            <a:r>
              <a:rPr lang="en-US" altLang="zh-CN" sz="1600" dirty="0">
                <a:ea typeface="楷体_GB2312" pitchFamily="49" charset="-122"/>
              </a:rPr>
              <a:t>w = {2</a:t>
            </a:r>
            <a:r>
              <a:rPr lang="zh-CN" altLang="en-US" sz="1600" dirty="0">
                <a:ea typeface="楷体_GB2312" pitchFamily="49" charset="-122"/>
              </a:rPr>
              <a:t>，</a:t>
            </a:r>
            <a:r>
              <a:rPr lang="en-US" altLang="zh-CN" sz="1600" dirty="0">
                <a:ea typeface="楷体_GB2312" pitchFamily="49" charset="-122"/>
              </a:rPr>
              <a:t>2</a:t>
            </a:r>
            <a:r>
              <a:rPr lang="zh-CN" altLang="en-US" sz="1600" dirty="0">
                <a:ea typeface="楷体_GB2312" pitchFamily="49" charset="-122"/>
              </a:rPr>
              <a:t>，</a:t>
            </a:r>
            <a:r>
              <a:rPr lang="en-US" altLang="zh-CN" sz="1600" dirty="0">
                <a:ea typeface="楷体_GB2312" pitchFamily="49" charset="-122"/>
              </a:rPr>
              <a:t>6</a:t>
            </a:r>
            <a:r>
              <a:rPr lang="zh-CN" altLang="en-US" sz="1600" dirty="0">
                <a:ea typeface="楷体_GB2312" pitchFamily="49" charset="-122"/>
              </a:rPr>
              <a:t>，</a:t>
            </a:r>
            <a:r>
              <a:rPr lang="en-US" altLang="zh-CN" sz="1600" dirty="0">
                <a:ea typeface="楷体_GB2312" pitchFamily="49" charset="-122"/>
              </a:rPr>
              <a:t>5</a:t>
            </a:r>
            <a:r>
              <a:rPr lang="zh-CN" altLang="en-US" sz="1600" dirty="0">
                <a:ea typeface="楷体_GB2312" pitchFamily="49" charset="-122"/>
              </a:rPr>
              <a:t>，</a:t>
            </a:r>
            <a:r>
              <a:rPr lang="en-US" altLang="zh-CN" sz="1600" dirty="0">
                <a:ea typeface="楷体_GB2312" pitchFamily="49" charset="-122"/>
              </a:rPr>
              <a:t>4}</a:t>
            </a:r>
            <a:r>
              <a:rPr lang="zh-CN" altLang="en-US" sz="1600" dirty="0">
                <a:ea typeface="楷体_GB2312" pitchFamily="49" charset="-122"/>
              </a:rPr>
              <a:t>，</a:t>
            </a:r>
            <a:r>
              <a:rPr lang="en-US" altLang="zh-CN" sz="1600" dirty="0">
                <a:ea typeface="楷体_GB2312" pitchFamily="49" charset="-122"/>
              </a:rPr>
              <a:t>v = {6</a:t>
            </a:r>
            <a:r>
              <a:rPr lang="zh-CN" altLang="en-US" sz="1600" dirty="0">
                <a:ea typeface="楷体_GB2312" pitchFamily="49" charset="-122"/>
              </a:rPr>
              <a:t>，</a:t>
            </a:r>
            <a:r>
              <a:rPr lang="en-US" altLang="zh-CN" sz="1600" dirty="0">
                <a:ea typeface="楷体_GB2312" pitchFamily="49" charset="-122"/>
              </a:rPr>
              <a:t>3</a:t>
            </a:r>
            <a:r>
              <a:rPr lang="zh-CN" altLang="en-US" sz="1600" dirty="0">
                <a:ea typeface="楷体_GB2312" pitchFamily="49" charset="-122"/>
              </a:rPr>
              <a:t>，</a:t>
            </a:r>
            <a:r>
              <a:rPr lang="en-US" altLang="zh-CN" sz="1600" dirty="0">
                <a:ea typeface="楷体_GB2312" pitchFamily="49" charset="-122"/>
              </a:rPr>
              <a:t>5</a:t>
            </a:r>
            <a:r>
              <a:rPr lang="zh-CN" altLang="en-US" sz="1600" dirty="0">
                <a:ea typeface="楷体_GB2312" pitchFamily="49" charset="-122"/>
              </a:rPr>
              <a:t>，</a:t>
            </a:r>
            <a:r>
              <a:rPr lang="en-US" altLang="zh-CN" sz="1600" dirty="0">
                <a:ea typeface="楷体_GB2312" pitchFamily="49" charset="-122"/>
              </a:rPr>
              <a:t>4</a:t>
            </a:r>
            <a:r>
              <a:rPr lang="zh-CN" altLang="en-US" sz="1600" dirty="0">
                <a:ea typeface="楷体_GB2312" pitchFamily="49" charset="-122"/>
              </a:rPr>
              <a:t>，</a:t>
            </a:r>
            <a:r>
              <a:rPr lang="en-US" altLang="zh-CN" sz="1600" dirty="0">
                <a:ea typeface="楷体_GB2312" pitchFamily="49" charset="-122"/>
              </a:rPr>
              <a:t>6}</a:t>
            </a:r>
            <a:endParaRPr lang="zh-CN" altLang="en-US" sz="1600" dirty="0"/>
          </a:p>
        </p:txBody>
      </p:sp>
      <p:graphicFrame>
        <p:nvGraphicFramePr>
          <p:cNvPr id="77" name="表格 76"/>
          <p:cNvGraphicFramePr>
            <a:graphicFrameLocks noGrp="1"/>
          </p:cNvGraphicFramePr>
          <p:nvPr>
            <p:extLst/>
          </p:nvPr>
        </p:nvGraphicFramePr>
        <p:xfrm>
          <a:off x="971604" y="2095078"/>
          <a:ext cx="7272804" cy="299695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060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60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60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606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0606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0606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0606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0606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06067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06067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606067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606067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499492">
                <a:tc>
                  <a:txBody>
                    <a:bodyPr/>
                    <a:lstStyle/>
                    <a:p>
                      <a:r>
                        <a:rPr lang="en-US" altLang="zh-CN" sz="20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</a:t>
                      </a:r>
                      <a:r>
                        <a:rPr lang="en-US" altLang="zh-CN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\ p</a:t>
                      </a:r>
                      <a:endParaRPr lang="zh-CN" altLang="en-US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0</a:t>
                      </a:r>
                      <a:endParaRPr lang="zh-CN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1</a:t>
                      </a:r>
                      <a:endParaRPr lang="zh-CN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2</a:t>
                      </a:r>
                      <a:endParaRPr lang="zh-CN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3</a:t>
                      </a:r>
                      <a:endParaRPr lang="zh-CN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4</a:t>
                      </a:r>
                      <a:endParaRPr lang="zh-CN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5</a:t>
                      </a:r>
                      <a:endParaRPr lang="zh-CN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6</a:t>
                      </a:r>
                      <a:endParaRPr lang="zh-CN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7</a:t>
                      </a:r>
                      <a:endParaRPr lang="zh-CN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8</a:t>
                      </a:r>
                      <a:endParaRPr lang="zh-CN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9</a:t>
                      </a:r>
                      <a:endParaRPr lang="zh-CN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10</a:t>
                      </a:r>
                      <a:endParaRPr lang="zh-CN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9492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1</a:t>
                      </a:r>
                      <a:endParaRPr lang="zh-CN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9492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2</a:t>
                      </a:r>
                      <a:endParaRPr lang="zh-CN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9492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3</a:t>
                      </a:r>
                      <a:endParaRPr lang="zh-CN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9492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4</a:t>
                      </a:r>
                      <a:endParaRPr lang="zh-CN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9492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5</a:t>
                      </a:r>
                      <a:endParaRPr lang="zh-CN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78" name="文本框 5"/>
          <p:cNvSpPr txBox="1"/>
          <p:nvPr/>
        </p:nvSpPr>
        <p:spPr>
          <a:xfrm>
            <a:off x="1619672" y="2677129"/>
            <a:ext cx="504056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0</a:t>
            </a:r>
            <a:endParaRPr lang="zh-CN" altLang="en-US" dirty="0"/>
          </a:p>
        </p:txBody>
      </p:sp>
      <p:sp>
        <p:nvSpPr>
          <p:cNvPr id="79" name="文本框 6"/>
          <p:cNvSpPr txBox="1"/>
          <p:nvPr/>
        </p:nvSpPr>
        <p:spPr>
          <a:xfrm>
            <a:off x="2226722" y="2677129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0</a:t>
            </a:r>
            <a:endParaRPr lang="zh-CN" altLang="en-US" dirty="0"/>
          </a:p>
        </p:txBody>
      </p:sp>
      <p:sp>
        <p:nvSpPr>
          <p:cNvPr id="80" name="文本框 7"/>
          <p:cNvSpPr txBox="1"/>
          <p:nvPr/>
        </p:nvSpPr>
        <p:spPr>
          <a:xfrm>
            <a:off x="2833772" y="2677129"/>
            <a:ext cx="504056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6</a:t>
            </a:r>
            <a:endParaRPr lang="zh-CN" altLang="en-US" dirty="0"/>
          </a:p>
        </p:txBody>
      </p:sp>
      <p:grpSp>
        <p:nvGrpSpPr>
          <p:cNvPr id="81" name="组合 80"/>
          <p:cNvGrpSpPr/>
          <p:nvPr/>
        </p:nvGrpSpPr>
        <p:grpSpPr>
          <a:xfrm>
            <a:off x="3440822" y="2677129"/>
            <a:ext cx="4753408" cy="369332"/>
            <a:chOff x="3440822" y="4254459"/>
            <a:chExt cx="4753408" cy="369332"/>
          </a:xfrm>
        </p:grpSpPr>
        <p:sp>
          <p:nvSpPr>
            <p:cNvPr id="82" name="文本框 8"/>
            <p:cNvSpPr txBox="1"/>
            <p:nvPr/>
          </p:nvSpPr>
          <p:spPr>
            <a:xfrm>
              <a:off x="3440822" y="4254459"/>
              <a:ext cx="5040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/>
                <a:t>6</a:t>
              </a:r>
              <a:endParaRPr lang="zh-CN" altLang="en-US" dirty="0"/>
            </a:p>
          </p:txBody>
        </p:sp>
        <p:sp>
          <p:nvSpPr>
            <p:cNvPr id="83" name="文本框 9"/>
            <p:cNvSpPr txBox="1"/>
            <p:nvPr/>
          </p:nvSpPr>
          <p:spPr>
            <a:xfrm>
              <a:off x="4047872" y="4254459"/>
              <a:ext cx="5040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/>
                <a:t>6</a:t>
              </a:r>
              <a:endParaRPr lang="zh-CN" altLang="en-US" dirty="0"/>
            </a:p>
          </p:txBody>
        </p:sp>
        <p:sp>
          <p:nvSpPr>
            <p:cNvPr id="84" name="文本框 10"/>
            <p:cNvSpPr txBox="1"/>
            <p:nvPr/>
          </p:nvSpPr>
          <p:spPr>
            <a:xfrm>
              <a:off x="4654922" y="4254459"/>
              <a:ext cx="5040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/>
                <a:t>6</a:t>
              </a:r>
              <a:endParaRPr lang="zh-CN" altLang="en-US" dirty="0"/>
            </a:p>
          </p:txBody>
        </p:sp>
        <p:sp>
          <p:nvSpPr>
            <p:cNvPr id="85" name="文本框 11"/>
            <p:cNvSpPr txBox="1"/>
            <p:nvPr/>
          </p:nvSpPr>
          <p:spPr>
            <a:xfrm>
              <a:off x="5261972" y="4254459"/>
              <a:ext cx="5040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/>
                <a:t>6</a:t>
              </a:r>
              <a:endParaRPr lang="zh-CN" altLang="en-US" dirty="0"/>
            </a:p>
          </p:txBody>
        </p:sp>
        <p:sp>
          <p:nvSpPr>
            <p:cNvPr id="86" name="文本框 12"/>
            <p:cNvSpPr txBox="1"/>
            <p:nvPr/>
          </p:nvSpPr>
          <p:spPr>
            <a:xfrm>
              <a:off x="5869022" y="4254459"/>
              <a:ext cx="5040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/>
                <a:t>6</a:t>
              </a:r>
              <a:endParaRPr lang="zh-CN" altLang="en-US" dirty="0"/>
            </a:p>
          </p:txBody>
        </p:sp>
        <p:sp>
          <p:nvSpPr>
            <p:cNvPr id="87" name="文本框 13"/>
            <p:cNvSpPr txBox="1"/>
            <p:nvPr/>
          </p:nvSpPr>
          <p:spPr>
            <a:xfrm>
              <a:off x="6476072" y="4254459"/>
              <a:ext cx="5040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/>
                <a:t>6</a:t>
              </a:r>
              <a:endParaRPr lang="zh-CN" altLang="en-US" dirty="0"/>
            </a:p>
          </p:txBody>
        </p:sp>
        <p:sp>
          <p:nvSpPr>
            <p:cNvPr id="88" name="文本框 14"/>
            <p:cNvSpPr txBox="1"/>
            <p:nvPr/>
          </p:nvSpPr>
          <p:spPr>
            <a:xfrm>
              <a:off x="7083122" y="4254459"/>
              <a:ext cx="5040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/>
                <a:t>6</a:t>
              </a:r>
              <a:endParaRPr lang="zh-CN" altLang="en-US" dirty="0"/>
            </a:p>
          </p:txBody>
        </p:sp>
        <p:sp>
          <p:nvSpPr>
            <p:cNvPr id="89" name="文本框 15"/>
            <p:cNvSpPr txBox="1"/>
            <p:nvPr/>
          </p:nvSpPr>
          <p:spPr>
            <a:xfrm>
              <a:off x="7690174" y="4254459"/>
              <a:ext cx="5040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/>
                <a:t>6</a:t>
              </a:r>
              <a:endParaRPr lang="zh-CN" altLang="en-US" dirty="0"/>
            </a:p>
          </p:txBody>
        </p:sp>
      </p:grpSp>
      <p:grpSp>
        <p:nvGrpSpPr>
          <p:cNvPr id="90" name="组合 89"/>
          <p:cNvGrpSpPr/>
          <p:nvPr/>
        </p:nvGrpSpPr>
        <p:grpSpPr>
          <a:xfrm>
            <a:off x="1619672" y="3160693"/>
            <a:ext cx="1111106" cy="369332"/>
            <a:chOff x="1619672" y="4738023"/>
            <a:chExt cx="1111106" cy="369332"/>
          </a:xfrm>
        </p:grpSpPr>
        <p:sp>
          <p:nvSpPr>
            <p:cNvPr id="91" name="文本框 16"/>
            <p:cNvSpPr txBox="1"/>
            <p:nvPr/>
          </p:nvSpPr>
          <p:spPr>
            <a:xfrm>
              <a:off x="1619672" y="4738023"/>
              <a:ext cx="504056" cy="36933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/>
                <a:t>0</a:t>
              </a:r>
              <a:endParaRPr lang="zh-CN" altLang="en-US" dirty="0"/>
            </a:p>
          </p:txBody>
        </p:sp>
        <p:sp>
          <p:nvSpPr>
            <p:cNvPr id="92" name="文本框 17"/>
            <p:cNvSpPr txBox="1"/>
            <p:nvPr/>
          </p:nvSpPr>
          <p:spPr>
            <a:xfrm>
              <a:off x="2226722" y="4738023"/>
              <a:ext cx="5040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/>
                <a:t>0</a:t>
              </a:r>
              <a:endParaRPr lang="zh-CN" altLang="en-US" dirty="0"/>
            </a:p>
          </p:txBody>
        </p:sp>
      </p:grpSp>
      <p:sp>
        <p:nvSpPr>
          <p:cNvPr id="93" name="文本框 18"/>
          <p:cNvSpPr txBox="1"/>
          <p:nvPr/>
        </p:nvSpPr>
        <p:spPr>
          <a:xfrm>
            <a:off x="2833772" y="3160693"/>
            <a:ext cx="504056" cy="36933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6</a:t>
            </a:r>
            <a:endParaRPr lang="zh-CN" altLang="en-US" dirty="0"/>
          </a:p>
        </p:txBody>
      </p:sp>
      <p:sp>
        <p:nvSpPr>
          <p:cNvPr id="94" name="文本框 19"/>
          <p:cNvSpPr txBox="1"/>
          <p:nvPr/>
        </p:nvSpPr>
        <p:spPr>
          <a:xfrm>
            <a:off x="3440822" y="3160693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6</a:t>
            </a:r>
            <a:endParaRPr lang="zh-CN" altLang="en-US" dirty="0"/>
          </a:p>
        </p:txBody>
      </p:sp>
      <p:sp>
        <p:nvSpPr>
          <p:cNvPr id="95" name="文本框 20"/>
          <p:cNvSpPr txBox="1"/>
          <p:nvPr/>
        </p:nvSpPr>
        <p:spPr>
          <a:xfrm>
            <a:off x="4047872" y="3160693"/>
            <a:ext cx="504056" cy="36933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9</a:t>
            </a:r>
            <a:endParaRPr lang="zh-CN" altLang="en-US" dirty="0"/>
          </a:p>
        </p:txBody>
      </p:sp>
      <p:grpSp>
        <p:nvGrpSpPr>
          <p:cNvPr id="96" name="组合 95"/>
          <p:cNvGrpSpPr/>
          <p:nvPr/>
        </p:nvGrpSpPr>
        <p:grpSpPr>
          <a:xfrm>
            <a:off x="4654922" y="3160693"/>
            <a:ext cx="3539308" cy="369332"/>
            <a:chOff x="4654922" y="4738023"/>
            <a:chExt cx="3539308" cy="369332"/>
          </a:xfrm>
        </p:grpSpPr>
        <p:sp>
          <p:nvSpPr>
            <p:cNvPr id="97" name="文本框 21"/>
            <p:cNvSpPr txBox="1"/>
            <p:nvPr/>
          </p:nvSpPr>
          <p:spPr>
            <a:xfrm>
              <a:off x="4654922" y="4738023"/>
              <a:ext cx="5040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/>
                <a:t>9</a:t>
              </a:r>
              <a:endParaRPr lang="zh-CN" altLang="en-US" dirty="0"/>
            </a:p>
          </p:txBody>
        </p:sp>
        <p:sp>
          <p:nvSpPr>
            <p:cNvPr id="98" name="文本框 22"/>
            <p:cNvSpPr txBox="1"/>
            <p:nvPr/>
          </p:nvSpPr>
          <p:spPr>
            <a:xfrm>
              <a:off x="5261972" y="4738023"/>
              <a:ext cx="5040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/>
                <a:t>9</a:t>
              </a:r>
              <a:endParaRPr lang="zh-CN" altLang="en-US" dirty="0"/>
            </a:p>
          </p:txBody>
        </p:sp>
        <p:sp>
          <p:nvSpPr>
            <p:cNvPr id="99" name="文本框 23"/>
            <p:cNvSpPr txBox="1"/>
            <p:nvPr/>
          </p:nvSpPr>
          <p:spPr>
            <a:xfrm>
              <a:off x="5869022" y="4738023"/>
              <a:ext cx="5040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/>
                <a:t>9</a:t>
              </a:r>
              <a:endParaRPr lang="zh-CN" altLang="en-US" dirty="0"/>
            </a:p>
          </p:txBody>
        </p:sp>
        <p:sp>
          <p:nvSpPr>
            <p:cNvPr id="100" name="文本框 24"/>
            <p:cNvSpPr txBox="1"/>
            <p:nvPr/>
          </p:nvSpPr>
          <p:spPr>
            <a:xfrm>
              <a:off x="6476072" y="4738023"/>
              <a:ext cx="5040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/>
                <a:t>9</a:t>
              </a:r>
              <a:endParaRPr lang="zh-CN" altLang="en-US" dirty="0"/>
            </a:p>
          </p:txBody>
        </p:sp>
        <p:sp>
          <p:nvSpPr>
            <p:cNvPr id="101" name="文本框 25"/>
            <p:cNvSpPr txBox="1"/>
            <p:nvPr/>
          </p:nvSpPr>
          <p:spPr>
            <a:xfrm>
              <a:off x="7083122" y="4738023"/>
              <a:ext cx="5040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/>
                <a:t>9</a:t>
              </a:r>
              <a:endParaRPr lang="zh-CN" altLang="en-US" dirty="0"/>
            </a:p>
          </p:txBody>
        </p:sp>
        <p:sp>
          <p:nvSpPr>
            <p:cNvPr id="102" name="文本框 26"/>
            <p:cNvSpPr txBox="1"/>
            <p:nvPr/>
          </p:nvSpPr>
          <p:spPr>
            <a:xfrm>
              <a:off x="7690174" y="4738023"/>
              <a:ext cx="5040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/>
                <a:t>9</a:t>
              </a:r>
              <a:endParaRPr lang="zh-CN" altLang="en-US" dirty="0"/>
            </a:p>
          </p:txBody>
        </p:sp>
      </p:grpSp>
      <p:grpSp>
        <p:nvGrpSpPr>
          <p:cNvPr id="103" name="组合 102"/>
          <p:cNvGrpSpPr/>
          <p:nvPr/>
        </p:nvGrpSpPr>
        <p:grpSpPr>
          <a:xfrm>
            <a:off x="1619672" y="3664749"/>
            <a:ext cx="4753406" cy="369332"/>
            <a:chOff x="1619672" y="5242079"/>
            <a:chExt cx="4753406" cy="369332"/>
          </a:xfrm>
        </p:grpSpPr>
        <p:grpSp>
          <p:nvGrpSpPr>
            <p:cNvPr id="104" name="组合 103"/>
            <p:cNvGrpSpPr/>
            <p:nvPr/>
          </p:nvGrpSpPr>
          <p:grpSpPr>
            <a:xfrm>
              <a:off x="1619672" y="5242079"/>
              <a:ext cx="3539306" cy="369332"/>
              <a:chOff x="1619672" y="5242079"/>
              <a:chExt cx="3539306" cy="369332"/>
            </a:xfrm>
          </p:grpSpPr>
          <p:sp>
            <p:nvSpPr>
              <p:cNvPr id="107" name="文本框 27"/>
              <p:cNvSpPr txBox="1"/>
              <p:nvPr/>
            </p:nvSpPr>
            <p:spPr>
              <a:xfrm>
                <a:off x="1619672" y="5242079"/>
                <a:ext cx="504056" cy="369332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  <p:sp>
            <p:nvSpPr>
              <p:cNvPr id="108" name="文本框 28"/>
              <p:cNvSpPr txBox="1"/>
              <p:nvPr/>
            </p:nvSpPr>
            <p:spPr>
              <a:xfrm>
                <a:off x="2226722" y="5242079"/>
                <a:ext cx="50405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  <p:sp>
            <p:nvSpPr>
              <p:cNvPr id="109" name="文本框 29"/>
              <p:cNvSpPr txBox="1"/>
              <p:nvPr/>
            </p:nvSpPr>
            <p:spPr>
              <a:xfrm>
                <a:off x="2833772" y="5242079"/>
                <a:ext cx="504056" cy="369332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dirty="0"/>
                  <a:t>6</a:t>
                </a:r>
                <a:endParaRPr lang="zh-CN" altLang="en-US" dirty="0"/>
              </a:p>
            </p:txBody>
          </p:sp>
          <p:sp>
            <p:nvSpPr>
              <p:cNvPr id="110" name="文本框 30"/>
              <p:cNvSpPr txBox="1"/>
              <p:nvPr/>
            </p:nvSpPr>
            <p:spPr>
              <a:xfrm>
                <a:off x="3440822" y="5242079"/>
                <a:ext cx="50405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dirty="0"/>
                  <a:t>6</a:t>
                </a:r>
                <a:endParaRPr lang="zh-CN" altLang="en-US" dirty="0"/>
              </a:p>
            </p:txBody>
          </p:sp>
          <p:sp>
            <p:nvSpPr>
              <p:cNvPr id="111" name="文本框 31"/>
              <p:cNvSpPr txBox="1"/>
              <p:nvPr/>
            </p:nvSpPr>
            <p:spPr>
              <a:xfrm>
                <a:off x="4047872" y="5242079"/>
                <a:ext cx="504056" cy="369332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dirty="0"/>
                  <a:t>9</a:t>
                </a:r>
                <a:endParaRPr lang="zh-CN" altLang="en-US" dirty="0"/>
              </a:p>
            </p:txBody>
          </p:sp>
          <p:sp>
            <p:nvSpPr>
              <p:cNvPr id="112" name="文本框 32"/>
              <p:cNvSpPr txBox="1"/>
              <p:nvPr/>
            </p:nvSpPr>
            <p:spPr>
              <a:xfrm>
                <a:off x="4654922" y="5242079"/>
                <a:ext cx="50405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dirty="0"/>
                  <a:t>9</a:t>
                </a:r>
                <a:endParaRPr lang="zh-CN" altLang="en-US" dirty="0"/>
              </a:p>
            </p:txBody>
          </p:sp>
        </p:grpSp>
        <p:sp>
          <p:nvSpPr>
            <p:cNvPr id="105" name="文本框 33"/>
            <p:cNvSpPr txBox="1"/>
            <p:nvPr/>
          </p:nvSpPr>
          <p:spPr>
            <a:xfrm>
              <a:off x="5261972" y="5242079"/>
              <a:ext cx="504056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/>
                <a:t>9</a:t>
              </a:r>
              <a:endParaRPr lang="zh-CN" altLang="en-US" dirty="0"/>
            </a:p>
          </p:txBody>
        </p:sp>
        <p:sp>
          <p:nvSpPr>
            <p:cNvPr id="106" name="文本框 34"/>
            <p:cNvSpPr txBox="1"/>
            <p:nvPr/>
          </p:nvSpPr>
          <p:spPr>
            <a:xfrm>
              <a:off x="5869022" y="5242079"/>
              <a:ext cx="5040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/>
                <a:t>9</a:t>
              </a:r>
              <a:endParaRPr lang="zh-CN" altLang="en-US" dirty="0"/>
            </a:p>
          </p:txBody>
        </p:sp>
      </p:grpSp>
      <p:sp>
        <p:nvSpPr>
          <p:cNvPr id="113" name="文本框 35"/>
          <p:cNvSpPr txBox="1"/>
          <p:nvPr/>
        </p:nvSpPr>
        <p:spPr>
          <a:xfrm>
            <a:off x="6476072" y="3664749"/>
            <a:ext cx="504056" cy="3693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11</a:t>
            </a:r>
            <a:endParaRPr lang="zh-CN" altLang="en-US" dirty="0"/>
          </a:p>
        </p:txBody>
      </p:sp>
      <p:sp>
        <p:nvSpPr>
          <p:cNvPr id="114" name="文本框 36"/>
          <p:cNvSpPr txBox="1"/>
          <p:nvPr/>
        </p:nvSpPr>
        <p:spPr>
          <a:xfrm>
            <a:off x="7098697" y="3664749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11</a:t>
            </a:r>
            <a:endParaRPr lang="zh-CN" altLang="en-US" dirty="0"/>
          </a:p>
        </p:txBody>
      </p:sp>
      <p:sp>
        <p:nvSpPr>
          <p:cNvPr id="115" name="文本框 37"/>
          <p:cNvSpPr txBox="1"/>
          <p:nvPr/>
        </p:nvSpPr>
        <p:spPr>
          <a:xfrm>
            <a:off x="7690174" y="3664749"/>
            <a:ext cx="504056" cy="3693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14</a:t>
            </a:r>
            <a:endParaRPr lang="zh-CN" altLang="en-US" dirty="0"/>
          </a:p>
        </p:txBody>
      </p:sp>
      <p:grpSp>
        <p:nvGrpSpPr>
          <p:cNvPr id="116" name="组合 115"/>
          <p:cNvGrpSpPr/>
          <p:nvPr/>
        </p:nvGrpSpPr>
        <p:grpSpPr>
          <a:xfrm>
            <a:off x="1619672" y="4172392"/>
            <a:ext cx="4146356" cy="369332"/>
            <a:chOff x="1619672" y="5749722"/>
            <a:chExt cx="4146356" cy="369332"/>
          </a:xfrm>
        </p:grpSpPr>
        <p:grpSp>
          <p:nvGrpSpPr>
            <p:cNvPr id="117" name="组合 116"/>
            <p:cNvGrpSpPr/>
            <p:nvPr/>
          </p:nvGrpSpPr>
          <p:grpSpPr>
            <a:xfrm>
              <a:off x="1619672" y="5749722"/>
              <a:ext cx="2932256" cy="369332"/>
              <a:chOff x="1619672" y="5749722"/>
              <a:chExt cx="2932256" cy="369332"/>
            </a:xfrm>
          </p:grpSpPr>
          <p:sp>
            <p:nvSpPr>
              <p:cNvPr id="120" name="文本框 38"/>
              <p:cNvSpPr txBox="1"/>
              <p:nvPr/>
            </p:nvSpPr>
            <p:spPr>
              <a:xfrm>
                <a:off x="1619672" y="5749722"/>
                <a:ext cx="504056" cy="369332"/>
              </a:xfrm>
              <a:prstGeom prst="rect">
                <a:avLst/>
              </a:prstGeom>
              <a:solidFill>
                <a:schemeClr val="accent5">
                  <a:lumMod val="75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  <p:sp>
            <p:nvSpPr>
              <p:cNvPr id="121" name="文本框 39"/>
              <p:cNvSpPr txBox="1"/>
              <p:nvPr/>
            </p:nvSpPr>
            <p:spPr>
              <a:xfrm>
                <a:off x="2226722" y="5749722"/>
                <a:ext cx="50405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  <p:sp>
            <p:nvSpPr>
              <p:cNvPr id="122" name="文本框 40"/>
              <p:cNvSpPr txBox="1"/>
              <p:nvPr/>
            </p:nvSpPr>
            <p:spPr>
              <a:xfrm>
                <a:off x="2833772" y="5749722"/>
                <a:ext cx="504056" cy="369332"/>
              </a:xfrm>
              <a:prstGeom prst="rect">
                <a:avLst/>
              </a:prstGeom>
              <a:solidFill>
                <a:schemeClr val="accent5">
                  <a:lumMod val="75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dirty="0"/>
                  <a:t>6</a:t>
                </a:r>
                <a:endParaRPr lang="zh-CN" altLang="en-US" dirty="0"/>
              </a:p>
            </p:txBody>
          </p:sp>
          <p:sp>
            <p:nvSpPr>
              <p:cNvPr id="123" name="文本框 41"/>
              <p:cNvSpPr txBox="1"/>
              <p:nvPr/>
            </p:nvSpPr>
            <p:spPr>
              <a:xfrm>
                <a:off x="3440822" y="5749722"/>
                <a:ext cx="50405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dirty="0"/>
                  <a:t>6</a:t>
                </a:r>
                <a:endParaRPr lang="zh-CN" altLang="en-US" dirty="0"/>
              </a:p>
            </p:txBody>
          </p:sp>
          <p:sp>
            <p:nvSpPr>
              <p:cNvPr id="124" name="文本框 42"/>
              <p:cNvSpPr txBox="1"/>
              <p:nvPr/>
            </p:nvSpPr>
            <p:spPr>
              <a:xfrm>
                <a:off x="4047872" y="5749722"/>
                <a:ext cx="504056" cy="369332"/>
              </a:xfrm>
              <a:prstGeom prst="rect">
                <a:avLst/>
              </a:prstGeom>
              <a:solidFill>
                <a:schemeClr val="accent5">
                  <a:lumMod val="75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dirty="0"/>
                  <a:t>9</a:t>
                </a:r>
                <a:endParaRPr lang="zh-CN" altLang="en-US" dirty="0"/>
              </a:p>
            </p:txBody>
          </p:sp>
        </p:grpSp>
        <p:sp>
          <p:nvSpPr>
            <p:cNvPr id="118" name="文本框 43"/>
            <p:cNvSpPr txBox="1"/>
            <p:nvPr/>
          </p:nvSpPr>
          <p:spPr>
            <a:xfrm>
              <a:off x="4654922" y="5749722"/>
              <a:ext cx="504056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/>
                <a:t>9</a:t>
              </a:r>
              <a:endParaRPr lang="zh-CN" altLang="en-US" dirty="0"/>
            </a:p>
          </p:txBody>
        </p:sp>
        <p:sp>
          <p:nvSpPr>
            <p:cNvPr id="119" name="文本框 44"/>
            <p:cNvSpPr txBox="1"/>
            <p:nvPr/>
          </p:nvSpPr>
          <p:spPr>
            <a:xfrm>
              <a:off x="5261972" y="5749722"/>
              <a:ext cx="5040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/>
                <a:t>9</a:t>
              </a:r>
              <a:endParaRPr lang="zh-CN" altLang="en-US" dirty="0"/>
            </a:p>
          </p:txBody>
        </p:sp>
      </p:grpSp>
      <p:sp>
        <p:nvSpPr>
          <p:cNvPr id="125" name="文本框 45"/>
          <p:cNvSpPr txBox="1"/>
          <p:nvPr/>
        </p:nvSpPr>
        <p:spPr>
          <a:xfrm>
            <a:off x="5869022" y="4172392"/>
            <a:ext cx="504056" cy="369332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10</a:t>
            </a:r>
            <a:endParaRPr lang="zh-CN" altLang="en-US" dirty="0"/>
          </a:p>
        </p:txBody>
      </p:sp>
      <p:sp>
        <p:nvSpPr>
          <p:cNvPr id="126" name="文本框 46"/>
          <p:cNvSpPr txBox="1"/>
          <p:nvPr/>
        </p:nvSpPr>
        <p:spPr>
          <a:xfrm>
            <a:off x="6476072" y="4172392"/>
            <a:ext cx="504056" cy="369332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11</a:t>
            </a:r>
            <a:endParaRPr lang="zh-CN" altLang="en-US" dirty="0"/>
          </a:p>
        </p:txBody>
      </p:sp>
      <p:sp>
        <p:nvSpPr>
          <p:cNvPr id="127" name="文本框 47"/>
          <p:cNvSpPr txBox="1"/>
          <p:nvPr/>
        </p:nvSpPr>
        <p:spPr>
          <a:xfrm>
            <a:off x="7083122" y="4172392"/>
            <a:ext cx="504056" cy="369332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13</a:t>
            </a:r>
            <a:endParaRPr lang="zh-CN" altLang="en-US" dirty="0"/>
          </a:p>
        </p:txBody>
      </p:sp>
      <p:sp>
        <p:nvSpPr>
          <p:cNvPr id="128" name="文本框 48"/>
          <p:cNvSpPr txBox="1"/>
          <p:nvPr/>
        </p:nvSpPr>
        <p:spPr>
          <a:xfrm>
            <a:off x="7690174" y="4172392"/>
            <a:ext cx="504056" cy="369332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14</a:t>
            </a:r>
            <a:endParaRPr lang="zh-CN" altLang="en-US" dirty="0"/>
          </a:p>
        </p:txBody>
      </p:sp>
      <p:grpSp>
        <p:nvGrpSpPr>
          <p:cNvPr id="129" name="组合 128"/>
          <p:cNvGrpSpPr/>
          <p:nvPr/>
        </p:nvGrpSpPr>
        <p:grpSpPr>
          <a:xfrm>
            <a:off x="1619672" y="4663569"/>
            <a:ext cx="3539306" cy="369332"/>
            <a:chOff x="1619672" y="6240899"/>
            <a:chExt cx="3539306" cy="369332"/>
          </a:xfrm>
        </p:grpSpPr>
        <p:grpSp>
          <p:nvGrpSpPr>
            <p:cNvPr id="130" name="组合 129"/>
            <p:cNvGrpSpPr/>
            <p:nvPr/>
          </p:nvGrpSpPr>
          <p:grpSpPr>
            <a:xfrm>
              <a:off x="1619672" y="6240899"/>
              <a:ext cx="2325206" cy="369332"/>
              <a:chOff x="1619672" y="6240899"/>
              <a:chExt cx="2325206" cy="369332"/>
            </a:xfrm>
          </p:grpSpPr>
          <p:sp>
            <p:nvSpPr>
              <p:cNvPr id="133" name="文本框 49"/>
              <p:cNvSpPr txBox="1"/>
              <p:nvPr/>
            </p:nvSpPr>
            <p:spPr>
              <a:xfrm>
                <a:off x="1619672" y="6240899"/>
                <a:ext cx="504056" cy="369332"/>
              </a:xfrm>
              <a:prstGeom prst="rect">
                <a:avLst/>
              </a:prstGeom>
              <a:solidFill>
                <a:schemeClr val="accent5">
                  <a:lumMod val="5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  <p:sp>
            <p:nvSpPr>
              <p:cNvPr id="134" name="文本框 50"/>
              <p:cNvSpPr txBox="1"/>
              <p:nvPr/>
            </p:nvSpPr>
            <p:spPr>
              <a:xfrm>
                <a:off x="2226722" y="6240899"/>
                <a:ext cx="50405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  <p:sp>
            <p:nvSpPr>
              <p:cNvPr id="135" name="文本框 51"/>
              <p:cNvSpPr txBox="1"/>
              <p:nvPr/>
            </p:nvSpPr>
            <p:spPr>
              <a:xfrm>
                <a:off x="2833772" y="6240899"/>
                <a:ext cx="504056" cy="369332"/>
              </a:xfrm>
              <a:prstGeom prst="rect">
                <a:avLst/>
              </a:prstGeom>
              <a:solidFill>
                <a:schemeClr val="accent5">
                  <a:lumMod val="5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dirty="0"/>
                  <a:t>6</a:t>
                </a:r>
                <a:endParaRPr lang="zh-CN" altLang="en-US" dirty="0"/>
              </a:p>
            </p:txBody>
          </p:sp>
          <p:sp>
            <p:nvSpPr>
              <p:cNvPr id="136" name="文本框 52"/>
              <p:cNvSpPr txBox="1"/>
              <p:nvPr/>
            </p:nvSpPr>
            <p:spPr>
              <a:xfrm>
                <a:off x="3440822" y="6240899"/>
                <a:ext cx="50405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dirty="0"/>
                  <a:t>6</a:t>
                </a:r>
                <a:endParaRPr lang="zh-CN" altLang="en-US" dirty="0"/>
              </a:p>
            </p:txBody>
          </p:sp>
        </p:grpSp>
        <p:sp>
          <p:nvSpPr>
            <p:cNvPr id="131" name="文本框 53"/>
            <p:cNvSpPr txBox="1"/>
            <p:nvPr/>
          </p:nvSpPr>
          <p:spPr>
            <a:xfrm>
              <a:off x="4047872" y="6240899"/>
              <a:ext cx="504056" cy="369332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/>
                <a:t>9</a:t>
              </a:r>
              <a:endParaRPr lang="zh-CN" altLang="en-US" dirty="0"/>
            </a:p>
          </p:txBody>
        </p:sp>
        <p:sp>
          <p:nvSpPr>
            <p:cNvPr id="132" name="文本框 54"/>
            <p:cNvSpPr txBox="1"/>
            <p:nvPr/>
          </p:nvSpPr>
          <p:spPr>
            <a:xfrm>
              <a:off x="4654922" y="6240899"/>
              <a:ext cx="5040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/>
                <a:t>9</a:t>
              </a:r>
              <a:endParaRPr lang="zh-CN" altLang="en-US" dirty="0"/>
            </a:p>
          </p:txBody>
        </p:sp>
      </p:grpSp>
      <p:sp>
        <p:nvSpPr>
          <p:cNvPr id="137" name="文本框 55"/>
          <p:cNvSpPr txBox="1"/>
          <p:nvPr/>
        </p:nvSpPr>
        <p:spPr>
          <a:xfrm>
            <a:off x="5261972" y="4663569"/>
            <a:ext cx="504056" cy="369332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12</a:t>
            </a:r>
            <a:endParaRPr lang="zh-CN" altLang="en-US" dirty="0"/>
          </a:p>
        </p:txBody>
      </p:sp>
      <p:sp>
        <p:nvSpPr>
          <p:cNvPr id="138" name="文本框 56"/>
          <p:cNvSpPr txBox="1"/>
          <p:nvPr/>
        </p:nvSpPr>
        <p:spPr>
          <a:xfrm>
            <a:off x="5869022" y="4663569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12</a:t>
            </a:r>
            <a:endParaRPr lang="zh-CN" altLang="en-US" dirty="0"/>
          </a:p>
        </p:txBody>
      </p:sp>
      <p:sp>
        <p:nvSpPr>
          <p:cNvPr id="139" name="文本框 57"/>
          <p:cNvSpPr txBox="1"/>
          <p:nvPr/>
        </p:nvSpPr>
        <p:spPr>
          <a:xfrm>
            <a:off x="6476072" y="4663569"/>
            <a:ext cx="504056" cy="369332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15</a:t>
            </a:r>
            <a:endParaRPr lang="zh-CN" altLang="en-US" dirty="0"/>
          </a:p>
        </p:txBody>
      </p:sp>
      <p:grpSp>
        <p:nvGrpSpPr>
          <p:cNvPr id="140" name="组合 139"/>
          <p:cNvGrpSpPr/>
          <p:nvPr/>
        </p:nvGrpSpPr>
        <p:grpSpPr>
          <a:xfrm>
            <a:off x="7083122" y="4663569"/>
            <a:ext cx="1111108" cy="369332"/>
            <a:chOff x="7083122" y="6240899"/>
            <a:chExt cx="1111108" cy="369332"/>
          </a:xfrm>
        </p:grpSpPr>
        <p:sp>
          <p:nvSpPr>
            <p:cNvPr id="141" name="文本框 58"/>
            <p:cNvSpPr txBox="1"/>
            <p:nvPr/>
          </p:nvSpPr>
          <p:spPr>
            <a:xfrm>
              <a:off x="7083122" y="6240899"/>
              <a:ext cx="5040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/>
                <a:t>15</a:t>
              </a:r>
              <a:endParaRPr lang="zh-CN" altLang="en-US" dirty="0"/>
            </a:p>
          </p:txBody>
        </p:sp>
        <p:sp>
          <p:nvSpPr>
            <p:cNvPr id="142" name="文本框 59"/>
            <p:cNvSpPr txBox="1"/>
            <p:nvPr/>
          </p:nvSpPr>
          <p:spPr>
            <a:xfrm>
              <a:off x="7690174" y="6240899"/>
              <a:ext cx="5040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/>
                <a:t>15</a:t>
              </a:r>
              <a:endParaRPr lang="zh-CN" altLang="en-US" dirty="0"/>
            </a:p>
          </p:txBody>
        </p:sp>
      </p:grpSp>
      <p:sp>
        <p:nvSpPr>
          <p:cNvPr id="143" name="矩形 142"/>
          <p:cNvSpPr/>
          <p:nvPr/>
        </p:nvSpPr>
        <p:spPr>
          <a:xfrm>
            <a:off x="396803" y="51470"/>
            <a:ext cx="1595309" cy="3631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80000"/>
              </a:lnSpc>
            </a:pPr>
            <a:r>
              <a:rPr lang="zh-CN" altLang="en-US" sz="22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计算最优值</a:t>
            </a:r>
          </a:p>
        </p:txBody>
      </p:sp>
    </p:spTree>
    <p:extLst>
      <p:ext uri="{BB962C8B-B14F-4D97-AF65-F5344CB8AC3E}">
        <p14:creationId xmlns:p14="http://schemas.microsoft.com/office/powerpoint/2010/main" val="1426756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1000">
        <p:fade/>
      </p:transition>
    </mc:Choice>
    <mc:Fallback xmlns="">
      <p:transition spd="med" advTm="2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250"/>
                            </p:stCondLst>
                            <p:childTnLst>
                              <p:par>
                                <p:cTn id="27" presetID="53" presetClass="entr" presetSubtype="16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16" presetClass="entr" presetSubtype="2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1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53" presetClass="entr" presetSubtype="16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250"/>
                            </p:stCondLst>
                            <p:childTnLst>
                              <p:par>
                                <p:cTn id="75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500"/>
                            </p:stCondLst>
                            <p:childTnLst>
                              <p:par>
                                <p:cTn id="78" presetID="53" presetClass="entr" presetSubtype="16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00"/>
                            </p:stCondLst>
                            <p:childTnLst>
                              <p:par>
                                <p:cTn id="89" presetID="53" presetClass="entr" presetSubtype="16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250"/>
                            </p:stCondLst>
                            <p:childTnLst>
                              <p:par>
                                <p:cTn id="95" presetID="16" presetClass="entr" presetSubtype="2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7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2000"/>
                            </p:stCondLst>
                            <p:childTnLst>
                              <p:par>
                                <p:cTn id="99" presetID="53" presetClass="entr" presetSubtype="16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2750"/>
                            </p:stCondLst>
                            <p:childTnLst>
                              <p:par>
                                <p:cTn id="105" presetID="16" presetClass="entr" presetSubtype="2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7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500"/>
                            </p:stCondLst>
                            <p:childTnLst>
                              <p:par>
                                <p:cTn id="114" presetID="53" presetClass="entr" presetSubtype="16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1250"/>
                            </p:stCondLst>
                            <p:childTnLst>
                              <p:par>
                                <p:cTn id="120" presetID="16" presetClass="entr" presetSubtype="2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2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500"/>
                            </p:stCondLst>
                            <p:childTnLst>
                              <p:par>
                                <p:cTn id="131" presetID="16" presetClass="entr" presetSubtype="21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3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8" grpId="0" animBg="1"/>
      <p:bldP spid="79" grpId="0"/>
      <p:bldP spid="80" grpId="0" animBg="1"/>
      <p:bldP spid="93" grpId="0" animBg="1"/>
      <p:bldP spid="94" grpId="0"/>
      <p:bldP spid="95" grpId="0" animBg="1"/>
      <p:bldP spid="113" grpId="0" animBg="1"/>
      <p:bldP spid="114" grpId="0"/>
      <p:bldP spid="115" grpId="0" animBg="1"/>
      <p:bldP spid="125" grpId="0" animBg="1"/>
      <p:bldP spid="126" grpId="0" animBg="1"/>
      <p:bldP spid="127" grpId="0" animBg="1"/>
      <p:bldP spid="128" grpId="0" animBg="1"/>
      <p:bldP spid="137" grpId="0" animBg="1"/>
      <p:bldP spid="138" grpId="0"/>
      <p:bldP spid="139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表格 5"/>
          <p:cNvGraphicFramePr>
            <a:graphicFrameLocks noGrp="1"/>
          </p:cNvGraphicFramePr>
          <p:nvPr>
            <p:extLst/>
          </p:nvPr>
        </p:nvGraphicFramePr>
        <p:xfrm>
          <a:off x="323528" y="589766"/>
          <a:ext cx="8136904" cy="3566160"/>
        </p:xfrm>
        <a:graphic>
          <a:graphicData uri="http://schemas.openxmlformats.org/drawingml/2006/table">
            <a:tbl>
              <a:tblPr/>
              <a:tblGrid>
                <a:gridCol w="81369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66160"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US" sz="1500" kern="0" dirty="0">
                          <a:solidFill>
                            <a:srgbClr val="0000FF"/>
                          </a:solidFill>
                          <a:latin typeface="Times New Roman"/>
                          <a:ea typeface="宋体"/>
                          <a:cs typeface="Times New Roman"/>
                        </a:rPr>
                        <a:t>double</a:t>
                      </a:r>
                      <a:r>
                        <a:rPr lang="en-US" sz="1500" kern="0" dirty="0">
                          <a:latin typeface="Times New Roman"/>
                          <a:ea typeface="宋体"/>
                          <a:cs typeface="Times New Roman"/>
                        </a:rPr>
                        <a:t> </a:t>
                      </a:r>
                      <a:r>
                        <a:rPr lang="en-US" sz="1500" kern="0" dirty="0" err="1">
                          <a:latin typeface="Times New Roman"/>
                          <a:ea typeface="宋体"/>
                          <a:cs typeface="Times New Roman"/>
                        </a:rPr>
                        <a:t>binaryKnapsack</a:t>
                      </a:r>
                      <a:r>
                        <a:rPr lang="en-US" sz="1500" kern="0" dirty="0">
                          <a:latin typeface="Times New Roman"/>
                          <a:ea typeface="宋体"/>
                          <a:cs typeface="Times New Roman"/>
                        </a:rPr>
                        <a:t>(</a:t>
                      </a:r>
                      <a:r>
                        <a:rPr lang="en-US" sz="1500" kern="0" dirty="0" err="1">
                          <a:solidFill>
                            <a:srgbClr val="0000FF"/>
                          </a:solidFill>
                          <a:latin typeface="Times New Roman"/>
                          <a:ea typeface="宋体"/>
                          <a:cs typeface="Times New Roman"/>
                        </a:rPr>
                        <a:t>int</a:t>
                      </a:r>
                      <a:r>
                        <a:rPr lang="en-US" sz="1500" kern="0" dirty="0">
                          <a:latin typeface="Times New Roman"/>
                          <a:ea typeface="宋体"/>
                          <a:cs typeface="Times New Roman"/>
                        </a:rPr>
                        <a:t> </a:t>
                      </a:r>
                      <a:r>
                        <a:rPr lang="en-US" sz="1500" kern="0" dirty="0" err="1">
                          <a:latin typeface="Times New Roman"/>
                          <a:ea typeface="宋体"/>
                          <a:cs typeface="Times New Roman"/>
                        </a:rPr>
                        <a:t>numItems,</a:t>
                      </a:r>
                      <a:r>
                        <a:rPr lang="en-US" sz="1500" kern="0" dirty="0" err="1">
                          <a:solidFill>
                            <a:srgbClr val="0000FF"/>
                          </a:solidFill>
                          <a:latin typeface="Times New Roman"/>
                          <a:ea typeface="宋体"/>
                          <a:cs typeface="Times New Roman"/>
                        </a:rPr>
                        <a:t>int</a:t>
                      </a:r>
                      <a:r>
                        <a:rPr lang="en-US" sz="1500" kern="0" dirty="0">
                          <a:latin typeface="Times New Roman"/>
                          <a:ea typeface="宋体"/>
                          <a:cs typeface="Times New Roman"/>
                        </a:rPr>
                        <a:t> *</a:t>
                      </a:r>
                      <a:r>
                        <a:rPr lang="en-US" sz="1500" kern="0" dirty="0" err="1">
                          <a:latin typeface="Times New Roman"/>
                          <a:ea typeface="宋体"/>
                          <a:cs typeface="Times New Roman"/>
                        </a:rPr>
                        <a:t>w,</a:t>
                      </a:r>
                      <a:r>
                        <a:rPr lang="en-US" sz="1500" kern="0" dirty="0" err="1">
                          <a:solidFill>
                            <a:srgbClr val="0000FF"/>
                          </a:solidFill>
                          <a:latin typeface="Times New Roman"/>
                          <a:ea typeface="宋体"/>
                          <a:cs typeface="Times New Roman"/>
                        </a:rPr>
                        <a:t>double</a:t>
                      </a:r>
                      <a:r>
                        <a:rPr lang="en-US" sz="1500" kern="0" dirty="0">
                          <a:latin typeface="Times New Roman"/>
                          <a:ea typeface="宋体"/>
                          <a:cs typeface="Times New Roman"/>
                        </a:rPr>
                        <a:t> *</a:t>
                      </a:r>
                      <a:r>
                        <a:rPr lang="en-US" sz="1500" kern="0" dirty="0" err="1">
                          <a:latin typeface="Times New Roman"/>
                          <a:ea typeface="宋体"/>
                          <a:cs typeface="Times New Roman"/>
                        </a:rPr>
                        <a:t>v,</a:t>
                      </a:r>
                      <a:r>
                        <a:rPr lang="en-US" sz="1500" kern="0" dirty="0" err="1">
                          <a:solidFill>
                            <a:srgbClr val="0000FF"/>
                          </a:solidFill>
                          <a:latin typeface="Times New Roman"/>
                          <a:ea typeface="宋体"/>
                          <a:cs typeface="Times New Roman"/>
                        </a:rPr>
                        <a:t>int</a:t>
                      </a:r>
                      <a:r>
                        <a:rPr lang="en-US" sz="1500" kern="0" dirty="0">
                          <a:latin typeface="Times New Roman"/>
                          <a:ea typeface="宋体"/>
                          <a:cs typeface="Times New Roman"/>
                        </a:rPr>
                        <a:t> capacity){</a:t>
                      </a:r>
                      <a:endParaRPr lang="zh-CN" sz="1500" kern="100" dirty="0">
                        <a:latin typeface="Times New Roman"/>
                        <a:ea typeface="宋体"/>
                        <a:cs typeface="Times New Roman"/>
                      </a:endParaRPr>
                    </a:p>
                    <a:p>
                      <a:pPr algn="just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US" sz="1500" kern="0" baseline="0" dirty="0">
                          <a:solidFill>
                            <a:schemeClr val="tx1"/>
                          </a:solidFill>
                          <a:latin typeface="Times New Roman"/>
                          <a:ea typeface="宋体"/>
                          <a:cs typeface="Times New Roman"/>
                        </a:rPr>
                        <a:t>    </a:t>
                      </a:r>
                      <a:r>
                        <a:rPr lang="en-US" sz="1500" kern="0" dirty="0" err="1">
                          <a:solidFill>
                            <a:srgbClr val="0000FF"/>
                          </a:solidFill>
                          <a:latin typeface="Times New Roman"/>
                          <a:ea typeface="宋体"/>
                          <a:cs typeface="Times New Roman"/>
                        </a:rPr>
                        <a:t>int</a:t>
                      </a:r>
                      <a:r>
                        <a:rPr lang="en-US" sz="1500" kern="0" dirty="0">
                          <a:latin typeface="Times New Roman"/>
                          <a:ea typeface="宋体"/>
                          <a:cs typeface="Times New Roman"/>
                        </a:rPr>
                        <a:t> i, j;</a:t>
                      </a:r>
                      <a:endParaRPr lang="zh-CN" sz="1500" kern="100" dirty="0">
                        <a:latin typeface="Times New Roman"/>
                        <a:ea typeface="宋体"/>
                        <a:cs typeface="Times New Roman"/>
                      </a:endParaRPr>
                    </a:p>
                    <a:p>
                      <a:pPr algn="just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US" sz="1500" kern="0" baseline="0" dirty="0">
                          <a:solidFill>
                            <a:schemeClr val="tx1"/>
                          </a:solidFill>
                          <a:latin typeface="Times New Roman"/>
                          <a:ea typeface="宋体"/>
                          <a:cs typeface="Times New Roman"/>
                        </a:rPr>
                        <a:t>    </a:t>
                      </a:r>
                      <a:r>
                        <a:rPr lang="en-US" sz="1500" kern="0" dirty="0">
                          <a:solidFill>
                            <a:srgbClr val="0000FF"/>
                          </a:solidFill>
                          <a:latin typeface="Times New Roman"/>
                          <a:ea typeface="宋体"/>
                          <a:cs typeface="Times New Roman"/>
                        </a:rPr>
                        <a:t>double</a:t>
                      </a:r>
                      <a:r>
                        <a:rPr lang="en-US" sz="1500" kern="0" dirty="0">
                          <a:latin typeface="Times New Roman"/>
                          <a:ea typeface="宋体"/>
                          <a:cs typeface="Times New Roman"/>
                        </a:rPr>
                        <a:t> Val[</a:t>
                      </a:r>
                      <a:r>
                        <a:rPr lang="en-US" sz="1500" kern="0" dirty="0" err="1">
                          <a:latin typeface="Times New Roman"/>
                          <a:ea typeface="宋体"/>
                          <a:cs typeface="Times New Roman"/>
                        </a:rPr>
                        <a:t>MaxN</a:t>
                      </a:r>
                      <a:r>
                        <a:rPr lang="en-US" sz="1500" kern="0" dirty="0">
                          <a:latin typeface="Times New Roman"/>
                          <a:ea typeface="宋体"/>
                          <a:cs typeface="Times New Roman"/>
                        </a:rPr>
                        <a:t>][</a:t>
                      </a:r>
                      <a:r>
                        <a:rPr lang="en-US" sz="1500" kern="0" dirty="0" err="1">
                          <a:latin typeface="Times New Roman"/>
                          <a:ea typeface="宋体"/>
                          <a:cs typeface="Times New Roman"/>
                        </a:rPr>
                        <a:t>MaxC</a:t>
                      </a:r>
                      <a:r>
                        <a:rPr lang="en-US" sz="1500" kern="0" dirty="0">
                          <a:latin typeface="Times New Roman"/>
                          <a:ea typeface="宋体"/>
                          <a:cs typeface="Times New Roman"/>
                        </a:rPr>
                        <a:t>];</a:t>
                      </a:r>
                      <a:endParaRPr lang="zh-CN" sz="1500" kern="100" dirty="0">
                        <a:latin typeface="Times New Roman"/>
                        <a:ea typeface="宋体"/>
                        <a:cs typeface="Times New Roman"/>
                      </a:endParaRPr>
                    </a:p>
                    <a:p>
                      <a:pPr algn="just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US" sz="1500" kern="0" baseline="0" dirty="0">
                          <a:latin typeface="Times New Roman"/>
                          <a:ea typeface="宋体"/>
                          <a:cs typeface="Times New Roman"/>
                        </a:rPr>
                        <a:t>    </a:t>
                      </a:r>
                      <a:r>
                        <a:rPr lang="en-US" sz="1500" kern="0" dirty="0" err="1">
                          <a:latin typeface="Times New Roman"/>
                          <a:ea typeface="宋体"/>
                          <a:cs typeface="Times New Roman"/>
                        </a:rPr>
                        <a:t>memset</a:t>
                      </a:r>
                      <a:r>
                        <a:rPr lang="en-US" sz="1500" kern="0" dirty="0">
                          <a:latin typeface="Times New Roman"/>
                          <a:ea typeface="宋体"/>
                          <a:cs typeface="Times New Roman"/>
                        </a:rPr>
                        <a:t>(Val,0,</a:t>
                      </a:r>
                      <a:r>
                        <a:rPr lang="en-US" sz="1500" kern="0" dirty="0">
                          <a:solidFill>
                            <a:srgbClr val="0000FF"/>
                          </a:solidFill>
                          <a:latin typeface="Times New Roman"/>
                          <a:ea typeface="宋体"/>
                          <a:cs typeface="Times New Roman"/>
                        </a:rPr>
                        <a:t>sizeof</a:t>
                      </a:r>
                      <a:r>
                        <a:rPr lang="en-US" sz="1500" kern="0" dirty="0">
                          <a:latin typeface="Times New Roman"/>
                          <a:ea typeface="宋体"/>
                          <a:cs typeface="Times New Roman"/>
                        </a:rPr>
                        <a:t>(Val));</a:t>
                      </a:r>
                      <a:endParaRPr lang="zh-CN" sz="1500" kern="100" dirty="0">
                        <a:latin typeface="Times New Roman"/>
                        <a:ea typeface="宋体"/>
                        <a:cs typeface="Times New Roman"/>
                      </a:endParaRPr>
                    </a:p>
                    <a:p>
                      <a:pPr algn="just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US" sz="1500" kern="0" baseline="0" dirty="0">
                          <a:solidFill>
                            <a:schemeClr val="tx1"/>
                          </a:solidFill>
                          <a:latin typeface="Times New Roman"/>
                          <a:ea typeface="宋体"/>
                          <a:cs typeface="Times New Roman"/>
                        </a:rPr>
                        <a:t>    </a:t>
                      </a:r>
                      <a:r>
                        <a:rPr lang="en-US" sz="1500" kern="0" dirty="0">
                          <a:solidFill>
                            <a:srgbClr val="0000FF"/>
                          </a:solidFill>
                          <a:latin typeface="Times New Roman"/>
                          <a:ea typeface="宋体"/>
                          <a:cs typeface="Times New Roman"/>
                        </a:rPr>
                        <a:t>for</a:t>
                      </a:r>
                      <a:r>
                        <a:rPr lang="en-US" sz="1500" kern="0" dirty="0">
                          <a:latin typeface="Times New Roman"/>
                          <a:ea typeface="宋体"/>
                          <a:cs typeface="Times New Roman"/>
                        </a:rPr>
                        <a:t>(</a:t>
                      </a:r>
                      <a:r>
                        <a:rPr lang="en-US" sz="1500" kern="0" dirty="0" err="1">
                          <a:latin typeface="Times New Roman"/>
                          <a:ea typeface="宋体"/>
                          <a:cs typeface="Times New Roman"/>
                        </a:rPr>
                        <a:t>i</a:t>
                      </a:r>
                      <a:r>
                        <a:rPr lang="en-US" sz="1500" kern="0" dirty="0">
                          <a:latin typeface="Times New Roman"/>
                          <a:ea typeface="宋体"/>
                          <a:cs typeface="Times New Roman"/>
                        </a:rPr>
                        <a:t>=0; </a:t>
                      </a:r>
                      <a:r>
                        <a:rPr lang="en-US" sz="1500" kern="0" dirty="0" err="1">
                          <a:latin typeface="Times New Roman"/>
                          <a:ea typeface="宋体"/>
                          <a:cs typeface="Times New Roman"/>
                        </a:rPr>
                        <a:t>i</a:t>
                      </a:r>
                      <a:r>
                        <a:rPr lang="en-US" sz="1500" kern="0" dirty="0">
                          <a:latin typeface="Times New Roman"/>
                          <a:ea typeface="宋体"/>
                          <a:cs typeface="Times New Roman"/>
                        </a:rPr>
                        <a:t>&lt;</a:t>
                      </a:r>
                      <a:r>
                        <a:rPr lang="en-US" sz="1500" kern="0" dirty="0" err="1">
                          <a:latin typeface="Times New Roman"/>
                          <a:ea typeface="宋体"/>
                          <a:cs typeface="Times New Roman"/>
                        </a:rPr>
                        <a:t>numItems</a:t>
                      </a:r>
                      <a:r>
                        <a:rPr lang="en-US" sz="1500" kern="0" dirty="0">
                          <a:latin typeface="Times New Roman"/>
                          <a:ea typeface="宋体"/>
                          <a:cs typeface="Times New Roman"/>
                        </a:rPr>
                        <a:t>; </a:t>
                      </a:r>
                      <a:r>
                        <a:rPr lang="en-US" sz="1500" kern="0" dirty="0" err="1">
                          <a:latin typeface="Times New Roman"/>
                          <a:ea typeface="宋体"/>
                          <a:cs typeface="Times New Roman"/>
                        </a:rPr>
                        <a:t>i</a:t>
                      </a:r>
                      <a:r>
                        <a:rPr lang="en-US" sz="1500" kern="0" dirty="0">
                          <a:latin typeface="Times New Roman"/>
                          <a:ea typeface="宋体"/>
                          <a:cs typeface="Times New Roman"/>
                        </a:rPr>
                        <a:t>++)</a:t>
                      </a:r>
                      <a:endParaRPr lang="zh-CN" sz="1500" kern="100" dirty="0">
                        <a:latin typeface="Times New Roman"/>
                        <a:ea typeface="宋体"/>
                        <a:cs typeface="Times New Roman"/>
                      </a:endParaRPr>
                    </a:p>
                    <a:p>
                      <a:pPr algn="just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US" sz="1500" kern="0" baseline="0" dirty="0">
                          <a:solidFill>
                            <a:schemeClr val="tx1"/>
                          </a:solidFill>
                          <a:latin typeface="Times New Roman"/>
                          <a:ea typeface="宋体"/>
                          <a:cs typeface="Times New Roman"/>
                        </a:rPr>
                        <a:t>        </a:t>
                      </a:r>
                      <a:r>
                        <a:rPr lang="en-US" sz="1500" kern="0" dirty="0">
                          <a:solidFill>
                            <a:srgbClr val="0000FF"/>
                          </a:solidFill>
                          <a:latin typeface="Times New Roman"/>
                          <a:ea typeface="宋体"/>
                          <a:cs typeface="Times New Roman"/>
                        </a:rPr>
                        <a:t>for</a:t>
                      </a:r>
                      <a:r>
                        <a:rPr lang="en-US" sz="1500" kern="0" dirty="0">
                          <a:latin typeface="Times New Roman"/>
                          <a:ea typeface="宋体"/>
                          <a:cs typeface="Times New Roman"/>
                        </a:rPr>
                        <a:t>(j=0; j&lt;=</a:t>
                      </a:r>
                      <a:r>
                        <a:rPr lang="en-US" altLang="zh-CN" sz="1500" kern="0" dirty="0">
                          <a:latin typeface="Times New Roman"/>
                          <a:ea typeface="+mn-ea"/>
                          <a:cs typeface="Times New Roman"/>
                        </a:rPr>
                        <a:t>capacity</a:t>
                      </a:r>
                      <a:r>
                        <a:rPr lang="en-US" sz="1500" kern="0" dirty="0">
                          <a:latin typeface="Times New Roman"/>
                          <a:ea typeface="宋体"/>
                          <a:cs typeface="Times New Roman"/>
                        </a:rPr>
                        <a:t>; j++){</a:t>
                      </a:r>
                      <a:endParaRPr lang="zh-CN" sz="1500" kern="100" dirty="0">
                        <a:latin typeface="Times New Roman"/>
                        <a:ea typeface="宋体"/>
                        <a:cs typeface="Times New Roman"/>
                      </a:endParaRPr>
                    </a:p>
                    <a:p>
                      <a:pPr algn="just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US" sz="1500" kern="0" baseline="0" dirty="0">
                          <a:latin typeface="Times New Roman"/>
                          <a:ea typeface="宋体"/>
                          <a:cs typeface="Times New Roman"/>
                        </a:rPr>
                        <a:t>            Val[</a:t>
                      </a:r>
                      <a:r>
                        <a:rPr lang="en-US" sz="1500" kern="0" baseline="0" dirty="0" err="1">
                          <a:latin typeface="Times New Roman"/>
                          <a:ea typeface="宋体"/>
                          <a:cs typeface="Times New Roman"/>
                        </a:rPr>
                        <a:t>i</a:t>
                      </a:r>
                      <a:r>
                        <a:rPr lang="en-US" sz="1500" kern="0" baseline="0" dirty="0">
                          <a:latin typeface="Times New Roman"/>
                          <a:ea typeface="宋体"/>
                          <a:cs typeface="Times New Roman"/>
                        </a:rPr>
                        <a:t>][j] = Val[i-1][j];</a:t>
                      </a:r>
                      <a:r>
                        <a:rPr lang="en-US" sz="1500" kern="0" dirty="0">
                          <a:latin typeface="Times New Roman"/>
                          <a:ea typeface="宋体"/>
                          <a:cs typeface="Times New Roman"/>
                        </a:rPr>
                        <a:t>	</a:t>
                      </a:r>
                    </a:p>
                    <a:p>
                      <a:pPr algn="just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US" sz="1500" kern="0" dirty="0">
                          <a:solidFill>
                            <a:srgbClr val="0000FF"/>
                          </a:solidFill>
                          <a:latin typeface="Times New Roman"/>
                          <a:ea typeface="宋体"/>
                          <a:cs typeface="Times New Roman"/>
                        </a:rPr>
                        <a:t>            if</a:t>
                      </a:r>
                      <a:r>
                        <a:rPr lang="en-US" sz="1500" kern="0" dirty="0">
                          <a:latin typeface="Times New Roman"/>
                          <a:ea typeface="宋体"/>
                          <a:cs typeface="Times New Roman"/>
                        </a:rPr>
                        <a:t>(j</a:t>
                      </a:r>
                      <a:r>
                        <a:rPr lang="zh-CN" altLang="en-US" sz="1500" kern="0" dirty="0">
                          <a:latin typeface="Times New Roman"/>
                          <a:ea typeface="宋体"/>
                          <a:cs typeface="Times New Roman"/>
                        </a:rPr>
                        <a:t> </a:t>
                      </a:r>
                      <a:r>
                        <a:rPr lang="en-US" sz="1500" kern="0" dirty="0">
                          <a:latin typeface="Times New Roman"/>
                          <a:ea typeface="宋体"/>
                          <a:cs typeface="Times New Roman"/>
                        </a:rPr>
                        <a:t>&gt;=</a:t>
                      </a:r>
                      <a:r>
                        <a:rPr lang="zh-CN" altLang="en-US" sz="1500" kern="0" dirty="0">
                          <a:latin typeface="Times New Roman"/>
                          <a:ea typeface="宋体"/>
                          <a:cs typeface="Times New Roman"/>
                        </a:rPr>
                        <a:t> </a:t>
                      </a:r>
                      <a:r>
                        <a:rPr lang="en-US" sz="1500" kern="0" dirty="0">
                          <a:latin typeface="Times New Roman"/>
                          <a:ea typeface="宋体"/>
                          <a:cs typeface="Times New Roman"/>
                        </a:rPr>
                        <a:t>w[i] &amp;&amp; Val[i-1][j]</a:t>
                      </a:r>
                      <a:r>
                        <a:rPr lang="zh-CN" altLang="en-US" sz="1500" kern="0" dirty="0">
                          <a:latin typeface="Times New Roman"/>
                          <a:ea typeface="宋体"/>
                          <a:cs typeface="Times New Roman"/>
                        </a:rPr>
                        <a:t> </a:t>
                      </a:r>
                      <a:r>
                        <a:rPr lang="en-US" sz="1500" kern="0" dirty="0">
                          <a:latin typeface="Times New Roman"/>
                          <a:ea typeface="宋体"/>
                          <a:cs typeface="Times New Roman"/>
                        </a:rPr>
                        <a:t>&lt;</a:t>
                      </a:r>
                      <a:r>
                        <a:rPr lang="zh-CN" altLang="en-US" sz="1500" kern="0" dirty="0">
                          <a:latin typeface="Times New Roman"/>
                          <a:ea typeface="宋体"/>
                          <a:cs typeface="Times New Roman"/>
                        </a:rPr>
                        <a:t> </a:t>
                      </a:r>
                      <a:r>
                        <a:rPr lang="en-US" sz="1500" kern="0" dirty="0">
                          <a:latin typeface="Times New Roman"/>
                          <a:ea typeface="宋体"/>
                          <a:cs typeface="Times New Roman"/>
                        </a:rPr>
                        <a:t>Val[i-1][j-w[i]]+v[i] )</a:t>
                      </a:r>
                      <a:endParaRPr lang="zh-CN" sz="1500" kern="100" dirty="0">
                        <a:latin typeface="Times New Roman"/>
                        <a:ea typeface="宋体"/>
                        <a:cs typeface="Times New Roman"/>
                      </a:endParaRPr>
                    </a:p>
                    <a:p>
                      <a:pPr algn="just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US" sz="1500" kern="0" dirty="0">
                          <a:latin typeface="Times New Roman"/>
                          <a:ea typeface="宋体"/>
                          <a:cs typeface="Times New Roman"/>
                        </a:rPr>
                        <a:t>	</a:t>
                      </a:r>
                      <a:r>
                        <a:rPr lang="en-US" sz="1500" kern="0" baseline="0" dirty="0">
                          <a:latin typeface="Times New Roman"/>
                          <a:ea typeface="宋体"/>
                          <a:cs typeface="Times New Roman"/>
                        </a:rPr>
                        <a:t>   </a:t>
                      </a:r>
                      <a:r>
                        <a:rPr lang="en-US" sz="1500" kern="0" dirty="0">
                          <a:latin typeface="Times New Roman"/>
                          <a:ea typeface="宋体"/>
                          <a:cs typeface="Times New Roman"/>
                        </a:rPr>
                        <a:t>Val[i][j]=</a:t>
                      </a:r>
                      <a:r>
                        <a:rPr lang="en-US" altLang="zh-CN" sz="1500" kern="0" dirty="0">
                          <a:latin typeface="Times New Roman"/>
                          <a:ea typeface="+mn-ea"/>
                          <a:cs typeface="Times New Roman"/>
                        </a:rPr>
                        <a:t>Val[i][j-w[i]]+v[i] </a:t>
                      </a:r>
                      <a:r>
                        <a:rPr lang="en-US" sz="1500" kern="0" dirty="0">
                          <a:latin typeface="Times New Roman"/>
                          <a:ea typeface="宋体"/>
                          <a:cs typeface="Times New Roman"/>
                        </a:rPr>
                        <a:t>;</a:t>
                      </a:r>
                    </a:p>
                    <a:p>
                      <a:pPr algn="just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500" kern="0" dirty="0">
                          <a:latin typeface="Times New Roman"/>
                          <a:ea typeface="宋体"/>
                          <a:cs typeface="Times New Roman"/>
                        </a:rPr>
                        <a:t>         }</a:t>
                      </a:r>
                      <a:endParaRPr lang="zh-CN" sz="1500" kern="100" dirty="0">
                        <a:latin typeface="Times New Roman"/>
                        <a:ea typeface="宋体"/>
                        <a:cs typeface="Times New Roman"/>
                      </a:endParaRPr>
                    </a:p>
                    <a:p>
                      <a:pPr algn="just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US" sz="1500" kern="0" baseline="0" dirty="0">
                          <a:solidFill>
                            <a:schemeClr val="tx1"/>
                          </a:solidFill>
                          <a:latin typeface="Times New Roman"/>
                          <a:ea typeface="宋体"/>
                          <a:cs typeface="Times New Roman"/>
                        </a:rPr>
                        <a:t>    </a:t>
                      </a:r>
                      <a:r>
                        <a:rPr lang="en-US" sz="1500" kern="0" dirty="0">
                          <a:solidFill>
                            <a:srgbClr val="0000FF"/>
                          </a:solidFill>
                          <a:latin typeface="Times New Roman"/>
                          <a:ea typeface="宋体"/>
                          <a:cs typeface="Times New Roman"/>
                        </a:rPr>
                        <a:t>return</a:t>
                      </a:r>
                      <a:r>
                        <a:rPr lang="en-US" sz="1500" kern="0" dirty="0">
                          <a:latin typeface="Times New Roman"/>
                          <a:ea typeface="宋体"/>
                          <a:cs typeface="Times New Roman"/>
                        </a:rPr>
                        <a:t> Val[</a:t>
                      </a:r>
                      <a:r>
                        <a:rPr lang="en-US" altLang="zh-CN" sz="1500" kern="0" dirty="0">
                          <a:latin typeface="Times New Roman"/>
                          <a:ea typeface="+mn-ea"/>
                          <a:cs typeface="Times New Roman"/>
                        </a:rPr>
                        <a:t>numItems-1</a:t>
                      </a:r>
                      <a:r>
                        <a:rPr lang="en-US" sz="1500" kern="0" dirty="0">
                          <a:latin typeface="Times New Roman"/>
                          <a:ea typeface="宋体"/>
                          <a:cs typeface="Times New Roman"/>
                        </a:rPr>
                        <a:t>][capacity];</a:t>
                      </a:r>
                      <a:endParaRPr lang="zh-CN" sz="1500" kern="100" dirty="0">
                        <a:latin typeface="Times New Roman"/>
                        <a:ea typeface="宋体"/>
                        <a:cs typeface="Times New Roman"/>
                      </a:endParaRPr>
                    </a:p>
                    <a:p>
                      <a:pPr algn="just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US" sz="1500" kern="0" dirty="0">
                          <a:latin typeface="Times New Roman"/>
                          <a:ea typeface="宋体"/>
                          <a:cs typeface="Times New Roman"/>
                        </a:rPr>
                        <a:t>}</a:t>
                      </a:r>
                      <a:endParaRPr lang="zh-CN" sz="1500" kern="100" dirty="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56444" marR="56444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C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303130" y="4327203"/>
                <a:ext cx="8157302" cy="700576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28575">
                <a:noFill/>
              </a:ln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zh-CN" altLang="en-US" sz="14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itchFamily="18" charset="0"/>
                  </a:rPr>
                  <a:t>计算 </a:t>
                </a:r>
                <a14:m>
                  <m:oMath xmlns:m="http://schemas.openxmlformats.org/officeDocument/2006/math">
                    <m:r>
                      <a:rPr lang="en-US" altLang="zh-CN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𝑣𝑎𝑙</m:t>
                    </m:r>
                    <m:r>
                      <a:rPr lang="en-US" altLang="zh-CN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(</m:t>
                    </m:r>
                    <m:r>
                      <a:rPr lang="en-US" altLang="zh-CN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𝑖</m:t>
                    </m:r>
                    <m:r>
                      <a:rPr lang="en-US" altLang="zh-CN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,</m:t>
                    </m:r>
                    <m:r>
                      <a:rPr lang="en-US" altLang="zh-CN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𝑝</m:t>
                    </m:r>
                    <m:r>
                      <a:rPr lang="en-US" altLang="zh-CN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)</m:t>
                    </m:r>
                  </m:oMath>
                </a14:m>
                <a:r>
                  <a:rPr lang="zh-CN" altLang="en-US" sz="14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itchFamily="18" charset="0"/>
                  </a:rPr>
                  <a:t>的值只需要</a:t>
                </a:r>
                <a:r>
                  <a:rPr lang="en-US" altLang="zh-CN" sz="14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itchFamily="18" charset="0"/>
                  </a:rPr>
                  <a:t>Val</a:t>
                </a:r>
                <a:r>
                  <a:rPr lang="zh-CN" altLang="en-US" sz="14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itchFamily="18" charset="0"/>
                  </a:rPr>
                  <a:t>数组中</a:t>
                </a:r>
                <a:r>
                  <a:rPr lang="zh-CN" altLang="en-US" sz="1400" b="1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itchFamily="18" charset="0"/>
                  </a:rPr>
                  <a:t>第 </a:t>
                </a:r>
                <a14:m>
                  <m:oMath xmlns:m="http://schemas.openxmlformats.org/officeDocument/2006/math">
                    <m:r>
                      <a:rPr lang="en-US" altLang="zh-CN" sz="1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𝒊</m:t>
                    </m:r>
                    <m:r>
                      <a:rPr lang="en-US" altLang="zh-CN" sz="1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−</m:t>
                    </m:r>
                    <m:r>
                      <a:rPr lang="en-US" altLang="zh-CN" sz="1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𝟏</m:t>
                    </m:r>
                  </m:oMath>
                </a14:m>
                <a:r>
                  <a:rPr lang="zh-CN" altLang="en-US" sz="1400" b="1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itchFamily="18" charset="0"/>
                  </a:rPr>
                  <a:t> 行中第</a:t>
                </a:r>
                <a14:m>
                  <m:oMath xmlns:m="http://schemas.openxmlformats.org/officeDocument/2006/math">
                    <m:r>
                      <a:rPr lang="en-US" altLang="zh-CN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𝑝</m:t>
                    </m:r>
                  </m:oMath>
                </a14:m>
                <a:r>
                  <a:rPr lang="zh-CN" altLang="en-US" sz="1400" b="1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itchFamily="18" charset="0"/>
                  </a:rPr>
                  <a:t>个分量之前</a:t>
                </a:r>
                <a:r>
                  <a:rPr lang="zh-CN" altLang="en-US" sz="14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itchFamily="18" charset="0"/>
                  </a:rPr>
                  <a:t>的数值。如果计算</a:t>
                </a:r>
                <a14:m>
                  <m:oMath xmlns:m="http://schemas.openxmlformats.org/officeDocument/2006/math">
                    <m:r>
                      <a:rPr lang="en-US" altLang="zh-CN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𝑣𝑎𝑙</m:t>
                    </m:r>
                    <m:r>
                      <a:rPr lang="en-US" altLang="zh-CN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(</m:t>
                    </m:r>
                    <m:r>
                      <a:rPr lang="en-US" altLang="zh-CN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𝑖</m:t>
                    </m:r>
                    <m:r>
                      <a:rPr lang="en-US" altLang="zh-CN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,</m:t>
                    </m:r>
                    <m:r>
                      <a:rPr lang="en-US" altLang="zh-CN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𝑝</m:t>
                    </m:r>
                    <m:r>
                      <a:rPr lang="en-US" altLang="zh-CN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)</m:t>
                    </m:r>
                  </m:oMath>
                </a14:m>
                <a:r>
                  <a:rPr lang="zh-CN" altLang="en-US" sz="14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itchFamily="18" charset="0"/>
                  </a:rPr>
                  <a:t>时按照 </a:t>
                </a:r>
                <a:r>
                  <a:rPr lang="en-US" altLang="zh-CN" sz="1400" i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itchFamily="18" charset="0"/>
                  </a:rPr>
                  <a:t>p</a:t>
                </a:r>
                <a:r>
                  <a:rPr lang="zh-CN" altLang="en-US" sz="1400" i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itchFamily="18" charset="0"/>
                  </a:rPr>
                  <a:t> </a:t>
                </a:r>
                <a:r>
                  <a:rPr lang="zh-CN" altLang="en-US" sz="14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itchFamily="18" charset="0"/>
                  </a:rPr>
                  <a:t>的值</a:t>
                </a:r>
                <a:r>
                  <a:rPr lang="zh-CN" altLang="en-US" sz="1400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itchFamily="18" charset="0"/>
                  </a:rPr>
                  <a:t>从大到小</a:t>
                </a:r>
                <a:r>
                  <a:rPr lang="zh-CN" altLang="en-US" sz="14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itchFamily="18" charset="0"/>
                  </a:rPr>
                  <a:t>计算，那么只需要</a:t>
                </a:r>
                <a:r>
                  <a:rPr lang="en-US" altLang="zh-CN" sz="1400" b="1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itchFamily="18" charset="0"/>
                  </a:rPr>
                  <a:t>Val</a:t>
                </a:r>
                <a:r>
                  <a:rPr lang="zh-CN" altLang="en-US" sz="1400" b="1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itchFamily="18" charset="0"/>
                  </a:rPr>
                  <a:t>数组的</a:t>
                </a:r>
                <a:r>
                  <a:rPr lang="zh-CN" altLang="en-US" sz="1400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itchFamily="18" charset="0"/>
                  </a:rPr>
                  <a:t>一行</a:t>
                </a:r>
                <a:r>
                  <a:rPr lang="zh-CN" altLang="en-US" sz="14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itchFamily="18" charset="0"/>
                  </a:rPr>
                  <a:t>即可</a:t>
                </a:r>
                <a:r>
                  <a:rPr lang="zh-CN" altLang="en-US" sz="14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itchFamily="18" charset="0"/>
                  </a:rPr>
                  <a:t>。</a:t>
                </a:r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130" y="4327203"/>
                <a:ext cx="8157302" cy="700576"/>
              </a:xfrm>
              <a:prstGeom prst="rect">
                <a:avLst/>
              </a:prstGeom>
              <a:blipFill>
                <a:blip r:embed="rId2"/>
                <a:stretch>
                  <a:fillRect l="-312" r="-156" b="-5357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 3"/>
          <p:cNvSpPr/>
          <p:nvPr/>
        </p:nvSpPr>
        <p:spPr>
          <a:xfrm>
            <a:off x="683568" y="2085696"/>
            <a:ext cx="2664296" cy="270030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27584" y="2427734"/>
            <a:ext cx="5104184" cy="540060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396803" y="51470"/>
            <a:ext cx="1313180" cy="3631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80000"/>
              </a:lnSpc>
            </a:pPr>
            <a:r>
              <a:rPr lang="zh-CN" altLang="en-US" sz="22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算法实现</a:t>
            </a:r>
          </a:p>
        </p:txBody>
      </p:sp>
    </p:spTree>
    <p:extLst>
      <p:ext uri="{BB962C8B-B14F-4D97-AF65-F5344CB8AC3E}">
        <p14:creationId xmlns:p14="http://schemas.microsoft.com/office/powerpoint/2010/main" val="481328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000">
        <p:fade/>
      </p:transition>
    </mc:Choice>
    <mc:Fallback xmlns="">
      <p:transition spd="med" advTm="6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4" grpId="0" animBg="1"/>
      <p:bldP spid="7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3118" y="683866"/>
            <a:ext cx="7265874" cy="28959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矩形 3"/>
          <p:cNvSpPr/>
          <p:nvPr/>
        </p:nvSpPr>
        <p:spPr>
          <a:xfrm>
            <a:off x="179512" y="3744959"/>
            <a:ext cx="7299887" cy="120032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两个缺点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算法要求所给物品的重量是整数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当背包容量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很大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时，算法需要的时间和空间都比较大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6156176" y="1491630"/>
                <a:ext cx="1152128" cy="461665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bg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𝑶</m:t>
                      </m:r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𝒏𝑪</m:t>
                      </m:r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400" b="1" dirty="0"/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6176" y="1491630"/>
                <a:ext cx="1152128" cy="461665"/>
              </a:xfrm>
              <a:prstGeom prst="rect">
                <a:avLst/>
              </a:prstGeom>
              <a:blipFill rotWithShape="0">
                <a:blip r:embed="rId3"/>
                <a:stretch>
                  <a:fillRect b="-19481"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矩形 5"/>
          <p:cNvSpPr/>
          <p:nvPr/>
        </p:nvSpPr>
        <p:spPr>
          <a:xfrm>
            <a:off x="396803" y="51470"/>
            <a:ext cx="1313180" cy="3631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80000"/>
              </a:lnSpc>
            </a:pPr>
            <a:r>
              <a:rPr lang="zh-CN" altLang="en-US" sz="22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实现代码</a:t>
            </a:r>
          </a:p>
        </p:txBody>
      </p:sp>
    </p:spTree>
    <p:extLst>
      <p:ext uri="{BB962C8B-B14F-4D97-AF65-F5344CB8AC3E}">
        <p14:creationId xmlns:p14="http://schemas.microsoft.com/office/powerpoint/2010/main" val="3635541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000">
        <p:fade/>
      </p:transition>
    </mc:Choice>
    <mc:Fallback xmlns="">
      <p:transition spd="med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611909" y="588100"/>
            <a:ext cx="7294285" cy="33855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例：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b="1" dirty="0">
                <a:ea typeface="楷体_GB2312" pitchFamily="49" charset="-122"/>
              </a:rPr>
              <a:t>n = 5</a:t>
            </a:r>
            <a:r>
              <a:rPr lang="zh-CN" altLang="en-US" sz="1600" b="1" dirty="0">
                <a:ea typeface="楷体_GB2312" pitchFamily="49" charset="-122"/>
              </a:rPr>
              <a:t>，</a:t>
            </a:r>
            <a:r>
              <a:rPr lang="en-US" altLang="zh-CN" sz="1600" b="1" dirty="0">
                <a:ea typeface="楷体_GB2312" pitchFamily="49" charset="-122"/>
              </a:rPr>
              <a:t>C = 10</a:t>
            </a:r>
            <a:r>
              <a:rPr lang="zh-CN" altLang="en-US" sz="1600" b="1" dirty="0">
                <a:ea typeface="楷体_GB2312" pitchFamily="49" charset="-122"/>
              </a:rPr>
              <a:t>，</a:t>
            </a:r>
            <a:r>
              <a:rPr lang="en-US" altLang="zh-CN" sz="1600" b="1" dirty="0">
                <a:ea typeface="楷体_GB2312" pitchFamily="49" charset="-122"/>
              </a:rPr>
              <a:t>w = { 2</a:t>
            </a:r>
            <a:r>
              <a:rPr lang="zh-CN" altLang="en-US" sz="1600" b="1" dirty="0">
                <a:ea typeface="楷体_GB2312" pitchFamily="49" charset="-122"/>
              </a:rPr>
              <a:t>，</a:t>
            </a:r>
            <a:r>
              <a:rPr lang="en-US" altLang="zh-CN" sz="1600" b="1" dirty="0">
                <a:ea typeface="楷体_GB2312" pitchFamily="49" charset="-122"/>
              </a:rPr>
              <a:t>2</a:t>
            </a:r>
            <a:r>
              <a:rPr lang="zh-CN" altLang="en-US" sz="1600" b="1" dirty="0">
                <a:ea typeface="楷体_GB2312" pitchFamily="49" charset="-122"/>
              </a:rPr>
              <a:t>，</a:t>
            </a:r>
            <a:r>
              <a:rPr lang="en-US" altLang="zh-CN" sz="1600" b="1" dirty="0">
                <a:ea typeface="楷体_GB2312" pitchFamily="49" charset="-122"/>
              </a:rPr>
              <a:t>6</a:t>
            </a:r>
            <a:r>
              <a:rPr lang="zh-CN" altLang="en-US" sz="1600" b="1" dirty="0">
                <a:ea typeface="楷体_GB2312" pitchFamily="49" charset="-122"/>
              </a:rPr>
              <a:t>，</a:t>
            </a:r>
            <a:r>
              <a:rPr lang="en-US" altLang="zh-CN" sz="1600" b="1" dirty="0">
                <a:ea typeface="楷体_GB2312" pitchFamily="49" charset="-122"/>
              </a:rPr>
              <a:t>5</a:t>
            </a:r>
            <a:r>
              <a:rPr lang="zh-CN" altLang="en-US" sz="1600" b="1" dirty="0">
                <a:ea typeface="楷体_GB2312" pitchFamily="49" charset="-122"/>
              </a:rPr>
              <a:t>，</a:t>
            </a:r>
            <a:r>
              <a:rPr lang="en-US" altLang="zh-CN" sz="1600" b="1" dirty="0">
                <a:ea typeface="楷体_GB2312" pitchFamily="49" charset="-122"/>
              </a:rPr>
              <a:t>4 }</a:t>
            </a:r>
            <a:r>
              <a:rPr lang="zh-CN" altLang="en-US" sz="1600" b="1" dirty="0">
                <a:ea typeface="楷体_GB2312" pitchFamily="49" charset="-122"/>
              </a:rPr>
              <a:t>，</a:t>
            </a:r>
            <a:r>
              <a:rPr lang="en-US" altLang="zh-CN" sz="1600" b="1" dirty="0">
                <a:ea typeface="楷体_GB2312" pitchFamily="49" charset="-122"/>
              </a:rPr>
              <a:t>v =  { 6</a:t>
            </a:r>
            <a:r>
              <a:rPr lang="zh-CN" altLang="en-US" sz="1600" b="1" dirty="0">
                <a:ea typeface="楷体_GB2312" pitchFamily="49" charset="-122"/>
              </a:rPr>
              <a:t>，</a:t>
            </a:r>
            <a:r>
              <a:rPr lang="en-US" altLang="zh-CN" sz="1600" b="1" dirty="0">
                <a:ea typeface="楷体_GB2312" pitchFamily="49" charset="-122"/>
              </a:rPr>
              <a:t>3</a:t>
            </a:r>
            <a:r>
              <a:rPr lang="zh-CN" altLang="en-US" sz="1600" b="1" dirty="0">
                <a:ea typeface="楷体_GB2312" pitchFamily="49" charset="-122"/>
              </a:rPr>
              <a:t>，</a:t>
            </a:r>
            <a:r>
              <a:rPr lang="en-US" altLang="zh-CN" sz="1600" b="1" dirty="0">
                <a:ea typeface="楷体_GB2312" pitchFamily="49" charset="-122"/>
              </a:rPr>
              <a:t>5</a:t>
            </a:r>
            <a:r>
              <a:rPr lang="zh-CN" altLang="en-US" sz="1600" b="1" dirty="0">
                <a:ea typeface="楷体_GB2312" pitchFamily="49" charset="-122"/>
              </a:rPr>
              <a:t>，</a:t>
            </a:r>
            <a:r>
              <a:rPr lang="en-US" altLang="zh-CN" sz="1600" b="1" dirty="0">
                <a:ea typeface="楷体_GB2312" pitchFamily="49" charset="-122"/>
              </a:rPr>
              <a:t>4</a:t>
            </a:r>
            <a:r>
              <a:rPr lang="zh-CN" altLang="en-US" sz="1600" b="1" dirty="0">
                <a:ea typeface="楷体_GB2312" pitchFamily="49" charset="-122"/>
              </a:rPr>
              <a:t>，</a:t>
            </a:r>
            <a:r>
              <a:rPr lang="en-US" altLang="zh-CN" sz="1600" b="1" dirty="0">
                <a:ea typeface="楷体_GB2312" pitchFamily="49" charset="-122"/>
              </a:rPr>
              <a:t>6 }</a:t>
            </a:r>
            <a:endParaRPr lang="zh-CN" altLang="en-US" sz="1600" b="1" dirty="0"/>
          </a:p>
        </p:txBody>
      </p:sp>
      <p:graphicFrame>
        <p:nvGraphicFramePr>
          <p:cNvPr id="12" name="表格 11"/>
          <p:cNvGraphicFramePr>
            <a:graphicFrameLocks noGrp="1"/>
          </p:cNvGraphicFramePr>
          <p:nvPr>
            <p:extLst/>
          </p:nvPr>
        </p:nvGraphicFramePr>
        <p:xfrm>
          <a:off x="683568" y="1131590"/>
          <a:ext cx="7272804" cy="224771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060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60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60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606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0606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0606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0606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0606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06067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06067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606067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606067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374619">
                <a:tc>
                  <a:txBody>
                    <a:bodyPr/>
                    <a:lstStyle/>
                    <a:p>
                      <a:r>
                        <a:rPr lang="en-US" altLang="zh-CN" sz="15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</a:t>
                      </a:r>
                      <a:r>
                        <a:rPr lang="en-US" altLang="zh-CN" sz="15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\ p</a:t>
                      </a:r>
                      <a:endParaRPr lang="zh-CN" altLang="en-US" sz="15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/>
                        <a:t>0</a:t>
                      </a:r>
                      <a:endParaRPr lang="zh-CN" altLang="en-US" sz="1400" b="1" dirty="0"/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/>
                        <a:t>1</a:t>
                      </a:r>
                      <a:endParaRPr lang="zh-CN" altLang="en-US" sz="1400" b="1" dirty="0"/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/>
                        <a:t>2</a:t>
                      </a:r>
                      <a:endParaRPr lang="zh-CN" altLang="en-US" sz="1400" b="1" dirty="0"/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/>
                        <a:t>3</a:t>
                      </a:r>
                      <a:endParaRPr lang="zh-CN" altLang="en-US" sz="1400" b="1" dirty="0"/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/>
                        <a:t>4</a:t>
                      </a:r>
                      <a:endParaRPr lang="zh-CN" altLang="en-US" sz="1400" b="1" dirty="0"/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/>
                        <a:t>5</a:t>
                      </a:r>
                      <a:endParaRPr lang="zh-CN" altLang="en-US" sz="1400" b="1" dirty="0"/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/>
                        <a:t>6</a:t>
                      </a:r>
                      <a:endParaRPr lang="zh-CN" altLang="en-US" sz="1400" b="1" dirty="0"/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/>
                        <a:t>7</a:t>
                      </a:r>
                      <a:endParaRPr lang="zh-CN" altLang="en-US" sz="1400" b="1" dirty="0"/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/>
                        <a:t>8</a:t>
                      </a:r>
                      <a:endParaRPr lang="zh-CN" altLang="en-US" sz="1400" b="1" dirty="0"/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/>
                        <a:t>9</a:t>
                      </a:r>
                      <a:endParaRPr lang="zh-CN" altLang="en-US" sz="1400" b="1" dirty="0"/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/>
                        <a:t>10</a:t>
                      </a:r>
                      <a:endParaRPr lang="zh-CN" altLang="en-US" sz="1400" b="1" dirty="0"/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461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/>
                        <a:t>1</a:t>
                      </a:r>
                      <a:endParaRPr lang="zh-CN" altLang="en-US" sz="1400" b="1" dirty="0"/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sz="1400"/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sz="1400"/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sz="1400"/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sz="1400"/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sz="1400"/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sz="1400"/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461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/>
                        <a:t>2</a:t>
                      </a:r>
                      <a:endParaRPr lang="zh-CN" altLang="en-US" sz="1400" b="1" dirty="0"/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400"/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sz="1400"/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sz="1400"/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sz="1400"/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sz="1400"/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sz="1400"/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sz="1400"/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sz="1400"/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461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/>
                        <a:t>3</a:t>
                      </a:r>
                      <a:endParaRPr lang="zh-CN" altLang="en-US" sz="1400" b="1" dirty="0"/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400"/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sz="1400"/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sz="1400"/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sz="1400"/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sz="1400"/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sz="1400"/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sz="1400"/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sz="1400"/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sz="1400"/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461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/>
                        <a:t>4</a:t>
                      </a:r>
                      <a:endParaRPr lang="zh-CN" altLang="en-US" sz="1400" b="1" dirty="0"/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400"/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sz="1400"/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sz="1400"/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sz="1400"/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sz="1400"/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sz="1400"/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sz="1400"/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sz="1400"/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sz="1400"/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461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/>
                        <a:t>5</a:t>
                      </a:r>
                      <a:endParaRPr lang="zh-CN" altLang="en-US" sz="1400" b="1" dirty="0"/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sz="1400"/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sz="1400"/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sz="1400"/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sz="1400"/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sz="1400"/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sz="1400"/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sz="1400"/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sz="1400"/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3" name="文本框 12"/>
          <p:cNvSpPr txBox="1"/>
          <p:nvPr/>
        </p:nvSpPr>
        <p:spPr>
          <a:xfrm>
            <a:off x="1331636" y="1504679"/>
            <a:ext cx="504056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0</a:t>
            </a:r>
            <a:endParaRPr lang="zh-CN" altLang="en-US" dirty="0"/>
          </a:p>
        </p:txBody>
      </p:sp>
      <p:sp>
        <p:nvSpPr>
          <p:cNvPr id="14" name="文本框 13"/>
          <p:cNvSpPr txBox="1"/>
          <p:nvPr/>
        </p:nvSpPr>
        <p:spPr>
          <a:xfrm>
            <a:off x="1938686" y="1568128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0</a:t>
            </a:r>
            <a:endParaRPr lang="zh-CN" altLang="en-US" dirty="0"/>
          </a:p>
        </p:txBody>
      </p:sp>
      <p:sp>
        <p:nvSpPr>
          <p:cNvPr id="15" name="文本框 14"/>
          <p:cNvSpPr txBox="1"/>
          <p:nvPr/>
        </p:nvSpPr>
        <p:spPr>
          <a:xfrm>
            <a:off x="2545736" y="1504679"/>
            <a:ext cx="504056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6</a:t>
            </a:r>
            <a:endParaRPr lang="zh-CN" altLang="en-US" dirty="0"/>
          </a:p>
        </p:txBody>
      </p:sp>
      <p:grpSp>
        <p:nvGrpSpPr>
          <p:cNvPr id="16" name="组合 15"/>
          <p:cNvGrpSpPr/>
          <p:nvPr/>
        </p:nvGrpSpPr>
        <p:grpSpPr>
          <a:xfrm>
            <a:off x="3152786" y="1568126"/>
            <a:ext cx="4753408" cy="369332"/>
            <a:chOff x="3440822" y="4254459"/>
            <a:chExt cx="4753408" cy="492443"/>
          </a:xfrm>
        </p:grpSpPr>
        <p:sp>
          <p:nvSpPr>
            <p:cNvPr id="17" name="文本框 16"/>
            <p:cNvSpPr txBox="1"/>
            <p:nvPr/>
          </p:nvSpPr>
          <p:spPr>
            <a:xfrm>
              <a:off x="3440822" y="4254459"/>
              <a:ext cx="504056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/>
                <a:t>6</a:t>
              </a:r>
              <a:endParaRPr lang="zh-CN" altLang="en-US" dirty="0"/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4047872" y="4254459"/>
              <a:ext cx="504056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/>
                <a:t>6</a:t>
              </a:r>
              <a:endParaRPr lang="zh-CN" altLang="en-US" dirty="0"/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4654922" y="4254459"/>
              <a:ext cx="504056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/>
                <a:t>6</a:t>
              </a:r>
              <a:endParaRPr lang="zh-CN" altLang="en-US" dirty="0"/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5261972" y="4254459"/>
              <a:ext cx="504056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/>
                <a:t>6</a:t>
              </a:r>
              <a:endParaRPr lang="zh-CN" altLang="en-US" dirty="0"/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5869022" y="4254459"/>
              <a:ext cx="504056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/>
                <a:t>6</a:t>
              </a:r>
              <a:endParaRPr lang="zh-CN" altLang="en-US" dirty="0"/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6476072" y="4254459"/>
              <a:ext cx="504056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/>
                <a:t>6</a:t>
              </a:r>
              <a:endParaRPr lang="zh-CN" altLang="en-US" dirty="0"/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7083122" y="4254459"/>
              <a:ext cx="504056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/>
                <a:t>6</a:t>
              </a:r>
              <a:endParaRPr lang="zh-CN" altLang="en-US" dirty="0"/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7690174" y="4254459"/>
              <a:ext cx="504056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/>
                <a:t>6</a:t>
              </a:r>
              <a:endParaRPr lang="zh-CN" altLang="en-US" dirty="0"/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1331636" y="1867350"/>
            <a:ext cx="1111106" cy="369332"/>
            <a:chOff x="1619672" y="4738023"/>
            <a:chExt cx="1111106" cy="492443"/>
          </a:xfrm>
        </p:grpSpPr>
        <p:sp>
          <p:nvSpPr>
            <p:cNvPr id="26" name="文本框 25"/>
            <p:cNvSpPr txBox="1"/>
            <p:nvPr/>
          </p:nvSpPr>
          <p:spPr>
            <a:xfrm>
              <a:off x="1619672" y="4738023"/>
              <a:ext cx="504056" cy="49244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/>
                <a:t>0</a:t>
              </a:r>
              <a:endParaRPr lang="zh-CN" altLang="en-US" dirty="0"/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2226722" y="4738023"/>
              <a:ext cx="504056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/>
                <a:t>0</a:t>
              </a:r>
              <a:endParaRPr lang="zh-CN" altLang="en-US" dirty="0"/>
            </a:p>
          </p:txBody>
        </p:sp>
      </p:grpSp>
      <p:sp>
        <p:nvSpPr>
          <p:cNvPr id="28" name="文本框 27"/>
          <p:cNvSpPr txBox="1"/>
          <p:nvPr/>
        </p:nvSpPr>
        <p:spPr>
          <a:xfrm>
            <a:off x="2545736" y="1867352"/>
            <a:ext cx="504056" cy="36933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6</a:t>
            </a:r>
            <a:endParaRPr lang="zh-CN" altLang="en-US" dirty="0"/>
          </a:p>
        </p:txBody>
      </p:sp>
      <p:sp>
        <p:nvSpPr>
          <p:cNvPr id="29" name="文本框 28"/>
          <p:cNvSpPr txBox="1"/>
          <p:nvPr/>
        </p:nvSpPr>
        <p:spPr>
          <a:xfrm>
            <a:off x="3152786" y="1930801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6</a:t>
            </a:r>
            <a:endParaRPr lang="zh-CN" altLang="en-US" dirty="0"/>
          </a:p>
        </p:txBody>
      </p:sp>
      <p:sp>
        <p:nvSpPr>
          <p:cNvPr id="30" name="文本框 29"/>
          <p:cNvSpPr txBox="1"/>
          <p:nvPr/>
        </p:nvSpPr>
        <p:spPr>
          <a:xfrm>
            <a:off x="3759836" y="1867352"/>
            <a:ext cx="504056" cy="36933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9</a:t>
            </a:r>
            <a:endParaRPr lang="zh-CN" altLang="en-US" dirty="0"/>
          </a:p>
        </p:txBody>
      </p:sp>
      <p:grpSp>
        <p:nvGrpSpPr>
          <p:cNvPr id="31" name="组合 30"/>
          <p:cNvGrpSpPr/>
          <p:nvPr/>
        </p:nvGrpSpPr>
        <p:grpSpPr>
          <a:xfrm>
            <a:off x="4366886" y="1930799"/>
            <a:ext cx="3539308" cy="369332"/>
            <a:chOff x="4654922" y="4738023"/>
            <a:chExt cx="3539308" cy="492443"/>
          </a:xfrm>
        </p:grpSpPr>
        <p:sp>
          <p:nvSpPr>
            <p:cNvPr id="32" name="文本框 31"/>
            <p:cNvSpPr txBox="1"/>
            <p:nvPr/>
          </p:nvSpPr>
          <p:spPr>
            <a:xfrm>
              <a:off x="4654922" y="4738023"/>
              <a:ext cx="504056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/>
                <a:t>9</a:t>
              </a:r>
              <a:endParaRPr lang="zh-CN" altLang="en-US" dirty="0"/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5261972" y="4738023"/>
              <a:ext cx="504056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/>
                <a:t>9</a:t>
              </a:r>
              <a:endParaRPr lang="zh-CN" altLang="en-US" dirty="0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5869022" y="4738023"/>
              <a:ext cx="504056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/>
                <a:t>9</a:t>
              </a:r>
              <a:endParaRPr lang="zh-CN" altLang="en-US" dirty="0"/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6476072" y="4738023"/>
              <a:ext cx="504056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/>
                <a:t>9</a:t>
              </a:r>
              <a:endParaRPr lang="zh-CN" altLang="en-US" dirty="0"/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7083122" y="4738023"/>
              <a:ext cx="504056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/>
                <a:t>9</a:t>
              </a:r>
              <a:endParaRPr lang="zh-CN" altLang="en-US" dirty="0"/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7690174" y="4738023"/>
              <a:ext cx="504056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/>
                <a:t>9</a:t>
              </a:r>
              <a:endParaRPr lang="zh-CN" altLang="en-US" dirty="0"/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1331636" y="2245394"/>
            <a:ext cx="4753406" cy="398367"/>
            <a:chOff x="1619672" y="5242079"/>
            <a:chExt cx="4753406" cy="531156"/>
          </a:xfrm>
        </p:grpSpPr>
        <p:grpSp>
          <p:nvGrpSpPr>
            <p:cNvPr id="39" name="组合 38"/>
            <p:cNvGrpSpPr/>
            <p:nvPr/>
          </p:nvGrpSpPr>
          <p:grpSpPr>
            <a:xfrm>
              <a:off x="1619672" y="5242079"/>
              <a:ext cx="3539306" cy="492443"/>
              <a:chOff x="1619672" y="5242079"/>
              <a:chExt cx="3539306" cy="492443"/>
            </a:xfrm>
          </p:grpSpPr>
          <p:sp>
            <p:nvSpPr>
              <p:cNvPr id="42" name="文本框 41"/>
              <p:cNvSpPr txBox="1"/>
              <p:nvPr/>
            </p:nvSpPr>
            <p:spPr>
              <a:xfrm>
                <a:off x="1619672" y="5242079"/>
                <a:ext cx="504056" cy="492443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  <p:sp>
            <p:nvSpPr>
              <p:cNvPr id="43" name="文本框 42"/>
              <p:cNvSpPr txBox="1"/>
              <p:nvPr/>
            </p:nvSpPr>
            <p:spPr>
              <a:xfrm>
                <a:off x="2226722" y="5242079"/>
                <a:ext cx="504056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  <p:sp>
            <p:nvSpPr>
              <p:cNvPr id="44" name="文本框 43"/>
              <p:cNvSpPr txBox="1"/>
              <p:nvPr/>
            </p:nvSpPr>
            <p:spPr>
              <a:xfrm>
                <a:off x="2833772" y="5242079"/>
                <a:ext cx="504056" cy="492443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dirty="0"/>
                  <a:t>6</a:t>
                </a:r>
                <a:endParaRPr lang="zh-CN" altLang="en-US" dirty="0"/>
              </a:p>
            </p:txBody>
          </p:sp>
          <p:sp>
            <p:nvSpPr>
              <p:cNvPr id="45" name="文本框 44"/>
              <p:cNvSpPr txBox="1"/>
              <p:nvPr/>
            </p:nvSpPr>
            <p:spPr>
              <a:xfrm>
                <a:off x="3440822" y="5242079"/>
                <a:ext cx="504056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dirty="0"/>
                  <a:t>6</a:t>
                </a:r>
                <a:endParaRPr lang="zh-CN" altLang="en-US" dirty="0"/>
              </a:p>
            </p:txBody>
          </p:sp>
          <p:sp>
            <p:nvSpPr>
              <p:cNvPr id="46" name="文本框 45"/>
              <p:cNvSpPr txBox="1"/>
              <p:nvPr/>
            </p:nvSpPr>
            <p:spPr>
              <a:xfrm>
                <a:off x="4047872" y="5242079"/>
                <a:ext cx="504056" cy="492443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dirty="0"/>
                  <a:t>9</a:t>
                </a:r>
                <a:endParaRPr lang="zh-CN" altLang="en-US" dirty="0"/>
              </a:p>
            </p:txBody>
          </p:sp>
          <p:sp>
            <p:nvSpPr>
              <p:cNvPr id="47" name="文本框 46"/>
              <p:cNvSpPr txBox="1"/>
              <p:nvPr/>
            </p:nvSpPr>
            <p:spPr>
              <a:xfrm>
                <a:off x="4654922" y="5242079"/>
                <a:ext cx="504056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dirty="0"/>
                  <a:t>9</a:t>
                </a:r>
                <a:endParaRPr lang="zh-CN" altLang="en-US" dirty="0"/>
              </a:p>
            </p:txBody>
          </p:sp>
        </p:grpSp>
        <p:sp>
          <p:nvSpPr>
            <p:cNvPr id="40" name="文本框 39"/>
            <p:cNvSpPr txBox="1"/>
            <p:nvPr/>
          </p:nvSpPr>
          <p:spPr>
            <a:xfrm>
              <a:off x="5261972" y="5280792"/>
              <a:ext cx="504056" cy="49244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/>
                <a:t>9</a:t>
              </a:r>
              <a:endParaRPr lang="zh-CN" altLang="en-US" dirty="0"/>
            </a:p>
          </p:txBody>
        </p:sp>
        <p:sp>
          <p:nvSpPr>
            <p:cNvPr id="41" name="文本框 40"/>
            <p:cNvSpPr txBox="1"/>
            <p:nvPr/>
          </p:nvSpPr>
          <p:spPr>
            <a:xfrm>
              <a:off x="5869022" y="5242079"/>
              <a:ext cx="504056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/>
                <a:t>9</a:t>
              </a:r>
              <a:endParaRPr lang="zh-CN" altLang="en-US" dirty="0"/>
            </a:p>
          </p:txBody>
        </p:sp>
      </p:grpSp>
      <p:sp>
        <p:nvSpPr>
          <p:cNvPr id="48" name="文本框 47"/>
          <p:cNvSpPr txBox="1"/>
          <p:nvPr/>
        </p:nvSpPr>
        <p:spPr>
          <a:xfrm>
            <a:off x="6188036" y="2245391"/>
            <a:ext cx="504056" cy="3693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11</a:t>
            </a:r>
            <a:endParaRPr lang="zh-CN" altLang="en-US" dirty="0"/>
          </a:p>
        </p:txBody>
      </p:sp>
      <p:sp>
        <p:nvSpPr>
          <p:cNvPr id="49" name="文本框 48"/>
          <p:cNvSpPr txBox="1"/>
          <p:nvPr/>
        </p:nvSpPr>
        <p:spPr>
          <a:xfrm>
            <a:off x="6810661" y="2308843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11</a:t>
            </a:r>
            <a:endParaRPr lang="zh-CN" altLang="en-US" dirty="0"/>
          </a:p>
        </p:txBody>
      </p:sp>
      <p:sp>
        <p:nvSpPr>
          <p:cNvPr id="50" name="文本框 49"/>
          <p:cNvSpPr txBox="1"/>
          <p:nvPr/>
        </p:nvSpPr>
        <p:spPr>
          <a:xfrm>
            <a:off x="7402138" y="2283718"/>
            <a:ext cx="504056" cy="3693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14</a:t>
            </a:r>
            <a:endParaRPr lang="zh-CN" altLang="en-US" dirty="0"/>
          </a:p>
        </p:txBody>
      </p:sp>
      <p:grpSp>
        <p:nvGrpSpPr>
          <p:cNvPr id="51" name="组合 50"/>
          <p:cNvGrpSpPr/>
          <p:nvPr/>
        </p:nvGrpSpPr>
        <p:grpSpPr>
          <a:xfrm>
            <a:off x="1331636" y="2626124"/>
            <a:ext cx="4146356" cy="369332"/>
            <a:chOff x="1619672" y="5749722"/>
            <a:chExt cx="4146356" cy="492443"/>
          </a:xfrm>
        </p:grpSpPr>
        <p:grpSp>
          <p:nvGrpSpPr>
            <p:cNvPr id="52" name="组合 51"/>
            <p:cNvGrpSpPr/>
            <p:nvPr/>
          </p:nvGrpSpPr>
          <p:grpSpPr>
            <a:xfrm>
              <a:off x="1619672" y="5749722"/>
              <a:ext cx="2932256" cy="492443"/>
              <a:chOff x="1619672" y="5749722"/>
              <a:chExt cx="2932256" cy="492443"/>
            </a:xfrm>
          </p:grpSpPr>
          <p:sp>
            <p:nvSpPr>
              <p:cNvPr id="55" name="文本框 54"/>
              <p:cNvSpPr txBox="1"/>
              <p:nvPr/>
            </p:nvSpPr>
            <p:spPr>
              <a:xfrm>
                <a:off x="1619672" y="5749722"/>
                <a:ext cx="504056" cy="492443"/>
              </a:xfrm>
              <a:prstGeom prst="rect">
                <a:avLst/>
              </a:prstGeom>
              <a:solidFill>
                <a:schemeClr val="accent5">
                  <a:lumMod val="75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  <p:sp>
            <p:nvSpPr>
              <p:cNvPr id="56" name="文本框 55"/>
              <p:cNvSpPr txBox="1"/>
              <p:nvPr/>
            </p:nvSpPr>
            <p:spPr>
              <a:xfrm>
                <a:off x="2226722" y="5749722"/>
                <a:ext cx="504056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  <p:sp>
            <p:nvSpPr>
              <p:cNvPr id="57" name="文本框 56"/>
              <p:cNvSpPr txBox="1"/>
              <p:nvPr/>
            </p:nvSpPr>
            <p:spPr>
              <a:xfrm>
                <a:off x="2833772" y="5749722"/>
                <a:ext cx="504056" cy="492443"/>
              </a:xfrm>
              <a:prstGeom prst="rect">
                <a:avLst/>
              </a:prstGeom>
              <a:solidFill>
                <a:schemeClr val="accent5">
                  <a:lumMod val="75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dirty="0"/>
                  <a:t>6</a:t>
                </a:r>
                <a:endParaRPr lang="zh-CN" altLang="en-US" dirty="0"/>
              </a:p>
            </p:txBody>
          </p:sp>
          <p:sp>
            <p:nvSpPr>
              <p:cNvPr id="58" name="文本框 57"/>
              <p:cNvSpPr txBox="1"/>
              <p:nvPr/>
            </p:nvSpPr>
            <p:spPr>
              <a:xfrm>
                <a:off x="3440822" y="5749722"/>
                <a:ext cx="504056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dirty="0"/>
                  <a:t>6</a:t>
                </a:r>
                <a:endParaRPr lang="zh-CN" altLang="en-US" dirty="0"/>
              </a:p>
            </p:txBody>
          </p:sp>
          <p:sp>
            <p:nvSpPr>
              <p:cNvPr id="59" name="文本框 58"/>
              <p:cNvSpPr txBox="1"/>
              <p:nvPr/>
            </p:nvSpPr>
            <p:spPr>
              <a:xfrm>
                <a:off x="4047872" y="5749722"/>
                <a:ext cx="504056" cy="492443"/>
              </a:xfrm>
              <a:prstGeom prst="rect">
                <a:avLst/>
              </a:prstGeom>
              <a:solidFill>
                <a:schemeClr val="accent5">
                  <a:lumMod val="75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dirty="0"/>
                  <a:t>9</a:t>
                </a:r>
                <a:endParaRPr lang="zh-CN" altLang="en-US" dirty="0"/>
              </a:p>
            </p:txBody>
          </p:sp>
        </p:grpSp>
        <p:sp>
          <p:nvSpPr>
            <p:cNvPr id="53" name="文本框 52"/>
            <p:cNvSpPr txBox="1"/>
            <p:nvPr/>
          </p:nvSpPr>
          <p:spPr>
            <a:xfrm>
              <a:off x="4654922" y="5749722"/>
              <a:ext cx="504056" cy="49244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/>
                <a:t>9</a:t>
              </a:r>
              <a:endParaRPr lang="zh-CN" altLang="en-US" dirty="0"/>
            </a:p>
          </p:txBody>
        </p:sp>
        <p:sp>
          <p:nvSpPr>
            <p:cNvPr id="54" name="文本框 53"/>
            <p:cNvSpPr txBox="1"/>
            <p:nvPr/>
          </p:nvSpPr>
          <p:spPr>
            <a:xfrm>
              <a:off x="5261972" y="5749722"/>
              <a:ext cx="504056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/>
                <a:t>9</a:t>
              </a:r>
              <a:endParaRPr lang="zh-CN" altLang="en-US" dirty="0"/>
            </a:p>
          </p:txBody>
        </p:sp>
      </p:grpSp>
      <p:sp>
        <p:nvSpPr>
          <p:cNvPr id="60" name="文本框 59"/>
          <p:cNvSpPr txBox="1"/>
          <p:nvPr/>
        </p:nvSpPr>
        <p:spPr>
          <a:xfrm>
            <a:off x="5580986" y="2643758"/>
            <a:ext cx="504056" cy="369332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10</a:t>
            </a:r>
            <a:endParaRPr lang="zh-CN" altLang="en-US" dirty="0"/>
          </a:p>
        </p:txBody>
      </p:sp>
      <p:sp>
        <p:nvSpPr>
          <p:cNvPr id="61" name="文本框 60"/>
          <p:cNvSpPr txBox="1"/>
          <p:nvPr/>
        </p:nvSpPr>
        <p:spPr>
          <a:xfrm>
            <a:off x="6188036" y="2626124"/>
            <a:ext cx="504056" cy="369332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11</a:t>
            </a:r>
            <a:endParaRPr lang="zh-CN" altLang="en-US" dirty="0"/>
          </a:p>
        </p:txBody>
      </p:sp>
      <p:sp>
        <p:nvSpPr>
          <p:cNvPr id="62" name="文本框 61"/>
          <p:cNvSpPr txBox="1"/>
          <p:nvPr/>
        </p:nvSpPr>
        <p:spPr>
          <a:xfrm>
            <a:off x="6795086" y="2643758"/>
            <a:ext cx="504056" cy="369332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13</a:t>
            </a:r>
            <a:endParaRPr lang="zh-CN" altLang="en-US" dirty="0"/>
          </a:p>
        </p:txBody>
      </p:sp>
      <p:sp>
        <p:nvSpPr>
          <p:cNvPr id="63" name="文本框 62"/>
          <p:cNvSpPr txBox="1"/>
          <p:nvPr/>
        </p:nvSpPr>
        <p:spPr>
          <a:xfrm>
            <a:off x="7402138" y="2664451"/>
            <a:ext cx="504056" cy="369332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14</a:t>
            </a:r>
            <a:endParaRPr lang="zh-CN" altLang="en-US" dirty="0"/>
          </a:p>
        </p:txBody>
      </p:sp>
      <p:grpSp>
        <p:nvGrpSpPr>
          <p:cNvPr id="64" name="组合 63"/>
          <p:cNvGrpSpPr/>
          <p:nvPr/>
        </p:nvGrpSpPr>
        <p:grpSpPr>
          <a:xfrm>
            <a:off x="1331636" y="2994506"/>
            <a:ext cx="3539306" cy="369332"/>
            <a:chOff x="1619672" y="6240899"/>
            <a:chExt cx="3539306" cy="492443"/>
          </a:xfrm>
        </p:grpSpPr>
        <p:grpSp>
          <p:nvGrpSpPr>
            <p:cNvPr id="65" name="组合 64"/>
            <p:cNvGrpSpPr/>
            <p:nvPr/>
          </p:nvGrpSpPr>
          <p:grpSpPr>
            <a:xfrm>
              <a:off x="1619672" y="6240899"/>
              <a:ext cx="2325206" cy="492443"/>
              <a:chOff x="1619672" y="6240899"/>
              <a:chExt cx="2325206" cy="492443"/>
            </a:xfrm>
          </p:grpSpPr>
          <p:sp>
            <p:nvSpPr>
              <p:cNvPr id="68" name="文本框 67"/>
              <p:cNvSpPr txBox="1"/>
              <p:nvPr/>
            </p:nvSpPr>
            <p:spPr>
              <a:xfrm>
                <a:off x="1619672" y="6240899"/>
                <a:ext cx="504056" cy="492443"/>
              </a:xfrm>
              <a:prstGeom prst="rect">
                <a:avLst/>
              </a:prstGeom>
              <a:solidFill>
                <a:schemeClr val="accent5">
                  <a:lumMod val="5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dirty="0">
                    <a:solidFill>
                      <a:schemeClr val="bg1"/>
                    </a:solidFill>
                  </a:rPr>
                  <a:t>0</a:t>
                </a:r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9" name="文本框 68"/>
              <p:cNvSpPr txBox="1"/>
              <p:nvPr/>
            </p:nvSpPr>
            <p:spPr>
              <a:xfrm>
                <a:off x="2226722" y="6240899"/>
                <a:ext cx="504056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  <p:sp>
            <p:nvSpPr>
              <p:cNvPr id="70" name="文本框 69"/>
              <p:cNvSpPr txBox="1"/>
              <p:nvPr/>
            </p:nvSpPr>
            <p:spPr>
              <a:xfrm>
                <a:off x="2833772" y="6240899"/>
                <a:ext cx="504056" cy="492443"/>
              </a:xfrm>
              <a:prstGeom prst="rect">
                <a:avLst/>
              </a:prstGeom>
              <a:solidFill>
                <a:schemeClr val="accent5">
                  <a:lumMod val="5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dirty="0">
                    <a:solidFill>
                      <a:schemeClr val="bg1"/>
                    </a:solidFill>
                  </a:rPr>
                  <a:t>6</a:t>
                </a:r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1" name="文本框 70"/>
              <p:cNvSpPr txBox="1"/>
              <p:nvPr/>
            </p:nvSpPr>
            <p:spPr>
              <a:xfrm>
                <a:off x="3440822" y="6240899"/>
                <a:ext cx="504056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dirty="0"/>
                  <a:t>6</a:t>
                </a:r>
                <a:endParaRPr lang="zh-CN" altLang="en-US" dirty="0"/>
              </a:p>
            </p:txBody>
          </p:sp>
        </p:grpSp>
        <p:sp>
          <p:nvSpPr>
            <p:cNvPr id="66" name="文本框 65"/>
            <p:cNvSpPr txBox="1"/>
            <p:nvPr/>
          </p:nvSpPr>
          <p:spPr>
            <a:xfrm>
              <a:off x="4047872" y="6240899"/>
              <a:ext cx="504056" cy="492443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</a:rPr>
                <a:t>9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67" name="文本框 66"/>
            <p:cNvSpPr txBox="1"/>
            <p:nvPr/>
          </p:nvSpPr>
          <p:spPr>
            <a:xfrm>
              <a:off x="4654922" y="6240899"/>
              <a:ext cx="504056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/>
                <a:t>9</a:t>
              </a:r>
              <a:endParaRPr lang="zh-CN" altLang="en-US" dirty="0"/>
            </a:p>
          </p:txBody>
        </p:sp>
      </p:grpSp>
      <p:sp>
        <p:nvSpPr>
          <p:cNvPr id="72" name="文本框 71"/>
          <p:cNvSpPr txBox="1"/>
          <p:nvPr/>
        </p:nvSpPr>
        <p:spPr>
          <a:xfrm>
            <a:off x="4973936" y="3003798"/>
            <a:ext cx="504056" cy="369332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12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73" name="文本框 72"/>
          <p:cNvSpPr txBox="1"/>
          <p:nvPr/>
        </p:nvSpPr>
        <p:spPr>
          <a:xfrm>
            <a:off x="5580986" y="3057958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12</a:t>
            </a:r>
            <a:endParaRPr lang="zh-CN" altLang="en-US" dirty="0"/>
          </a:p>
        </p:txBody>
      </p:sp>
      <p:sp>
        <p:nvSpPr>
          <p:cNvPr id="74" name="文本框 73"/>
          <p:cNvSpPr txBox="1"/>
          <p:nvPr/>
        </p:nvSpPr>
        <p:spPr>
          <a:xfrm>
            <a:off x="6188036" y="2994506"/>
            <a:ext cx="504056" cy="369332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15</a:t>
            </a:r>
            <a:endParaRPr lang="zh-CN" altLang="en-US" dirty="0">
              <a:solidFill>
                <a:schemeClr val="bg1"/>
              </a:solidFill>
            </a:endParaRPr>
          </a:p>
        </p:txBody>
      </p:sp>
      <p:grpSp>
        <p:nvGrpSpPr>
          <p:cNvPr id="75" name="组合 74"/>
          <p:cNvGrpSpPr/>
          <p:nvPr/>
        </p:nvGrpSpPr>
        <p:grpSpPr>
          <a:xfrm>
            <a:off x="6795086" y="3057955"/>
            <a:ext cx="1111108" cy="369332"/>
            <a:chOff x="7083122" y="6240899"/>
            <a:chExt cx="1111108" cy="492443"/>
          </a:xfrm>
        </p:grpSpPr>
        <p:sp>
          <p:nvSpPr>
            <p:cNvPr id="76" name="文本框 75"/>
            <p:cNvSpPr txBox="1"/>
            <p:nvPr/>
          </p:nvSpPr>
          <p:spPr>
            <a:xfrm>
              <a:off x="7083122" y="6240899"/>
              <a:ext cx="504056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/>
                <a:t>15</a:t>
              </a:r>
              <a:endParaRPr lang="zh-CN" altLang="en-US" dirty="0"/>
            </a:p>
          </p:txBody>
        </p:sp>
        <p:sp>
          <p:nvSpPr>
            <p:cNvPr id="77" name="文本框 76"/>
            <p:cNvSpPr txBox="1"/>
            <p:nvPr/>
          </p:nvSpPr>
          <p:spPr>
            <a:xfrm>
              <a:off x="7690174" y="6240899"/>
              <a:ext cx="504056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/>
                <a:t>15</a:t>
              </a:r>
              <a:endParaRPr lang="zh-CN" altLang="en-US" dirty="0"/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596971" y="3507855"/>
            <a:ext cx="2092784" cy="1504665"/>
            <a:chOff x="304800" y="4386585"/>
            <a:chExt cx="2468377" cy="2366277"/>
          </a:xfrm>
        </p:grpSpPr>
        <p:grpSp>
          <p:nvGrpSpPr>
            <p:cNvPr id="83" name="组合 82"/>
            <p:cNvGrpSpPr/>
            <p:nvPr/>
          </p:nvGrpSpPr>
          <p:grpSpPr>
            <a:xfrm>
              <a:off x="304800" y="4386585"/>
              <a:ext cx="2468377" cy="2366277"/>
              <a:chOff x="425651" y="4488497"/>
              <a:chExt cx="2079087" cy="1935607"/>
            </a:xfrm>
          </p:grpSpPr>
          <p:grpSp>
            <p:nvGrpSpPr>
              <p:cNvPr id="84" name="组合 83"/>
              <p:cNvGrpSpPr/>
              <p:nvPr/>
            </p:nvGrpSpPr>
            <p:grpSpPr>
              <a:xfrm>
                <a:off x="520196" y="4869160"/>
                <a:ext cx="1800200" cy="1545540"/>
                <a:chOff x="2555776" y="4331732"/>
                <a:chExt cx="3312368" cy="2592288"/>
              </a:xfrm>
            </p:grpSpPr>
            <p:cxnSp>
              <p:nvCxnSpPr>
                <p:cNvPr id="87" name="直接箭头连接符 86"/>
                <p:cNvCxnSpPr/>
                <p:nvPr/>
              </p:nvCxnSpPr>
              <p:spPr>
                <a:xfrm>
                  <a:off x="2555776" y="6669360"/>
                  <a:ext cx="3312368" cy="0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直接箭头连接符 87"/>
                <p:cNvCxnSpPr/>
                <p:nvPr/>
              </p:nvCxnSpPr>
              <p:spPr>
                <a:xfrm flipV="1">
                  <a:off x="2771800" y="4331732"/>
                  <a:ext cx="0" cy="2592288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5" name="文本框 84"/>
              <p:cNvSpPr txBox="1"/>
              <p:nvPr/>
            </p:nvSpPr>
            <p:spPr>
              <a:xfrm>
                <a:off x="2249282" y="6021288"/>
                <a:ext cx="255456" cy="4028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i="1" dirty="0"/>
                  <a:t>p</a:t>
                </a:r>
                <a:endParaRPr lang="zh-CN" altLang="en-US" i="1" dirty="0"/>
              </a:p>
            </p:txBody>
          </p:sp>
          <p:sp>
            <p:nvSpPr>
              <p:cNvPr id="86" name="文本框 85"/>
              <p:cNvSpPr txBox="1"/>
              <p:nvPr/>
            </p:nvSpPr>
            <p:spPr>
              <a:xfrm>
                <a:off x="425651" y="4488497"/>
                <a:ext cx="767125" cy="4028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i="1" dirty="0"/>
                  <a:t>Val(1,p)</a:t>
                </a:r>
                <a:endParaRPr lang="zh-CN" altLang="en-US" i="1" dirty="0"/>
              </a:p>
            </p:txBody>
          </p:sp>
        </p:grpSp>
        <p:cxnSp>
          <p:nvCxnSpPr>
            <p:cNvPr id="89" name="直接连接符 88"/>
            <p:cNvCxnSpPr/>
            <p:nvPr/>
          </p:nvCxnSpPr>
          <p:spPr>
            <a:xfrm>
              <a:off x="539552" y="6525344"/>
              <a:ext cx="360000" cy="0"/>
            </a:xfrm>
            <a:prstGeom prst="line">
              <a:avLst/>
            </a:prstGeom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接连接符 89"/>
            <p:cNvCxnSpPr/>
            <p:nvPr/>
          </p:nvCxnSpPr>
          <p:spPr>
            <a:xfrm>
              <a:off x="899752" y="5949280"/>
              <a:ext cx="1440000" cy="0"/>
            </a:xfrm>
            <a:prstGeom prst="line">
              <a:avLst/>
            </a:prstGeom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组合 5"/>
          <p:cNvGrpSpPr/>
          <p:nvPr/>
        </p:nvGrpSpPr>
        <p:grpSpPr>
          <a:xfrm>
            <a:off x="3631344" y="3507855"/>
            <a:ext cx="2092784" cy="1504665"/>
            <a:chOff x="3339173" y="4386585"/>
            <a:chExt cx="2468377" cy="2366277"/>
          </a:xfrm>
        </p:grpSpPr>
        <p:grpSp>
          <p:nvGrpSpPr>
            <p:cNvPr id="91" name="组合 90"/>
            <p:cNvGrpSpPr/>
            <p:nvPr/>
          </p:nvGrpSpPr>
          <p:grpSpPr>
            <a:xfrm>
              <a:off x="3339173" y="4386585"/>
              <a:ext cx="2468377" cy="2366277"/>
              <a:chOff x="425651" y="4488497"/>
              <a:chExt cx="2079087" cy="1935607"/>
            </a:xfrm>
          </p:grpSpPr>
          <p:grpSp>
            <p:nvGrpSpPr>
              <p:cNvPr id="92" name="组合 91"/>
              <p:cNvGrpSpPr/>
              <p:nvPr/>
            </p:nvGrpSpPr>
            <p:grpSpPr>
              <a:xfrm>
                <a:off x="520196" y="4869160"/>
                <a:ext cx="1800200" cy="1545540"/>
                <a:chOff x="2555776" y="4331732"/>
                <a:chExt cx="3312368" cy="2592288"/>
              </a:xfrm>
            </p:grpSpPr>
            <p:cxnSp>
              <p:nvCxnSpPr>
                <p:cNvPr id="95" name="直接箭头连接符 94"/>
                <p:cNvCxnSpPr/>
                <p:nvPr/>
              </p:nvCxnSpPr>
              <p:spPr>
                <a:xfrm>
                  <a:off x="2555776" y="6669360"/>
                  <a:ext cx="3312368" cy="0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6" name="直接箭头连接符 95"/>
                <p:cNvCxnSpPr/>
                <p:nvPr/>
              </p:nvCxnSpPr>
              <p:spPr>
                <a:xfrm flipV="1">
                  <a:off x="2771800" y="4331732"/>
                  <a:ext cx="0" cy="2592288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3" name="文本框 92"/>
              <p:cNvSpPr txBox="1"/>
              <p:nvPr/>
            </p:nvSpPr>
            <p:spPr>
              <a:xfrm>
                <a:off x="2249282" y="6021288"/>
                <a:ext cx="255456" cy="4028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i="1" dirty="0"/>
                  <a:t>p</a:t>
                </a:r>
                <a:endParaRPr lang="zh-CN" altLang="en-US" i="1" dirty="0"/>
              </a:p>
            </p:txBody>
          </p:sp>
          <p:sp>
            <p:nvSpPr>
              <p:cNvPr id="94" name="文本框 93"/>
              <p:cNvSpPr txBox="1"/>
              <p:nvPr/>
            </p:nvSpPr>
            <p:spPr>
              <a:xfrm>
                <a:off x="425651" y="4488497"/>
                <a:ext cx="767125" cy="4028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i="1" dirty="0"/>
                  <a:t>Val(2,p)</a:t>
                </a:r>
                <a:endParaRPr lang="zh-CN" altLang="en-US" i="1" dirty="0"/>
              </a:p>
            </p:txBody>
          </p:sp>
        </p:grpSp>
        <p:cxnSp>
          <p:nvCxnSpPr>
            <p:cNvPr id="97" name="直接连接符 96"/>
            <p:cNvCxnSpPr/>
            <p:nvPr/>
          </p:nvCxnSpPr>
          <p:spPr>
            <a:xfrm>
              <a:off x="3573925" y="6525344"/>
              <a:ext cx="360000" cy="0"/>
            </a:xfrm>
            <a:prstGeom prst="line">
              <a:avLst/>
            </a:prstGeom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接连接符 97"/>
            <p:cNvCxnSpPr/>
            <p:nvPr/>
          </p:nvCxnSpPr>
          <p:spPr>
            <a:xfrm>
              <a:off x="3934125" y="5949280"/>
              <a:ext cx="360000" cy="0"/>
            </a:xfrm>
            <a:prstGeom prst="line">
              <a:avLst/>
            </a:prstGeom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接连接符 98"/>
            <p:cNvCxnSpPr/>
            <p:nvPr/>
          </p:nvCxnSpPr>
          <p:spPr>
            <a:xfrm>
              <a:off x="4284088" y="5589240"/>
              <a:ext cx="1080000" cy="0"/>
            </a:xfrm>
            <a:prstGeom prst="line">
              <a:avLst/>
            </a:prstGeom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组合 8"/>
          <p:cNvGrpSpPr/>
          <p:nvPr/>
        </p:nvGrpSpPr>
        <p:grpSpPr>
          <a:xfrm>
            <a:off x="6511664" y="3507853"/>
            <a:ext cx="2092784" cy="1511633"/>
            <a:chOff x="6219493" y="4384918"/>
            <a:chExt cx="2468377" cy="2377237"/>
          </a:xfrm>
        </p:grpSpPr>
        <p:grpSp>
          <p:nvGrpSpPr>
            <p:cNvPr id="100" name="组合 99"/>
            <p:cNvGrpSpPr/>
            <p:nvPr/>
          </p:nvGrpSpPr>
          <p:grpSpPr>
            <a:xfrm>
              <a:off x="6219493" y="4384918"/>
              <a:ext cx="2468377" cy="2377237"/>
              <a:chOff x="425651" y="4479532"/>
              <a:chExt cx="2079087" cy="1944572"/>
            </a:xfrm>
          </p:grpSpPr>
          <p:grpSp>
            <p:nvGrpSpPr>
              <p:cNvPr id="101" name="组合 100"/>
              <p:cNvGrpSpPr/>
              <p:nvPr/>
            </p:nvGrpSpPr>
            <p:grpSpPr>
              <a:xfrm>
                <a:off x="520196" y="4869160"/>
                <a:ext cx="1800200" cy="1545540"/>
                <a:chOff x="2555776" y="4331732"/>
                <a:chExt cx="3312368" cy="2592288"/>
              </a:xfrm>
            </p:grpSpPr>
            <p:cxnSp>
              <p:nvCxnSpPr>
                <p:cNvPr id="104" name="直接箭头连接符 103"/>
                <p:cNvCxnSpPr/>
                <p:nvPr/>
              </p:nvCxnSpPr>
              <p:spPr>
                <a:xfrm>
                  <a:off x="2555776" y="6669360"/>
                  <a:ext cx="3312368" cy="0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5" name="直接箭头连接符 104"/>
                <p:cNvCxnSpPr/>
                <p:nvPr/>
              </p:nvCxnSpPr>
              <p:spPr>
                <a:xfrm flipV="1">
                  <a:off x="2771800" y="4331732"/>
                  <a:ext cx="0" cy="2592288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02" name="文本框 101"/>
              <p:cNvSpPr txBox="1"/>
              <p:nvPr/>
            </p:nvSpPr>
            <p:spPr>
              <a:xfrm>
                <a:off x="2249282" y="6021288"/>
                <a:ext cx="255456" cy="4028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i="1" dirty="0"/>
                  <a:t>p</a:t>
                </a:r>
                <a:endParaRPr lang="zh-CN" altLang="en-US" i="1" dirty="0"/>
              </a:p>
            </p:txBody>
          </p:sp>
          <p:sp>
            <p:nvSpPr>
              <p:cNvPr id="103" name="文本框 102"/>
              <p:cNvSpPr txBox="1"/>
              <p:nvPr/>
            </p:nvSpPr>
            <p:spPr>
              <a:xfrm>
                <a:off x="425651" y="4479532"/>
                <a:ext cx="767125" cy="4028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i="1" dirty="0"/>
                  <a:t>Val(5,p)</a:t>
                </a:r>
                <a:endParaRPr lang="zh-CN" altLang="en-US" i="1" dirty="0"/>
              </a:p>
            </p:txBody>
          </p:sp>
        </p:grpSp>
        <p:cxnSp>
          <p:nvCxnSpPr>
            <p:cNvPr id="106" name="直接连接符 105"/>
            <p:cNvCxnSpPr/>
            <p:nvPr/>
          </p:nvCxnSpPr>
          <p:spPr>
            <a:xfrm>
              <a:off x="6454245" y="6534636"/>
              <a:ext cx="360000" cy="0"/>
            </a:xfrm>
            <a:prstGeom prst="line">
              <a:avLst/>
            </a:prstGeom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直接连接符 106"/>
            <p:cNvCxnSpPr/>
            <p:nvPr/>
          </p:nvCxnSpPr>
          <p:spPr>
            <a:xfrm>
              <a:off x="6814445" y="5958572"/>
              <a:ext cx="360000" cy="0"/>
            </a:xfrm>
            <a:prstGeom prst="line">
              <a:avLst/>
            </a:prstGeom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接连接符 107"/>
            <p:cNvCxnSpPr/>
            <p:nvPr/>
          </p:nvCxnSpPr>
          <p:spPr>
            <a:xfrm>
              <a:off x="7164408" y="5598532"/>
              <a:ext cx="360000" cy="0"/>
            </a:xfrm>
            <a:prstGeom prst="line">
              <a:avLst/>
            </a:prstGeom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接连接符 108"/>
            <p:cNvCxnSpPr/>
            <p:nvPr/>
          </p:nvCxnSpPr>
          <p:spPr>
            <a:xfrm>
              <a:off x="7524328" y="5301208"/>
              <a:ext cx="360000" cy="0"/>
            </a:xfrm>
            <a:prstGeom prst="line">
              <a:avLst/>
            </a:prstGeom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接连接符 109"/>
            <p:cNvCxnSpPr/>
            <p:nvPr/>
          </p:nvCxnSpPr>
          <p:spPr>
            <a:xfrm>
              <a:off x="7884368" y="5013176"/>
              <a:ext cx="360000" cy="0"/>
            </a:xfrm>
            <a:prstGeom prst="line">
              <a:avLst/>
            </a:prstGeom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1" name="矩形 110"/>
          <p:cNvSpPr/>
          <p:nvPr/>
        </p:nvSpPr>
        <p:spPr>
          <a:xfrm>
            <a:off x="396803" y="51470"/>
            <a:ext cx="1313180" cy="3631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80000"/>
              </a:lnSpc>
            </a:pPr>
            <a:r>
              <a:rPr lang="zh-CN" altLang="en-US" sz="22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算法改进</a:t>
            </a:r>
          </a:p>
        </p:txBody>
      </p:sp>
    </p:spTree>
    <p:extLst>
      <p:ext uri="{BB962C8B-B14F-4D97-AF65-F5344CB8AC3E}">
        <p14:creationId xmlns:p14="http://schemas.microsoft.com/office/powerpoint/2010/main" val="1667396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6000"/>
    </mc:Choice>
    <mc:Fallback xmlns="">
      <p:transition advTm="6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10947" name="Text Box 3"/>
              <p:cNvSpPr txBox="1">
                <a:spLocks noChangeArrowheads="1"/>
              </p:cNvSpPr>
              <p:nvPr/>
            </p:nvSpPr>
            <p:spPr bwMode="auto">
              <a:xfrm>
                <a:off x="251520" y="514137"/>
                <a:ext cx="8280920" cy="216982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6350">
                    <a:solidFill>
                      <a:srgbClr val="00FFFF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107763" dir="189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marL="342900" indent="-342900" algn="just">
                  <a:lnSpc>
                    <a:spcPct val="150000"/>
                  </a:lnSpc>
                  <a:buFont typeface="Wingdings" panose="05000000000000000000" pitchFamily="2" charset="2"/>
                  <a:buChar char="p"/>
                </a:pP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由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楷体_GB2312" pitchFamily="49" charset="-122"/>
                      </a:rPr>
                      <m:t>𝑣𝑎𝑙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楷体_GB2312" pitchFamily="49" charset="-122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楷体_GB2312" pitchFamily="49" charset="-122"/>
                      </a:rPr>
                      <m:t>𝑖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楷体_GB2312" pitchFamily="49" charset="-122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楷体_GB2312" pitchFamily="49" charset="-122"/>
                      </a:rPr>
                      <m:t>𝑝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楷体_GB2312" pitchFamily="49" charset="-122"/>
                      </a:rPr>
                      <m:t>)</m:t>
                    </m:r>
                  </m:oMath>
                </a14:m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的递归公式容易证明，在一般情况下，对每一个确定的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  <a:ea typeface="楷体_GB2312" pitchFamily="49" charset="-122"/>
                      </a:rPr>
                      <m:t>𝑖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楷体_GB2312" pitchFamily="49" charset="-122"/>
                      </a:rPr>
                      <m:t>,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ea typeface="楷体_GB2312" pitchFamily="49" charset="-122"/>
                      </a:rPr>
                      <m:t>1≤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ea typeface="楷体_GB2312" pitchFamily="49" charset="-122"/>
                      </a:rPr>
                      <m:t>𝑖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ea typeface="楷体_GB2312" pitchFamily="49" charset="-122"/>
                      </a:rPr>
                      <m:t>≤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ea typeface="楷体_GB2312" pitchFamily="49" charset="-122"/>
                      </a:rPr>
                      <m:t>𝑛</m:t>
                    </m:r>
                  </m:oMath>
                </a14:m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，函数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楷体_GB2312" pitchFamily="49" charset="-122"/>
                      </a:rPr>
                      <m:t>𝑣𝑎𝑙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楷体_GB2312" pitchFamily="49" charset="-122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楷体_GB2312" pitchFamily="49" charset="-122"/>
                      </a:rPr>
                      <m:t>𝑖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楷体_GB2312" pitchFamily="49" charset="-122"/>
                      </a:rPr>
                      <m:t>,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楷体_GB2312" pitchFamily="49" charset="-122"/>
                      </a:rPr>
                      <m:t>𝑝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楷体_GB2312" pitchFamily="49" charset="-122"/>
                      </a:rPr>
                      <m:t>)</m:t>
                    </m:r>
                  </m:oMath>
                </a14:m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是关于变量 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楷体_GB2312" pitchFamily="49" charset="-122"/>
                      </a:rPr>
                      <m:t>𝑝</m:t>
                    </m:r>
                  </m:oMath>
                </a14:m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的</a:t>
                </a:r>
                <a:r>
                  <a:rPr lang="zh-CN" altLang="en-US" b="1" dirty="0">
                    <a:solidFill>
                      <a:schemeClr val="accent5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阶梯状单调不减函数</a:t>
                </a:r>
                <a:r>
                  <a:rPr lang="zh-CN" altLang="en-US" dirty="0">
                    <a:solidFill>
                      <a:schemeClr val="accent5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</a:t>
                </a:r>
                <a:endParaRPr lang="en-US" altLang="zh-CN" b="1" dirty="0">
                  <a:solidFill>
                    <a:schemeClr val="accent5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indent="-342900" algn="just">
                  <a:lnSpc>
                    <a:spcPct val="150000"/>
                  </a:lnSpc>
                  <a:buFont typeface="Wingdings" panose="05000000000000000000" pitchFamily="2" charset="2"/>
                  <a:buChar char="p"/>
                </a:pPr>
                <a:r>
                  <a:rPr lang="zh-CN" altLang="en-US" b="1" dirty="0">
                    <a:solidFill>
                      <a:schemeClr val="accent5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跳跃点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是指在函数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楷体_GB2312" pitchFamily="49" charset="-122"/>
                      </a:rPr>
                      <m:t>𝑣𝑎𝑙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楷体_GB2312" pitchFamily="49" charset="-122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楷体_GB2312" pitchFamily="49" charset="-122"/>
                      </a:rPr>
                      <m:t>𝑖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楷体_GB2312" pitchFamily="49" charset="-122"/>
                      </a:rPr>
                      <m:t>,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楷体_GB2312" pitchFamily="49" charset="-122"/>
                      </a:rPr>
                      <m:t>𝑝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楷体_GB2312" pitchFamily="49" charset="-122"/>
                      </a:rPr>
                      <m:t>)</m:t>
                    </m:r>
                  </m:oMath>
                </a14:m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中函数值发生跃迁的点，可以用一个实数序偶    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solidFill>
                          <a:srgbClr val="F77A2D"/>
                        </a:solidFill>
                        <a:latin typeface="Cambria Math" panose="02040503050406030204" pitchFamily="18" charset="0"/>
                        <a:ea typeface="楷体_GB2312" pitchFamily="49" charset="-122"/>
                      </a:rPr>
                      <m:t>(</m:t>
                    </m:r>
                    <m:r>
                      <a:rPr lang="en-US" altLang="zh-CN" b="1" i="1" dirty="0" smtClean="0">
                        <a:solidFill>
                          <a:srgbClr val="F77A2D"/>
                        </a:solidFill>
                        <a:latin typeface="Cambria Math" panose="02040503050406030204" pitchFamily="18" charset="0"/>
                        <a:ea typeface="楷体_GB2312" pitchFamily="49" charset="-122"/>
                      </a:rPr>
                      <m:t>𝒙</m:t>
                    </m:r>
                    <m:r>
                      <a:rPr lang="en-US" altLang="zh-CN" b="1" i="1" dirty="0" smtClean="0">
                        <a:solidFill>
                          <a:srgbClr val="F77A2D"/>
                        </a:solidFill>
                        <a:latin typeface="Cambria Math" panose="02040503050406030204" pitchFamily="18" charset="0"/>
                        <a:ea typeface="楷体_GB2312" pitchFamily="49" charset="-122"/>
                      </a:rPr>
                      <m:t>,  </m:t>
                    </m:r>
                    <m:r>
                      <a:rPr lang="en-US" altLang="zh-CN" b="1" i="1" dirty="0" err="1" smtClean="0">
                        <a:solidFill>
                          <a:srgbClr val="F77A2D"/>
                        </a:solidFill>
                        <a:latin typeface="Cambria Math" panose="02040503050406030204" pitchFamily="18" charset="0"/>
                        <a:ea typeface="楷体_GB2312" pitchFamily="49" charset="-122"/>
                      </a:rPr>
                      <m:t>𝒗𝒂𝒍</m:t>
                    </m:r>
                    <m:r>
                      <a:rPr lang="en-US" altLang="zh-CN" b="1" i="1" dirty="0" smtClean="0">
                        <a:solidFill>
                          <a:srgbClr val="F77A2D"/>
                        </a:solidFill>
                        <a:latin typeface="Cambria Math" panose="02040503050406030204" pitchFamily="18" charset="0"/>
                        <a:ea typeface="楷体_GB2312" pitchFamily="49" charset="-122"/>
                      </a:rPr>
                      <m:t>(</m:t>
                    </m:r>
                    <m:r>
                      <a:rPr lang="en-US" altLang="zh-CN" b="1" i="1" dirty="0" err="1">
                        <a:solidFill>
                          <a:srgbClr val="F77A2D"/>
                        </a:solidFill>
                        <a:latin typeface="Cambria Math" panose="02040503050406030204" pitchFamily="18" charset="0"/>
                        <a:ea typeface="楷体_GB2312" pitchFamily="49" charset="-122"/>
                      </a:rPr>
                      <m:t>𝒊</m:t>
                    </m:r>
                    <m:r>
                      <a:rPr lang="en-US" altLang="zh-CN" b="1" i="1" dirty="0" err="1" smtClean="0">
                        <a:solidFill>
                          <a:srgbClr val="F77A2D"/>
                        </a:solidFill>
                        <a:latin typeface="Cambria Math" panose="02040503050406030204" pitchFamily="18" charset="0"/>
                        <a:ea typeface="楷体_GB2312" pitchFamily="49" charset="-122"/>
                      </a:rPr>
                      <m:t>,</m:t>
                    </m:r>
                    <m:r>
                      <a:rPr lang="en-US" altLang="zh-CN" b="1" i="1" dirty="0" smtClean="0">
                        <a:solidFill>
                          <a:srgbClr val="F77A2D"/>
                        </a:solidFill>
                        <a:latin typeface="Cambria Math" panose="02040503050406030204" pitchFamily="18" charset="0"/>
                        <a:ea typeface="楷体_GB2312" pitchFamily="49" charset="-122"/>
                      </a:rPr>
                      <m:t>𝒙</m:t>
                    </m:r>
                    <m:r>
                      <a:rPr lang="en-US" altLang="zh-CN" b="1" i="1" dirty="0" smtClean="0">
                        <a:solidFill>
                          <a:srgbClr val="F77A2D"/>
                        </a:solidFill>
                        <a:latin typeface="Cambria Math" panose="02040503050406030204" pitchFamily="18" charset="0"/>
                        <a:ea typeface="楷体_GB2312" pitchFamily="49" charset="-122"/>
                      </a:rPr>
                      <m:t>))</m:t>
                    </m:r>
                  </m:oMath>
                </a14:m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描述。跳跃点是阶梯函数的</a:t>
                </a:r>
                <a:r>
                  <a:rPr lang="zh-CN" altLang="en-US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描述特征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，函数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楷体_GB2312" pitchFamily="49" charset="-122"/>
                      </a:rPr>
                      <m:t>𝑣𝑎𝑙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楷体_GB2312" pitchFamily="49" charset="-122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楷体_GB2312" pitchFamily="49" charset="-122"/>
                      </a:rPr>
                      <m:t>𝑖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楷体_GB2312" pitchFamily="49" charset="-122"/>
                      </a:rPr>
                      <m:t>,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楷体_GB2312" pitchFamily="49" charset="-122"/>
                      </a:rPr>
                      <m:t>𝑝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楷体_GB2312" pitchFamily="49" charset="-122"/>
                      </a:rPr>
                      <m:t>)</m:t>
                    </m:r>
                  </m:oMath>
                </a14:m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可由其全部跳跃点惟一确定。</a:t>
                </a:r>
              </a:p>
            </p:txBody>
          </p:sp>
        </mc:Choice>
        <mc:Fallback xmlns="">
          <p:sp>
            <p:nvSpPr>
              <p:cNvPr id="210947" name="Text 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1520" y="514137"/>
                <a:ext cx="8280920" cy="2169825"/>
              </a:xfrm>
              <a:prstGeom prst="rect">
                <a:avLst/>
              </a:prstGeom>
              <a:blipFill>
                <a:blip r:embed="rId2"/>
                <a:stretch>
                  <a:fillRect l="-459" r="-3369" b="-1163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FFFF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7763" dir="189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0949" name="Text Box 5"/>
              <p:cNvSpPr txBox="1">
                <a:spLocks noChangeArrowheads="1"/>
              </p:cNvSpPr>
              <p:nvPr/>
            </p:nvSpPr>
            <p:spPr bwMode="auto">
              <a:xfrm>
                <a:off x="251520" y="4155926"/>
                <a:ext cx="8280920" cy="87440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6350">
                    <a:solidFill>
                      <a:srgbClr val="00FFFF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107763" dir="189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 marL="342900" indent="-342900" algn="just">
                  <a:lnSpc>
                    <a:spcPct val="120000"/>
                  </a:lnSpc>
                  <a:buFont typeface="Wingdings" panose="05000000000000000000" pitchFamily="2" charset="2"/>
                  <a:buChar char="n"/>
                  <a:defRPr sz="2000">
                    <a:latin typeface="Arial" panose="020B0604020202020204" pitchFamily="34" charset="0"/>
                    <a:ea typeface="楷体_GB2312" pitchFamily="49" charset="-122"/>
                  </a:defRPr>
                </a:lvl1pPr>
              </a:lstStyle>
              <a:p>
                <a:pPr>
                  <a:lnSpc>
                    <a:spcPct val="150000"/>
                  </a:lnSpc>
                  <a:buFont typeface="Wingdings" panose="05000000000000000000" pitchFamily="2" charset="2"/>
                  <a:buChar char="p"/>
                </a:pPr>
                <a:r>
                  <a:rPr lang="zh-CN" altLang="en-US" sz="18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对每一个确定的</a:t>
                </a:r>
                <a14:m>
                  <m:oMath xmlns:m="http://schemas.openxmlformats.org/officeDocument/2006/math">
                    <m:r>
                      <a:rPr lang="en-US" altLang="zh-CN" sz="1800" dirty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sz="1800" dirty="0">
                        <a:latin typeface="Cambria Math" panose="02040503050406030204" pitchFamily="18" charset="0"/>
                      </a:rPr>
                      <m:t>,1≤</m:t>
                    </m:r>
                    <m:r>
                      <a:rPr lang="en-US" altLang="zh-CN" sz="1800" dirty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sz="1800" dirty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zh-CN" sz="1800" dirty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sz="18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，用一个</a:t>
                </a:r>
                <a:r>
                  <a:rPr lang="zh-CN" altLang="en-US" sz="18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表 </a:t>
                </a:r>
                <a14:m>
                  <m:oMath xmlns:m="http://schemas.openxmlformats.org/officeDocument/2006/math">
                    <m:r>
                      <a:rPr lang="en-US" altLang="zh-CN" sz="1800" b="1" i="1" dirty="0">
                        <a:latin typeface="Cambria Math" panose="02040503050406030204" pitchFamily="18" charset="0"/>
                      </a:rPr>
                      <m:t>𝒑</m:t>
                    </m:r>
                    <m:r>
                      <a:rPr lang="en-US" altLang="zh-CN" sz="1800" b="1" dirty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CN" sz="1800" b="1" i="1" dirty="0" err="1">
                        <a:latin typeface="Cambria Math" panose="02040503050406030204" pitchFamily="18" charset="0"/>
                      </a:rPr>
                      <m:t>𝒊</m:t>
                    </m:r>
                    <m:r>
                      <a:rPr lang="en-US" altLang="zh-CN" sz="1800" b="1" dirty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zh-CN" altLang="en-US" sz="18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存储函数</a:t>
                </a:r>
                <a14:m>
                  <m:oMath xmlns:m="http://schemas.openxmlformats.org/officeDocument/2006/math">
                    <m:r>
                      <a:rPr lang="en-US" altLang="zh-CN" sz="1800" b="1" i="1" dirty="0">
                        <a:latin typeface="Cambria Math" panose="02040503050406030204" pitchFamily="18" charset="0"/>
                      </a:rPr>
                      <m:t>𝒗𝒂𝒍</m:t>
                    </m:r>
                    <m:r>
                      <a:rPr lang="en-US" altLang="zh-CN" sz="1800" b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800" b="1" i="1" dirty="0" err="1">
                        <a:latin typeface="Cambria Math" panose="02040503050406030204" pitchFamily="18" charset="0"/>
                      </a:rPr>
                      <m:t>𝒊</m:t>
                    </m:r>
                    <m:r>
                      <a:rPr lang="en-US" altLang="zh-CN" sz="1800" b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1800" b="1" i="1" dirty="0">
                        <a:latin typeface="Cambria Math" panose="02040503050406030204" pitchFamily="18" charset="0"/>
                      </a:rPr>
                      <m:t>𝒑</m:t>
                    </m:r>
                    <m:r>
                      <a:rPr lang="en-US" altLang="zh-CN" sz="1800" b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18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的全部跳跃点</a:t>
                </a:r>
                <a:r>
                  <a:rPr lang="zh-CN" altLang="en-US" sz="18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；类似地，整个状态矩阵</a:t>
                </a: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pitchFamily="18" charset="0"/>
                      </a:rPr>
                      <m:t>𝑣𝑎𝑙</m:t>
                    </m:r>
                    <m:r>
                      <a:rPr lang="en-US" altLang="zh-CN" sz="18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8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sz="18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1800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sz="18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18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则可用跳跃点集合来表示。</a:t>
                </a:r>
              </a:p>
            </p:txBody>
          </p:sp>
        </mc:Choice>
        <mc:Fallback xmlns="">
          <p:sp>
            <p:nvSpPr>
              <p:cNvPr id="210949" name="Text 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1520" y="4155926"/>
                <a:ext cx="8280920" cy="874407"/>
              </a:xfrm>
              <a:prstGeom prst="rect">
                <a:avLst/>
              </a:prstGeom>
              <a:blipFill>
                <a:blip r:embed="rId3"/>
                <a:stretch>
                  <a:fillRect l="-459" r="-459" b="-10000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FFFF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7763" dir="189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组合 5"/>
          <p:cNvGrpSpPr/>
          <p:nvPr/>
        </p:nvGrpSpPr>
        <p:grpSpPr>
          <a:xfrm>
            <a:off x="3059832" y="2427734"/>
            <a:ext cx="3425317" cy="1540981"/>
            <a:chOff x="2514834" y="3389380"/>
            <a:chExt cx="3959225" cy="2374900"/>
          </a:xfrm>
        </p:grpSpPr>
        <p:pic>
          <p:nvPicPr>
            <p:cNvPr id="11" name="Picture 4" descr="t36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14834" y="3389380"/>
              <a:ext cx="3959225" cy="2374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文本框 12"/>
                <p:cNvSpPr txBox="1"/>
                <p:nvPr/>
              </p:nvSpPr>
              <p:spPr>
                <a:xfrm>
                  <a:off x="2514834" y="3389380"/>
                  <a:ext cx="1080552" cy="492443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𝑉𝑎𝑙</m:t>
                        </m:r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i="1" dirty="0" err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i="1" dirty="0" err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 dirty="0" err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i="1" dirty="0"/>
                </a:p>
              </p:txBody>
            </p:sp>
          </mc:Choice>
          <mc:Fallback xmlns="">
            <p:sp>
              <p:nvSpPr>
                <p:cNvPr id="13" name="文本框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4834" y="3389380"/>
                  <a:ext cx="1080552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b="-1147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文本框 13"/>
            <p:cNvSpPr txBox="1"/>
            <p:nvPr/>
          </p:nvSpPr>
          <p:spPr>
            <a:xfrm>
              <a:off x="6140920" y="5219908"/>
              <a:ext cx="303288" cy="492443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CN" i="1" dirty="0"/>
                <a:t>p</a:t>
              </a:r>
              <a:endParaRPr lang="zh-CN" altLang="en-US" i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文本框 14"/>
                <p:cNvSpPr txBox="1"/>
                <p:nvPr/>
              </p:nvSpPr>
              <p:spPr>
                <a:xfrm>
                  <a:off x="3056988" y="4005064"/>
                  <a:ext cx="1489254" cy="492443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𝑉𝑎𝑙</m:t>
                        </m:r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i="1" dirty="0" err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i="1" dirty="0" err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 dirty="0" err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))</m:t>
                        </m:r>
                      </m:oMath>
                    </m:oMathPara>
                  </a14:m>
                  <a:endParaRPr lang="zh-CN" altLang="en-US" i="1" dirty="0"/>
                </a:p>
              </p:txBody>
            </p:sp>
          </mc:Choice>
          <mc:Fallback xmlns="">
            <p:sp>
              <p:nvSpPr>
                <p:cNvPr id="15" name="文本框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56988" y="4005064"/>
                  <a:ext cx="1489254" cy="369332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b="-1147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0" name="矩形 9"/>
          <p:cNvSpPr/>
          <p:nvPr/>
        </p:nvSpPr>
        <p:spPr>
          <a:xfrm>
            <a:off x="396803" y="51470"/>
            <a:ext cx="1595309" cy="3631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80000"/>
              </a:lnSpc>
            </a:pPr>
            <a:r>
              <a:rPr lang="zh-CN" altLang="en-US" sz="22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跳跃点定义</a:t>
            </a:r>
          </a:p>
        </p:txBody>
      </p:sp>
    </p:spTree>
    <p:extLst>
      <p:ext uri="{BB962C8B-B14F-4D97-AF65-F5344CB8AC3E}">
        <p14:creationId xmlns:p14="http://schemas.microsoft.com/office/powerpoint/2010/main" val="3618318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000"/>
    </mc:Choice>
    <mc:Fallback xmlns="">
      <p:transition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109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0949" grpId="0" autoUpdateAnimBg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5">
            <a:extLst>
              <a:ext uri="{FF2B5EF4-FFF2-40B4-BE49-F238E27FC236}">
                <a16:creationId xmlns:a16="http://schemas.microsoft.com/office/drawing/2014/main" id="{C23334A7-672B-8241-BB3F-F6B3C1CFE5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512" y="555526"/>
            <a:ext cx="8280920" cy="4032448"/>
          </a:xfrm>
        </p:spPr>
        <p:txBody>
          <a:bodyPr/>
          <a:lstStyle/>
          <a:p>
            <a:pPr algn="just" defTabSz="812800">
              <a:buClr>
                <a:schemeClr val="folHlink"/>
              </a:buClr>
              <a:buSzPct val="70000"/>
              <a:buFont typeface="Wingdings" pitchFamily="2" charset="2"/>
              <a:buChar char="n"/>
              <a:defRPr/>
            </a:pPr>
            <a:r>
              <a:rPr lang="zh-CN" altLang="en-US" sz="1800" dirty="0">
                <a:solidFill>
                  <a:srgbClr val="F77A2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动态规划（</a:t>
            </a:r>
            <a:r>
              <a:rPr lang="en-US" altLang="zh-CN" sz="1800" dirty="0">
                <a:solidFill>
                  <a:srgbClr val="F77A2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Dynamic Programming</a:t>
            </a:r>
            <a:r>
              <a:rPr lang="zh-CN" altLang="en-US" sz="1800" dirty="0">
                <a:solidFill>
                  <a:srgbClr val="F77A2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是运筹学的一个分支，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世纪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50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年代初美国数学家</a:t>
            </a:r>
            <a:r>
              <a:rPr lang="en-US" altLang="zh-CN" sz="1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R.E.Bellman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等人在研究</a:t>
            </a:r>
            <a:r>
              <a:rPr lang="zh-CN" altLang="en-US" sz="1800" dirty="0">
                <a:solidFill>
                  <a:srgbClr val="F77A2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多阶段决策过程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的优化问题时，提出了著名的</a:t>
            </a:r>
            <a:r>
              <a:rPr lang="zh-CN" altLang="en-US" sz="1800" dirty="0">
                <a:solidFill>
                  <a:srgbClr val="F77A2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最优性原理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，把多阶段过程转化为一系列单阶段问题，逐个求解，创立了解决这类过程优化问题的新方法</a:t>
            </a:r>
            <a:r>
              <a:rPr lang="en-US" altLang="zh-CN" sz="1800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1800" b="1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动态规划</a:t>
            </a:r>
            <a:r>
              <a:rPr lang="zh-CN" altLang="en-US" sz="1800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800" dirty="0">
              <a:solidFill>
                <a:schemeClr val="accent5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 defTabSz="812800">
              <a:buClr>
                <a:schemeClr val="folHlink"/>
              </a:buClr>
              <a:buSzPct val="70000"/>
              <a:buFont typeface="Wingdings" pitchFamily="2" charset="2"/>
              <a:buChar char="n"/>
              <a:defRPr/>
            </a:pP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 defTabSz="812800">
              <a:buClr>
                <a:schemeClr val="folHlink"/>
              </a:buClr>
              <a:buSzPct val="70000"/>
              <a:buFont typeface="Wingdings" pitchFamily="2" charset="2"/>
              <a:buChar char="n"/>
              <a:defRPr/>
            </a:pPr>
            <a:r>
              <a:rPr lang="zh-CN" altLang="en-US" sz="1800" dirty="0">
                <a:solidFill>
                  <a:srgbClr val="F77A2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多阶段决策问题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：求解的问题可以划分为一系列相互联系的阶段，在每个阶段都需要做出决策，且一个阶段决策的选择会影响下一个阶段的决策，从而影响整个过程的活动路线，求解的目标是</a:t>
            </a:r>
            <a:r>
              <a:rPr lang="zh-CN" altLang="en-US" sz="1800" b="1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选择各个阶段的决策使得整个过程达到最优</a:t>
            </a:r>
            <a:r>
              <a:rPr lang="zh-CN" altLang="en-US" sz="1800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800" dirty="0">
              <a:solidFill>
                <a:schemeClr val="accent5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 defTabSz="812800">
              <a:buClr>
                <a:schemeClr val="folHlink"/>
              </a:buClr>
              <a:buSzPct val="70000"/>
              <a:buFont typeface="Wingdings" pitchFamily="2" charset="2"/>
              <a:buChar char="n"/>
              <a:defRPr/>
            </a:pP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 defTabSz="812800">
              <a:buClr>
                <a:schemeClr val="folHlink"/>
              </a:buClr>
              <a:buSzPct val="70000"/>
              <a:buFont typeface="Wingdings" pitchFamily="2" charset="2"/>
              <a:buChar char="n"/>
              <a:defRPr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动态规划主要用于求解</a:t>
            </a:r>
            <a:r>
              <a:rPr lang="zh-CN" altLang="en-US" sz="1800" dirty="0">
                <a:solidFill>
                  <a:srgbClr val="F77A2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以时间划分阶段的动态过程的优化问题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，但是一些与时间无关的静态规划（如线性规划、非线性规划），可以</a:t>
            </a:r>
            <a:r>
              <a:rPr lang="zh-CN" altLang="en-US" sz="1800" dirty="0">
                <a:solidFill>
                  <a:srgbClr val="F77A2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人为地引进时间因素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，把它视为多阶段决策过程，也可以用动态规划方法方便地求解。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B89D5BA-A4FD-714A-BBEC-B83D30CA0D3D}"/>
              </a:ext>
            </a:extLst>
          </p:cNvPr>
          <p:cNvSpPr/>
          <p:nvPr/>
        </p:nvSpPr>
        <p:spPr>
          <a:xfrm>
            <a:off x="179512" y="51470"/>
            <a:ext cx="748923" cy="3631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80000"/>
              </a:lnSpc>
            </a:pPr>
            <a:r>
              <a:rPr lang="zh-CN" altLang="en-US" sz="22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背景</a:t>
            </a:r>
          </a:p>
        </p:txBody>
      </p:sp>
    </p:spTree>
    <p:extLst>
      <p:ext uri="{BB962C8B-B14F-4D97-AF65-F5344CB8AC3E}">
        <p14:creationId xmlns:p14="http://schemas.microsoft.com/office/powerpoint/2010/main" val="3397440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000"/>
    </mc:Choice>
    <mc:Fallback xmlns="">
      <p:transition advClick="0" advTm="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971" name="Text Box 3"/>
          <p:cNvSpPr txBox="1">
            <a:spLocks noChangeArrowheads="1"/>
          </p:cNvSpPr>
          <p:nvPr/>
        </p:nvSpPr>
        <p:spPr bwMode="auto">
          <a:xfrm>
            <a:off x="373188" y="587464"/>
            <a:ext cx="6143028" cy="4001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>
            <a:spAutoFit/>
          </a:bodyPr>
          <a:lstStyle/>
          <a:p>
            <a:pPr algn="l" eaLnBrk="1" hangingPunct="1"/>
            <a:r>
              <a:rPr lang="zh-CN" altLang="en-US" sz="2000" b="1" dirty="0">
                <a:latin typeface="+mn-ea"/>
                <a:ea typeface="+mn-ea"/>
              </a:rPr>
              <a:t>例：</a:t>
            </a:r>
            <a:r>
              <a:rPr lang="en-US" altLang="zh-CN" sz="2000" b="1" dirty="0">
                <a:latin typeface="+mn-ea"/>
                <a:ea typeface="+mn-ea"/>
              </a:rPr>
              <a:t>n</a:t>
            </a:r>
            <a:r>
              <a:rPr lang="zh-CN" altLang="en-US" sz="2000" b="1" dirty="0">
                <a:latin typeface="+mn-ea"/>
                <a:ea typeface="+mn-ea"/>
              </a:rPr>
              <a:t> </a:t>
            </a:r>
            <a:r>
              <a:rPr lang="en-US" altLang="zh-CN" sz="2000" b="1" dirty="0">
                <a:latin typeface="+mn-ea"/>
                <a:ea typeface="+mn-ea"/>
              </a:rPr>
              <a:t>=</a:t>
            </a:r>
            <a:r>
              <a:rPr lang="zh-CN" altLang="en-US" sz="2000" b="1" dirty="0">
                <a:latin typeface="+mn-ea"/>
                <a:ea typeface="+mn-ea"/>
              </a:rPr>
              <a:t> </a:t>
            </a:r>
            <a:r>
              <a:rPr lang="en-US" altLang="zh-CN" sz="2000" b="1" dirty="0">
                <a:latin typeface="+mn-ea"/>
                <a:ea typeface="+mn-ea"/>
              </a:rPr>
              <a:t>3</a:t>
            </a:r>
            <a:r>
              <a:rPr lang="zh-CN" altLang="en-US" sz="2000" b="1" dirty="0">
                <a:latin typeface="+mn-ea"/>
                <a:ea typeface="+mn-ea"/>
              </a:rPr>
              <a:t>，</a:t>
            </a:r>
            <a:r>
              <a:rPr lang="en-US" altLang="zh-CN" sz="2000" b="1" dirty="0">
                <a:latin typeface="+mn-ea"/>
                <a:ea typeface="+mn-ea"/>
              </a:rPr>
              <a:t>c</a:t>
            </a:r>
            <a:r>
              <a:rPr lang="zh-CN" altLang="en-US" sz="2000" b="1" dirty="0">
                <a:latin typeface="+mn-ea"/>
                <a:ea typeface="+mn-ea"/>
              </a:rPr>
              <a:t> </a:t>
            </a:r>
            <a:r>
              <a:rPr lang="en-US" altLang="zh-CN" sz="2000" b="1" dirty="0">
                <a:latin typeface="+mn-ea"/>
                <a:ea typeface="+mn-ea"/>
              </a:rPr>
              <a:t>=</a:t>
            </a:r>
            <a:r>
              <a:rPr lang="zh-CN" altLang="en-US" sz="2000" b="1" dirty="0">
                <a:latin typeface="+mn-ea"/>
                <a:ea typeface="+mn-ea"/>
              </a:rPr>
              <a:t> </a:t>
            </a:r>
            <a:r>
              <a:rPr lang="en-US" altLang="zh-CN" sz="2000" b="1" dirty="0">
                <a:latin typeface="+mn-ea"/>
                <a:ea typeface="+mn-ea"/>
              </a:rPr>
              <a:t>6</a:t>
            </a:r>
            <a:r>
              <a:rPr lang="zh-CN" altLang="en-US" sz="2000" b="1" dirty="0">
                <a:latin typeface="+mn-ea"/>
                <a:ea typeface="+mn-ea"/>
              </a:rPr>
              <a:t>，</a:t>
            </a:r>
            <a:r>
              <a:rPr lang="en-US" altLang="zh-CN" sz="2000" b="1" dirty="0">
                <a:latin typeface="+mn-ea"/>
                <a:ea typeface="+mn-ea"/>
              </a:rPr>
              <a:t>w</a:t>
            </a:r>
            <a:r>
              <a:rPr lang="zh-CN" altLang="en-US" sz="2000" b="1" dirty="0">
                <a:latin typeface="+mn-ea"/>
                <a:ea typeface="+mn-ea"/>
              </a:rPr>
              <a:t> </a:t>
            </a:r>
            <a:r>
              <a:rPr lang="en-US" altLang="zh-CN" sz="2000" b="1" dirty="0">
                <a:latin typeface="+mn-ea"/>
                <a:ea typeface="+mn-ea"/>
              </a:rPr>
              <a:t>=</a:t>
            </a:r>
            <a:r>
              <a:rPr lang="zh-CN" altLang="en-US" sz="2000" b="1" dirty="0">
                <a:latin typeface="+mn-ea"/>
                <a:ea typeface="+mn-ea"/>
              </a:rPr>
              <a:t> </a:t>
            </a:r>
            <a:r>
              <a:rPr lang="en-US" altLang="zh-CN" sz="2000" b="1" dirty="0">
                <a:latin typeface="+mn-ea"/>
                <a:ea typeface="+mn-ea"/>
              </a:rPr>
              <a:t>{4</a:t>
            </a:r>
            <a:r>
              <a:rPr lang="zh-CN" altLang="en-US" sz="2000" b="1" dirty="0">
                <a:latin typeface="+mn-ea"/>
                <a:ea typeface="+mn-ea"/>
              </a:rPr>
              <a:t>，</a:t>
            </a:r>
            <a:r>
              <a:rPr lang="en-US" altLang="zh-CN" sz="2000" b="1" dirty="0">
                <a:latin typeface="+mn-ea"/>
                <a:ea typeface="+mn-ea"/>
              </a:rPr>
              <a:t>3</a:t>
            </a:r>
            <a:r>
              <a:rPr lang="zh-CN" altLang="en-US" sz="2000" b="1" dirty="0">
                <a:latin typeface="+mn-ea"/>
                <a:ea typeface="+mn-ea"/>
              </a:rPr>
              <a:t>，</a:t>
            </a:r>
            <a:r>
              <a:rPr lang="en-US" altLang="zh-CN" sz="2000" b="1" dirty="0">
                <a:latin typeface="+mn-ea"/>
                <a:ea typeface="+mn-ea"/>
              </a:rPr>
              <a:t>2}</a:t>
            </a:r>
            <a:r>
              <a:rPr lang="zh-CN" altLang="en-US" sz="2000" b="1" dirty="0">
                <a:latin typeface="+mn-ea"/>
                <a:ea typeface="+mn-ea"/>
              </a:rPr>
              <a:t>，</a:t>
            </a:r>
            <a:r>
              <a:rPr lang="en-US" altLang="zh-CN" sz="2000" b="1" dirty="0">
                <a:latin typeface="+mn-ea"/>
                <a:ea typeface="+mn-ea"/>
              </a:rPr>
              <a:t>v</a:t>
            </a:r>
            <a:r>
              <a:rPr lang="zh-CN" altLang="en-US" sz="2000" b="1" dirty="0">
                <a:latin typeface="+mn-ea"/>
                <a:ea typeface="+mn-ea"/>
              </a:rPr>
              <a:t> </a:t>
            </a:r>
            <a:r>
              <a:rPr lang="en-US" altLang="zh-CN" sz="2000" b="1" dirty="0">
                <a:latin typeface="+mn-ea"/>
                <a:ea typeface="+mn-ea"/>
              </a:rPr>
              <a:t>=</a:t>
            </a:r>
            <a:r>
              <a:rPr lang="zh-CN" altLang="en-US" sz="2000" b="1" dirty="0">
                <a:latin typeface="+mn-ea"/>
                <a:ea typeface="+mn-ea"/>
              </a:rPr>
              <a:t> </a:t>
            </a:r>
            <a:r>
              <a:rPr lang="en-US" altLang="zh-CN" sz="2000" b="1" dirty="0">
                <a:latin typeface="+mn-ea"/>
                <a:ea typeface="+mn-ea"/>
              </a:rPr>
              <a:t>{5</a:t>
            </a:r>
            <a:r>
              <a:rPr lang="zh-CN" altLang="en-US" sz="2000" b="1" dirty="0">
                <a:latin typeface="+mn-ea"/>
                <a:ea typeface="+mn-ea"/>
              </a:rPr>
              <a:t>，</a:t>
            </a:r>
            <a:r>
              <a:rPr lang="en-US" altLang="zh-CN" sz="2000" b="1" dirty="0">
                <a:latin typeface="+mn-ea"/>
                <a:ea typeface="+mn-ea"/>
              </a:rPr>
              <a:t>2</a:t>
            </a:r>
            <a:r>
              <a:rPr lang="zh-CN" altLang="en-US" sz="2000" b="1" dirty="0">
                <a:latin typeface="+mn-ea"/>
                <a:ea typeface="+mn-ea"/>
              </a:rPr>
              <a:t>，</a:t>
            </a:r>
            <a:r>
              <a:rPr lang="en-US" altLang="zh-CN" sz="2000" b="1" dirty="0">
                <a:latin typeface="+mn-ea"/>
                <a:ea typeface="+mn-ea"/>
              </a:rPr>
              <a:t>1}</a:t>
            </a:r>
            <a:endParaRPr lang="zh-CN" altLang="en-US" sz="2000" b="1" dirty="0">
              <a:latin typeface="+mn-ea"/>
              <a:ea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/>
              <p:cNvSpPr/>
              <p:nvPr/>
            </p:nvSpPr>
            <p:spPr>
              <a:xfrm>
                <a:off x="611560" y="1211561"/>
                <a:ext cx="2125134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342900" indent="-342900" algn="just">
                  <a:buFont typeface="Wingdings" panose="05000000000000000000" pitchFamily="2" charset="2"/>
                  <a:buChar char="u"/>
                </a:pPr>
                <a14:m>
                  <m:oMath xmlns:m="http://schemas.openxmlformats.org/officeDocument/2006/math">
                    <m:r>
                      <a:rPr lang="en-US" altLang="zh-CN" sz="2000" i="1" dirty="0" smtClean="0">
                        <a:latin typeface="Cambria Math" panose="02040503050406030204" pitchFamily="18" charset="0"/>
                        <a:ea typeface="楷体_GB2312" pitchFamily="49" charset="-122"/>
                      </a:rPr>
                      <m:t>𝑝</m:t>
                    </m:r>
                    <m:r>
                      <a:rPr lang="en-US" altLang="zh-CN" sz="2000" i="1" dirty="0" smtClean="0">
                        <a:latin typeface="Cambria Math" panose="02040503050406030204" pitchFamily="18" charset="0"/>
                        <a:ea typeface="楷体_GB2312" pitchFamily="49" charset="-122"/>
                      </a:rPr>
                      <m:t>[0]={(0, 0)}</m:t>
                    </m:r>
                  </m:oMath>
                </a14:m>
                <a:endParaRPr lang="zh-CN" altLang="en-US" sz="2000" dirty="0">
                  <a:latin typeface="Arial" panose="020B0604020202020204" pitchFamily="34" charset="0"/>
                  <a:ea typeface="楷体_GB2312" pitchFamily="49" charset="-122"/>
                </a:endParaRPr>
              </a:p>
            </p:txBody>
          </p:sp>
        </mc:Choice>
        <mc:Fallback xmlns=""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1211561"/>
                <a:ext cx="2125134" cy="400110"/>
              </a:xfrm>
              <a:prstGeom prst="rect">
                <a:avLst/>
              </a:prstGeom>
              <a:blipFill rotWithShape="0">
                <a:blip r:embed="rId3"/>
                <a:stretch>
                  <a:fillRect l="-2579" t="-3077" r="-287" b="-246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6" name="矩形 145"/>
              <p:cNvSpPr/>
              <p:nvPr/>
            </p:nvSpPr>
            <p:spPr>
              <a:xfrm>
                <a:off x="618582" y="1601527"/>
                <a:ext cx="2885213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342900" indent="-342900" algn="just">
                  <a:buFont typeface="Wingdings" panose="05000000000000000000" pitchFamily="2" charset="2"/>
                  <a:buChar char="u"/>
                </a:pPr>
                <a14:m>
                  <m:oMath xmlns:m="http://schemas.openxmlformats.org/officeDocument/2006/math">
                    <m:r>
                      <a:rPr lang="en-US" altLang="zh-CN" sz="2000" i="1" dirty="0" smtClean="0">
                        <a:latin typeface="Cambria Math" panose="02040503050406030204" pitchFamily="18" charset="0"/>
                        <a:ea typeface="楷体_GB2312" pitchFamily="49" charset="-122"/>
                      </a:rPr>
                      <m:t>𝑝</m:t>
                    </m:r>
                    <m:r>
                      <a:rPr lang="en-US" altLang="zh-CN" sz="2000" i="1" dirty="0" smtClean="0">
                        <a:latin typeface="Cambria Math" panose="02040503050406030204" pitchFamily="18" charset="0"/>
                        <a:ea typeface="楷体_GB2312" pitchFamily="49" charset="-122"/>
                      </a:rPr>
                      <m:t>[1]={</m:t>
                    </m:r>
                    <m:d>
                      <m:dPr>
                        <m:ctrlPr>
                          <a:rPr lang="en-US" altLang="zh-CN" sz="2000" b="0" i="1" dirty="0" smtClean="0">
                            <a:latin typeface="Cambria Math" panose="02040503050406030204" pitchFamily="18" charset="0"/>
                            <a:ea typeface="楷体_GB2312" pitchFamily="49" charset="-122"/>
                          </a:rPr>
                        </m:ctrlPr>
                      </m:dPr>
                      <m:e>
                        <m:r>
                          <a:rPr lang="en-US" altLang="zh-CN" sz="2000" i="1" dirty="0" smtClean="0">
                            <a:latin typeface="Cambria Math" panose="02040503050406030204" pitchFamily="18" charset="0"/>
                            <a:ea typeface="楷体_GB2312" pitchFamily="49" charset="-122"/>
                          </a:rPr>
                          <m:t>0</m:t>
                        </m:r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  <a:ea typeface="楷体_GB2312" pitchFamily="49" charset="-122"/>
                          </a:rPr>
                          <m:t>, </m:t>
                        </m:r>
                        <m:r>
                          <a:rPr lang="en-US" altLang="zh-CN" sz="2000" i="1" dirty="0">
                            <a:latin typeface="Cambria Math" panose="02040503050406030204" pitchFamily="18" charset="0"/>
                            <a:ea typeface="楷体_GB2312" pitchFamily="49" charset="-122"/>
                          </a:rPr>
                          <m:t>0</m:t>
                        </m:r>
                      </m:e>
                    </m:d>
                    <m:r>
                      <a:rPr lang="en-US" altLang="zh-CN" sz="2000" b="0" i="1" dirty="0" smtClean="0">
                        <a:latin typeface="Cambria Math" panose="02040503050406030204" pitchFamily="18" charset="0"/>
                        <a:ea typeface="楷体_GB2312" pitchFamily="49" charset="-122"/>
                      </a:rPr>
                      <m:t>; (4, 5)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  <a:ea typeface="楷体_GB2312" pitchFamily="49" charset="-122"/>
                      </a:rPr>
                      <m:t>}</m:t>
                    </m:r>
                  </m:oMath>
                </a14:m>
                <a:endParaRPr lang="zh-CN" altLang="en-US" sz="2000" dirty="0">
                  <a:latin typeface="Arial" panose="020B0604020202020204" pitchFamily="34" charset="0"/>
                  <a:ea typeface="楷体_GB2312" pitchFamily="49" charset="-122"/>
                </a:endParaRPr>
              </a:p>
            </p:txBody>
          </p:sp>
        </mc:Choice>
        <mc:Fallback xmlns="">
          <p:sp>
            <p:nvSpPr>
              <p:cNvPr id="146" name="矩形 1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582" y="1601527"/>
                <a:ext cx="2885213" cy="400110"/>
              </a:xfrm>
              <a:prstGeom prst="rect">
                <a:avLst/>
              </a:prstGeom>
              <a:blipFill rotWithShape="0">
                <a:blip r:embed="rId4"/>
                <a:stretch>
                  <a:fillRect l="-1899" t="-3077" b="-246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矩形 146"/>
              <p:cNvSpPr/>
              <p:nvPr/>
            </p:nvSpPr>
            <p:spPr>
              <a:xfrm>
                <a:off x="609269" y="1973035"/>
                <a:ext cx="364657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342900" indent="-342900" algn="just">
                  <a:buFont typeface="Wingdings" panose="05000000000000000000" pitchFamily="2" charset="2"/>
                  <a:buChar char="u"/>
                </a:pPr>
                <a14:m>
                  <m:oMath xmlns:m="http://schemas.openxmlformats.org/officeDocument/2006/math">
                    <m:r>
                      <a:rPr lang="en-US" altLang="zh-CN" sz="2000" i="1" dirty="0" smtClean="0">
                        <a:latin typeface="Cambria Math" panose="02040503050406030204" pitchFamily="18" charset="0"/>
                        <a:ea typeface="楷体_GB2312" pitchFamily="49" charset="-122"/>
                      </a:rPr>
                      <m:t>𝑝</m:t>
                    </m:r>
                    <m:r>
                      <a:rPr lang="en-US" altLang="zh-CN" sz="2000" i="1" dirty="0" smtClean="0">
                        <a:latin typeface="Cambria Math" panose="02040503050406030204" pitchFamily="18" charset="0"/>
                        <a:ea typeface="楷体_GB2312" pitchFamily="49" charset="-122"/>
                      </a:rPr>
                      <m:t>[2]={</m:t>
                    </m:r>
                    <m:d>
                      <m:dPr>
                        <m:ctrlPr>
                          <a:rPr lang="en-US" altLang="zh-CN" sz="2000" b="0" i="1" dirty="0" smtClean="0">
                            <a:latin typeface="Cambria Math" panose="02040503050406030204" pitchFamily="18" charset="0"/>
                            <a:ea typeface="楷体_GB2312" pitchFamily="49" charset="-122"/>
                          </a:rPr>
                        </m:ctrlPr>
                      </m:dPr>
                      <m:e>
                        <m:r>
                          <a:rPr lang="en-US" altLang="zh-CN" sz="2000" i="1" dirty="0" smtClean="0">
                            <a:latin typeface="Cambria Math" panose="02040503050406030204" pitchFamily="18" charset="0"/>
                            <a:ea typeface="楷体_GB2312" pitchFamily="49" charset="-122"/>
                          </a:rPr>
                          <m:t>0</m:t>
                        </m:r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  <a:ea typeface="楷体_GB2312" pitchFamily="49" charset="-122"/>
                          </a:rPr>
                          <m:t>, </m:t>
                        </m:r>
                        <m:r>
                          <a:rPr lang="en-US" altLang="zh-CN" sz="2000" i="1" dirty="0">
                            <a:latin typeface="Cambria Math" panose="02040503050406030204" pitchFamily="18" charset="0"/>
                            <a:ea typeface="楷体_GB2312" pitchFamily="49" charset="-122"/>
                          </a:rPr>
                          <m:t>0</m:t>
                        </m:r>
                      </m:e>
                    </m:d>
                    <m:r>
                      <a:rPr lang="en-US" altLang="zh-CN" sz="2000" b="0" i="1" dirty="0" smtClean="0">
                        <a:latin typeface="Cambria Math" panose="02040503050406030204" pitchFamily="18" charset="0"/>
                        <a:ea typeface="楷体_GB2312" pitchFamily="49" charset="-122"/>
                      </a:rPr>
                      <m:t>;</m:t>
                    </m:r>
                    <m:d>
                      <m:dPr>
                        <m:ctrlPr>
                          <a:rPr lang="en-US" altLang="zh-CN" sz="2000" b="0" i="1" dirty="0" smtClean="0">
                            <a:latin typeface="Cambria Math" panose="02040503050406030204" pitchFamily="18" charset="0"/>
                            <a:ea typeface="楷体_GB2312" pitchFamily="49" charset="-122"/>
                          </a:rPr>
                        </m:ctrlPr>
                      </m:dPr>
                      <m:e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  <a:ea typeface="楷体_GB2312" pitchFamily="49" charset="-122"/>
                          </a:rPr>
                          <m:t>3, 2</m:t>
                        </m:r>
                      </m:e>
                    </m:d>
                    <m:r>
                      <a:rPr lang="en-US" altLang="zh-CN" sz="2000" b="0" i="1" dirty="0" smtClean="0">
                        <a:latin typeface="Cambria Math" panose="02040503050406030204" pitchFamily="18" charset="0"/>
                        <a:ea typeface="楷体_GB2312" pitchFamily="49" charset="-122"/>
                      </a:rPr>
                      <m:t>; </m:t>
                    </m:r>
                    <m:d>
                      <m:dPr>
                        <m:ctrlPr>
                          <a:rPr lang="en-US" altLang="zh-CN" sz="2000" b="0" i="1" dirty="0" smtClean="0">
                            <a:latin typeface="Cambria Math" panose="02040503050406030204" pitchFamily="18" charset="0"/>
                            <a:ea typeface="楷体_GB2312" pitchFamily="49" charset="-122"/>
                          </a:rPr>
                        </m:ctrlPr>
                      </m:dPr>
                      <m:e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  <a:ea typeface="楷体_GB2312" pitchFamily="49" charset="-122"/>
                          </a:rPr>
                          <m:t>4, 5</m:t>
                        </m:r>
                      </m:e>
                    </m:d>
                    <m:r>
                      <a:rPr lang="en-US" altLang="zh-CN" sz="2000" b="0" i="1" dirty="0" smtClean="0">
                        <a:latin typeface="Cambria Math" panose="02040503050406030204" pitchFamily="18" charset="0"/>
                        <a:ea typeface="楷体_GB2312" pitchFamily="49" charset="-122"/>
                      </a:rPr>
                      <m:t> 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  <a:ea typeface="楷体_GB2312" pitchFamily="49" charset="-122"/>
                      </a:rPr>
                      <m:t>}</m:t>
                    </m:r>
                  </m:oMath>
                </a14:m>
                <a:endParaRPr lang="zh-CN" altLang="en-US" sz="2000" dirty="0">
                  <a:latin typeface="Arial" panose="020B0604020202020204" pitchFamily="34" charset="0"/>
                  <a:ea typeface="楷体_GB2312" pitchFamily="49" charset="-122"/>
                </a:endParaRPr>
              </a:p>
            </p:txBody>
          </p:sp>
        </mc:Choice>
        <mc:Fallback xmlns="">
          <p:sp>
            <p:nvSpPr>
              <p:cNvPr id="147" name="矩形 1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269" y="1973035"/>
                <a:ext cx="3646576" cy="400110"/>
              </a:xfrm>
              <a:prstGeom prst="rect">
                <a:avLst/>
              </a:prstGeom>
              <a:blipFill>
                <a:blip r:embed="rId5"/>
                <a:stretch>
                  <a:fillRect l="-1505" t="-3077" b="-246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矩形 148"/>
              <p:cNvSpPr/>
              <p:nvPr/>
            </p:nvSpPr>
            <p:spPr>
              <a:xfrm>
                <a:off x="612842" y="2393759"/>
                <a:ext cx="516673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342900" indent="-342900" algn="just">
                  <a:buFont typeface="Wingdings" panose="05000000000000000000" pitchFamily="2" charset="2"/>
                  <a:buChar char="u"/>
                </a:pPr>
                <a14:m>
                  <m:oMath xmlns:m="http://schemas.openxmlformats.org/officeDocument/2006/math">
                    <m:r>
                      <a:rPr lang="en-US" altLang="zh-CN" sz="2000" i="1" dirty="0" smtClean="0">
                        <a:latin typeface="Cambria Math" panose="02040503050406030204" pitchFamily="18" charset="0"/>
                        <a:ea typeface="楷体_GB2312" pitchFamily="49" charset="-122"/>
                      </a:rPr>
                      <m:t>𝑝</m:t>
                    </m:r>
                    <m:r>
                      <a:rPr lang="en-US" altLang="zh-CN" sz="2000" i="1" dirty="0" smtClean="0">
                        <a:latin typeface="Cambria Math" panose="02040503050406030204" pitchFamily="18" charset="0"/>
                        <a:ea typeface="楷体_GB2312" pitchFamily="49" charset="-122"/>
                      </a:rPr>
                      <m:t>[3]={</m:t>
                    </m:r>
                    <m:d>
                      <m:dPr>
                        <m:ctrlPr>
                          <a:rPr lang="en-US" altLang="zh-CN" sz="2000" b="0" i="1" dirty="0" smtClean="0">
                            <a:latin typeface="Cambria Math" panose="02040503050406030204" pitchFamily="18" charset="0"/>
                            <a:ea typeface="楷体_GB2312" pitchFamily="49" charset="-122"/>
                          </a:rPr>
                        </m:ctrlPr>
                      </m:dPr>
                      <m:e>
                        <m:r>
                          <a:rPr lang="en-US" altLang="zh-CN" sz="2000" i="1" dirty="0" smtClean="0">
                            <a:latin typeface="Cambria Math" panose="02040503050406030204" pitchFamily="18" charset="0"/>
                            <a:ea typeface="楷体_GB2312" pitchFamily="49" charset="-122"/>
                          </a:rPr>
                          <m:t>0</m:t>
                        </m:r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  <a:ea typeface="楷体_GB2312" pitchFamily="49" charset="-122"/>
                          </a:rPr>
                          <m:t>, </m:t>
                        </m:r>
                        <m:r>
                          <a:rPr lang="en-US" altLang="zh-CN" sz="2000" i="1" dirty="0">
                            <a:latin typeface="Cambria Math" panose="02040503050406030204" pitchFamily="18" charset="0"/>
                            <a:ea typeface="楷体_GB2312" pitchFamily="49" charset="-122"/>
                          </a:rPr>
                          <m:t>0</m:t>
                        </m:r>
                      </m:e>
                    </m:d>
                    <m:r>
                      <a:rPr lang="en-US" altLang="zh-CN" sz="2000" b="0" i="1" dirty="0" smtClean="0">
                        <a:latin typeface="Cambria Math" panose="02040503050406030204" pitchFamily="18" charset="0"/>
                        <a:ea typeface="楷体_GB2312" pitchFamily="49" charset="-122"/>
                      </a:rPr>
                      <m:t>;</m:t>
                    </m:r>
                    <m:d>
                      <m:dPr>
                        <m:ctrlPr>
                          <a:rPr lang="en-US" altLang="zh-CN" sz="2000" b="0" i="1" dirty="0" smtClean="0">
                            <a:latin typeface="Cambria Math" panose="02040503050406030204" pitchFamily="18" charset="0"/>
                            <a:ea typeface="楷体_GB2312" pitchFamily="49" charset="-122"/>
                          </a:rPr>
                        </m:ctrlPr>
                      </m:dPr>
                      <m:e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  <a:ea typeface="楷体_GB2312" pitchFamily="49" charset="-122"/>
                          </a:rPr>
                          <m:t>2, 1</m:t>
                        </m:r>
                      </m:e>
                    </m:d>
                    <m:r>
                      <a:rPr lang="en-US" altLang="zh-CN" sz="2000" b="0" i="1" dirty="0" smtClean="0">
                        <a:latin typeface="Cambria Math" panose="02040503050406030204" pitchFamily="18" charset="0"/>
                        <a:ea typeface="楷体_GB2312" pitchFamily="49" charset="-122"/>
                      </a:rPr>
                      <m:t>; </m:t>
                    </m:r>
                    <m:d>
                      <m:dPr>
                        <m:ctrlPr>
                          <a:rPr lang="en-US" altLang="zh-CN" sz="2000" b="0" i="1" dirty="0" smtClean="0">
                            <a:latin typeface="Cambria Math" panose="02040503050406030204" pitchFamily="18" charset="0"/>
                            <a:ea typeface="楷体_GB2312" pitchFamily="49" charset="-122"/>
                          </a:rPr>
                        </m:ctrlPr>
                      </m:dPr>
                      <m:e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  <a:ea typeface="楷体_GB2312" pitchFamily="49" charset="-122"/>
                          </a:rPr>
                          <m:t>3, 2</m:t>
                        </m:r>
                      </m:e>
                    </m:d>
                    <m:r>
                      <a:rPr lang="en-US" altLang="zh-CN" sz="2000" b="0" i="1" dirty="0" smtClean="0">
                        <a:latin typeface="Cambria Math" panose="02040503050406030204" pitchFamily="18" charset="0"/>
                        <a:ea typeface="楷体_GB2312" pitchFamily="49" charset="-122"/>
                      </a:rPr>
                      <m:t>; </m:t>
                    </m:r>
                    <m:d>
                      <m:dPr>
                        <m:ctrlPr>
                          <a:rPr lang="en-US" altLang="zh-CN" sz="2000" b="0" i="1" dirty="0" smtClean="0">
                            <a:latin typeface="Cambria Math" panose="02040503050406030204" pitchFamily="18" charset="0"/>
                            <a:ea typeface="楷体_GB2312" pitchFamily="49" charset="-122"/>
                          </a:rPr>
                        </m:ctrlPr>
                      </m:dPr>
                      <m:e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  <a:ea typeface="楷体_GB2312" pitchFamily="49" charset="-122"/>
                          </a:rPr>
                          <m:t>4, 5</m:t>
                        </m:r>
                      </m:e>
                    </m:d>
                    <m:r>
                      <a:rPr lang="en-US" altLang="zh-CN" sz="2000" b="0" i="1" dirty="0" smtClean="0">
                        <a:latin typeface="Cambria Math" panose="02040503050406030204" pitchFamily="18" charset="0"/>
                        <a:ea typeface="楷体_GB2312" pitchFamily="49" charset="-122"/>
                      </a:rPr>
                      <m:t>; </m:t>
                    </m:r>
                    <m:d>
                      <m:dPr>
                        <m:ctrlPr>
                          <a:rPr lang="en-US" altLang="zh-CN" sz="2000" b="0" i="1" dirty="0" smtClean="0">
                            <a:latin typeface="Cambria Math" panose="02040503050406030204" pitchFamily="18" charset="0"/>
                            <a:ea typeface="楷体_GB2312" pitchFamily="49" charset="-122"/>
                          </a:rPr>
                        </m:ctrlPr>
                      </m:dPr>
                      <m:e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  <a:ea typeface="楷体_GB2312" pitchFamily="49" charset="-122"/>
                          </a:rPr>
                          <m:t>6, 6</m:t>
                        </m:r>
                      </m:e>
                    </m:d>
                    <m:r>
                      <a:rPr lang="en-US" altLang="zh-CN" sz="2000" b="0" i="1" dirty="0" smtClean="0">
                        <a:latin typeface="Cambria Math" panose="02040503050406030204" pitchFamily="18" charset="0"/>
                        <a:ea typeface="楷体_GB2312" pitchFamily="49" charset="-122"/>
                      </a:rPr>
                      <m:t> 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  <a:ea typeface="楷体_GB2312" pitchFamily="49" charset="-122"/>
                      </a:rPr>
                      <m:t>}</m:t>
                    </m:r>
                  </m:oMath>
                </a14:m>
                <a:endParaRPr lang="zh-CN" altLang="en-US" sz="2000" dirty="0">
                  <a:latin typeface="Arial" panose="020B0604020202020204" pitchFamily="34" charset="0"/>
                  <a:ea typeface="楷体_GB2312" pitchFamily="49" charset="-122"/>
                </a:endParaRPr>
              </a:p>
            </p:txBody>
          </p:sp>
        </mc:Choice>
        <mc:Fallback xmlns="">
          <p:sp>
            <p:nvSpPr>
              <p:cNvPr id="149" name="矩形 14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842" y="2393759"/>
                <a:ext cx="5166735" cy="400110"/>
              </a:xfrm>
              <a:prstGeom prst="rect">
                <a:avLst/>
              </a:prstGeom>
              <a:blipFill>
                <a:blip r:embed="rId6"/>
                <a:stretch>
                  <a:fillRect l="-1063" t="-3077" b="-246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组合 14"/>
          <p:cNvGrpSpPr/>
          <p:nvPr/>
        </p:nvGrpSpPr>
        <p:grpSpPr>
          <a:xfrm>
            <a:off x="425652" y="3291829"/>
            <a:ext cx="2126919" cy="1521460"/>
            <a:chOff x="425651" y="4485117"/>
            <a:chExt cx="2126919" cy="2028614"/>
          </a:xfrm>
        </p:grpSpPr>
        <p:grpSp>
          <p:nvGrpSpPr>
            <p:cNvPr id="12" name="组合 11"/>
            <p:cNvGrpSpPr/>
            <p:nvPr/>
          </p:nvGrpSpPr>
          <p:grpSpPr>
            <a:xfrm>
              <a:off x="520196" y="4869160"/>
              <a:ext cx="1800200" cy="1545540"/>
              <a:chOff x="2555776" y="4331732"/>
              <a:chExt cx="3312368" cy="2592288"/>
            </a:xfrm>
          </p:grpSpPr>
          <p:cxnSp>
            <p:nvCxnSpPr>
              <p:cNvPr id="4" name="直接箭头连接符 3"/>
              <p:cNvCxnSpPr/>
              <p:nvPr/>
            </p:nvCxnSpPr>
            <p:spPr>
              <a:xfrm>
                <a:off x="2555776" y="6669360"/>
                <a:ext cx="3312368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直接箭头连接符 5"/>
              <p:cNvCxnSpPr/>
              <p:nvPr/>
            </p:nvCxnSpPr>
            <p:spPr>
              <a:xfrm flipV="1">
                <a:off x="2771800" y="4331732"/>
                <a:ext cx="0" cy="2592288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文本框 12"/>
            <p:cNvSpPr txBox="1"/>
            <p:nvPr/>
          </p:nvSpPr>
          <p:spPr>
            <a:xfrm>
              <a:off x="2249282" y="6021288"/>
              <a:ext cx="303288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i="1" dirty="0"/>
                <a:t>p</a:t>
              </a:r>
              <a:endParaRPr lang="zh-CN" altLang="en-US" i="1" dirty="0"/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425651" y="4485117"/>
              <a:ext cx="910762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i="1" dirty="0"/>
                <a:t>Val(0,p)</a:t>
              </a:r>
              <a:endParaRPr lang="zh-CN" altLang="en-US" i="1" dirty="0"/>
            </a:p>
          </p:txBody>
        </p:sp>
      </p:grpSp>
      <p:grpSp>
        <p:nvGrpSpPr>
          <p:cNvPr id="154" name="组合 153"/>
          <p:cNvGrpSpPr/>
          <p:nvPr/>
        </p:nvGrpSpPr>
        <p:grpSpPr>
          <a:xfrm>
            <a:off x="2513884" y="3291829"/>
            <a:ext cx="2126919" cy="1521460"/>
            <a:chOff x="425651" y="4485117"/>
            <a:chExt cx="2126919" cy="2028614"/>
          </a:xfrm>
        </p:grpSpPr>
        <p:grpSp>
          <p:nvGrpSpPr>
            <p:cNvPr id="155" name="组合 154"/>
            <p:cNvGrpSpPr/>
            <p:nvPr/>
          </p:nvGrpSpPr>
          <p:grpSpPr>
            <a:xfrm>
              <a:off x="520196" y="4869160"/>
              <a:ext cx="1800200" cy="1545540"/>
              <a:chOff x="2555776" y="4331732"/>
              <a:chExt cx="3312368" cy="2592288"/>
            </a:xfrm>
          </p:grpSpPr>
          <p:cxnSp>
            <p:nvCxnSpPr>
              <p:cNvPr id="158" name="直接箭头连接符 157"/>
              <p:cNvCxnSpPr/>
              <p:nvPr/>
            </p:nvCxnSpPr>
            <p:spPr>
              <a:xfrm>
                <a:off x="2555776" y="6669360"/>
                <a:ext cx="3312368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直接箭头连接符 158"/>
              <p:cNvCxnSpPr/>
              <p:nvPr/>
            </p:nvCxnSpPr>
            <p:spPr>
              <a:xfrm flipV="1">
                <a:off x="2771800" y="4331732"/>
                <a:ext cx="0" cy="2592288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6" name="文本框 155"/>
            <p:cNvSpPr txBox="1"/>
            <p:nvPr/>
          </p:nvSpPr>
          <p:spPr>
            <a:xfrm>
              <a:off x="2249282" y="6021288"/>
              <a:ext cx="303288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i="1" dirty="0"/>
                <a:t>p</a:t>
              </a:r>
              <a:endParaRPr lang="zh-CN" altLang="en-US" i="1" dirty="0"/>
            </a:p>
          </p:txBody>
        </p:sp>
        <p:sp>
          <p:nvSpPr>
            <p:cNvPr id="157" name="文本框 156"/>
            <p:cNvSpPr txBox="1"/>
            <p:nvPr/>
          </p:nvSpPr>
          <p:spPr>
            <a:xfrm>
              <a:off x="425651" y="4485117"/>
              <a:ext cx="910762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i="1" dirty="0"/>
                <a:t>Val(1,p)</a:t>
              </a:r>
              <a:endParaRPr lang="zh-CN" altLang="en-US" i="1" dirty="0"/>
            </a:p>
          </p:txBody>
        </p:sp>
      </p:grpSp>
      <p:grpSp>
        <p:nvGrpSpPr>
          <p:cNvPr id="160" name="组合 159"/>
          <p:cNvGrpSpPr/>
          <p:nvPr/>
        </p:nvGrpSpPr>
        <p:grpSpPr>
          <a:xfrm>
            <a:off x="4602116" y="3291829"/>
            <a:ext cx="2126919" cy="1521460"/>
            <a:chOff x="425651" y="4485117"/>
            <a:chExt cx="2126919" cy="2028614"/>
          </a:xfrm>
        </p:grpSpPr>
        <p:grpSp>
          <p:nvGrpSpPr>
            <p:cNvPr id="161" name="组合 160"/>
            <p:cNvGrpSpPr/>
            <p:nvPr/>
          </p:nvGrpSpPr>
          <p:grpSpPr>
            <a:xfrm>
              <a:off x="520196" y="4869160"/>
              <a:ext cx="1800200" cy="1545540"/>
              <a:chOff x="2555776" y="4331732"/>
              <a:chExt cx="3312368" cy="2592288"/>
            </a:xfrm>
          </p:grpSpPr>
          <p:cxnSp>
            <p:nvCxnSpPr>
              <p:cNvPr id="164" name="直接箭头连接符 163"/>
              <p:cNvCxnSpPr/>
              <p:nvPr/>
            </p:nvCxnSpPr>
            <p:spPr>
              <a:xfrm>
                <a:off x="2555776" y="6669360"/>
                <a:ext cx="3312368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直接箭头连接符 164"/>
              <p:cNvCxnSpPr/>
              <p:nvPr/>
            </p:nvCxnSpPr>
            <p:spPr>
              <a:xfrm flipV="1">
                <a:off x="2771800" y="4331732"/>
                <a:ext cx="0" cy="2592288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2" name="文本框 161"/>
            <p:cNvSpPr txBox="1"/>
            <p:nvPr/>
          </p:nvSpPr>
          <p:spPr>
            <a:xfrm>
              <a:off x="2249282" y="6021288"/>
              <a:ext cx="303288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i="1" dirty="0"/>
                <a:t>p</a:t>
              </a:r>
              <a:endParaRPr lang="zh-CN" altLang="en-US" i="1" dirty="0"/>
            </a:p>
          </p:txBody>
        </p:sp>
        <p:sp>
          <p:nvSpPr>
            <p:cNvPr id="163" name="文本框 162"/>
            <p:cNvSpPr txBox="1"/>
            <p:nvPr/>
          </p:nvSpPr>
          <p:spPr>
            <a:xfrm>
              <a:off x="425651" y="4485117"/>
              <a:ext cx="910762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i="1" dirty="0"/>
                <a:t>Val(2,p)</a:t>
              </a:r>
              <a:endParaRPr lang="zh-CN" altLang="en-US" i="1" dirty="0"/>
            </a:p>
          </p:txBody>
        </p:sp>
      </p:grpSp>
      <p:grpSp>
        <p:nvGrpSpPr>
          <p:cNvPr id="166" name="组合 165"/>
          <p:cNvGrpSpPr/>
          <p:nvPr/>
        </p:nvGrpSpPr>
        <p:grpSpPr>
          <a:xfrm>
            <a:off x="6762356" y="3291829"/>
            <a:ext cx="2126919" cy="1521460"/>
            <a:chOff x="425651" y="4485117"/>
            <a:chExt cx="2126919" cy="2028614"/>
          </a:xfrm>
        </p:grpSpPr>
        <p:grpSp>
          <p:nvGrpSpPr>
            <p:cNvPr id="167" name="组合 166"/>
            <p:cNvGrpSpPr/>
            <p:nvPr/>
          </p:nvGrpSpPr>
          <p:grpSpPr>
            <a:xfrm>
              <a:off x="520196" y="4869160"/>
              <a:ext cx="1800200" cy="1545540"/>
              <a:chOff x="2555776" y="4331732"/>
              <a:chExt cx="3312368" cy="2592288"/>
            </a:xfrm>
          </p:grpSpPr>
          <p:cxnSp>
            <p:nvCxnSpPr>
              <p:cNvPr id="170" name="直接箭头连接符 169"/>
              <p:cNvCxnSpPr/>
              <p:nvPr/>
            </p:nvCxnSpPr>
            <p:spPr>
              <a:xfrm>
                <a:off x="2555776" y="6669360"/>
                <a:ext cx="3312368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直接箭头连接符 170"/>
              <p:cNvCxnSpPr/>
              <p:nvPr/>
            </p:nvCxnSpPr>
            <p:spPr>
              <a:xfrm flipV="1">
                <a:off x="2771800" y="4331732"/>
                <a:ext cx="0" cy="2592288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8" name="文本框 167"/>
            <p:cNvSpPr txBox="1"/>
            <p:nvPr/>
          </p:nvSpPr>
          <p:spPr>
            <a:xfrm>
              <a:off x="2249282" y="6021288"/>
              <a:ext cx="303288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i="1" dirty="0"/>
                <a:t>p</a:t>
              </a:r>
              <a:endParaRPr lang="zh-CN" altLang="en-US" i="1" dirty="0"/>
            </a:p>
          </p:txBody>
        </p:sp>
        <p:sp>
          <p:nvSpPr>
            <p:cNvPr id="169" name="文本框 168"/>
            <p:cNvSpPr txBox="1"/>
            <p:nvPr/>
          </p:nvSpPr>
          <p:spPr>
            <a:xfrm>
              <a:off x="425651" y="4485117"/>
              <a:ext cx="910762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i="1" dirty="0"/>
                <a:t>Val(3,p)</a:t>
              </a:r>
              <a:endParaRPr lang="zh-CN" altLang="en-US" i="1" dirty="0"/>
            </a:p>
          </p:txBody>
        </p:sp>
      </p:grpSp>
      <p:cxnSp>
        <p:nvCxnSpPr>
          <p:cNvPr id="17" name="直接连接符 16"/>
          <p:cNvCxnSpPr/>
          <p:nvPr/>
        </p:nvCxnSpPr>
        <p:spPr>
          <a:xfrm>
            <a:off x="657978" y="4625146"/>
            <a:ext cx="1512000" cy="0"/>
          </a:xfrm>
          <a:prstGeom prst="line">
            <a:avLst/>
          </a:prstGeom>
          <a:ln w="38100">
            <a:solidFill>
              <a:srgbClr val="F77A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直接连接符 175"/>
          <p:cNvCxnSpPr/>
          <p:nvPr/>
        </p:nvCxnSpPr>
        <p:spPr>
          <a:xfrm>
            <a:off x="2712671" y="4625146"/>
            <a:ext cx="864000" cy="0"/>
          </a:xfrm>
          <a:prstGeom prst="line">
            <a:avLst/>
          </a:prstGeom>
          <a:ln w="38100">
            <a:solidFill>
              <a:srgbClr val="F77A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直接连接符 176"/>
          <p:cNvCxnSpPr/>
          <p:nvPr/>
        </p:nvCxnSpPr>
        <p:spPr>
          <a:xfrm>
            <a:off x="3635968" y="4119923"/>
            <a:ext cx="648000" cy="0"/>
          </a:xfrm>
          <a:prstGeom prst="line">
            <a:avLst/>
          </a:prstGeom>
          <a:ln w="38100">
            <a:solidFill>
              <a:srgbClr val="F77A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直接连接符 182"/>
          <p:cNvCxnSpPr/>
          <p:nvPr/>
        </p:nvCxnSpPr>
        <p:spPr>
          <a:xfrm>
            <a:off x="4800903" y="4605977"/>
            <a:ext cx="648000" cy="0"/>
          </a:xfrm>
          <a:prstGeom prst="line">
            <a:avLst/>
          </a:prstGeom>
          <a:ln w="38100">
            <a:solidFill>
              <a:srgbClr val="F77A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直接连接符 183"/>
          <p:cNvCxnSpPr/>
          <p:nvPr/>
        </p:nvCxnSpPr>
        <p:spPr>
          <a:xfrm>
            <a:off x="5652120" y="4119923"/>
            <a:ext cx="648000" cy="0"/>
          </a:xfrm>
          <a:prstGeom prst="line">
            <a:avLst/>
          </a:prstGeom>
          <a:ln w="38100">
            <a:solidFill>
              <a:srgbClr val="F77A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直接连接符 184"/>
          <p:cNvCxnSpPr/>
          <p:nvPr/>
        </p:nvCxnSpPr>
        <p:spPr>
          <a:xfrm>
            <a:off x="5436120" y="4389953"/>
            <a:ext cx="216000" cy="0"/>
          </a:xfrm>
          <a:prstGeom prst="line">
            <a:avLst/>
          </a:prstGeom>
          <a:ln w="38100">
            <a:solidFill>
              <a:srgbClr val="F77A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直接连接符 185"/>
          <p:cNvCxnSpPr/>
          <p:nvPr/>
        </p:nvCxnSpPr>
        <p:spPr>
          <a:xfrm>
            <a:off x="6948320" y="4605977"/>
            <a:ext cx="432000" cy="0"/>
          </a:xfrm>
          <a:prstGeom prst="line">
            <a:avLst/>
          </a:prstGeom>
          <a:ln w="38100">
            <a:solidFill>
              <a:srgbClr val="F77A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直接连接符 187"/>
          <p:cNvCxnSpPr/>
          <p:nvPr/>
        </p:nvCxnSpPr>
        <p:spPr>
          <a:xfrm>
            <a:off x="7596336" y="4389953"/>
            <a:ext cx="216000" cy="0"/>
          </a:xfrm>
          <a:prstGeom prst="line">
            <a:avLst/>
          </a:prstGeom>
          <a:ln w="38100">
            <a:solidFill>
              <a:srgbClr val="F77A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直接连接符 188"/>
          <p:cNvCxnSpPr/>
          <p:nvPr/>
        </p:nvCxnSpPr>
        <p:spPr>
          <a:xfrm>
            <a:off x="7380312" y="4504253"/>
            <a:ext cx="216000" cy="0"/>
          </a:xfrm>
          <a:prstGeom prst="line">
            <a:avLst/>
          </a:prstGeom>
          <a:ln w="38100">
            <a:solidFill>
              <a:srgbClr val="F77A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直接连接符 189"/>
          <p:cNvCxnSpPr/>
          <p:nvPr/>
        </p:nvCxnSpPr>
        <p:spPr>
          <a:xfrm>
            <a:off x="7825239" y="4119923"/>
            <a:ext cx="432000" cy="0"/>
          </a:xfrm>
          <a:prstGeom prst="line">
            <a:avLst/>
          </a:prstGeom>
          <a:ln w="38100">
            <a:solidFill>
              <a:srgbClr val="F77A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直接连接符 190"/>
          <p:cNvCxnSpPr/>
          <p:nvPr/>
        </p:nvCxnSpPr>
        <p:spPr>
          <a:xfrm>
            <a:off x="8244408" y="4011911"/>
            <a:ext cx="216000" cy="0"/>
          </a:xfrm>
          <a:prstGeom prst="line">
            <a:avLst/>
          </a:prstGeom>
          <a:ln w="38100">
            <a:solidFill>
              <a:srgbClr val="F77A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矩形 42"/>
          <p:cNvSpPr/>
          <p:nvPr/>
        </p:nvSpPr>
        <p:spPr>
          <a:xfrm>
            <a:off x="396803" y="51470"/>
            <a:ext cx="1595309" cy="3631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80000"/>
              </a:lnSpc>
            </a:pPr>
            <a:r>
              <a:rPr lang="zh-CN" altLang="en-US" sz="22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跳跃点示例</a:t>
            </a:r>
          </a:p>
        </p:txBody>
      </p:sp>
    </p:spTree>
    <p:extLst>
      <p:ext uri="{BB962C8B-B14F-4D97-AF65-F5344CB8AC3E}">
        <p14:creationId xmlns:p14="http://schemas.microsoft.com/office/powerpoint/2010/main" val="1942292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000"/>
    </mc:Choice>
    <mc:Fallback xmlns="">
      <p:transition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/>
              <p:cNvSpPr/>
              <p:nvPr/>
            </p:nvSpPr>
            <p:spPr>
              <a:xfrm>
                <a:off x="35496" y="555526"/>
                <a:ext cx="5509120" cy="953659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函数</a:t>
                </a:r>
                <a14:m>
                  <m:oMath xmlns:m="http://schemas.openxmlformats.org/officeDocument/2006/math">
                    <m:r>
                      <a:rPr lang="en-US" altLang="zh-CN" sz="1600" i="1" dirty="0">
                        <a:latin typeface="Cambria Math" panose="02040503050406030204" pitchFamily="18" charset="0"/>
                        <a:ea typeface="楷体_GB2312" pitchFamily="49" charset="-122"/>
                      </a:rPr>
                      <m:t>𝑣𝑎𝑙</m:t>
                    </m:r>
                    <m:r>
                      <a:rPr lang="en-US" altLang="zh-CN" sz="1600" i="1" dirty="0">
                        <a:latin typeface="Cambria Math" panose="02040503050406030204" pitchFamily="18" charset="0"/>
                        <a:ea typeface="楷体_GB2312" pitchFamily="49" charset="-122"/>
                      </a:rPr>
                      <m:t>(</m:t>
                    </m:r>
                    <m:r>
                      <a:rPr lang="en-US" altLang="zh-CN" sz="1600" i="1" dirty="0">
                        <a:latin typeface="Cambria Math" panose="02040503050406030204" pitchFamily="18" charset="0"/>
                        <a:ea typeface="楷体_GB2312" pitchFamily="49" charset="-122"/>
                      </a:rPr>
                      <m:t>𝑖</m:t>
                    </m:r>
                    <m:r>
                      <a:rPr lang="en-US" altLang="zh-CN" sz="1600" i="1" dirty="0">
                        <a:latin typeface="Cambria Math" panose="02040503050406030204" pitchFamily="18" charset="0"/>
                        <a:ea typeface="楷体_GB2312" pitchFamily="49" charset="-122"/>
                      </a:rPr>
                      <m:t>,</m:t>
                    </m:r>
                    <m:r>
                      <a:rPr lang="en-US" altLang="zh-CN" sz="1600" i="1" dirty="0">
                        <a:latin typeface="Cambria Math" panose="02040503050406030204" pitchFamily="18" charset="0"/>
                        <a:ea typeface="楷体_GB2312" pitchFamily="49" charset="-122"/>
                      </a:rPr>
                      <m:t>𝑝</m:t>
                    </m:r>
                    <m:r>
                      <a:rPr lang="en-US" altLang="zh-CN" sz="1600" i="1" dirty="0">
                        <a:latin typeface="Cambria Math" panose="02040503050406030204" pitchFamily="18" charset="0"/>
                        <a:ea typeface="楷体_GB2312" pitchFamily="49" charset="-122"/>
                      </a:rPr>
                      <m:t>)</m:t>
                    </m:r>
                  </m:oMath>
                </a14:m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</a:t>
                </a:r>
                <a:r>
                  <a:rPr lang="zh-CN" altLang="en-US" sz="16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递归定义</a:t>
                </a:r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</a:t>
                </a:r>
                <a:endPara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i="1" dirty="0">
                          <a:latin typeface="Cambria Math" panose="02040503050406030204" pitchFamily="18" charset="0"/>
                          <a:ea typeface="楷体_GB2312" pitchFamily="49" charset="-122"/>
                        </a:rPr>
                        <m:t>𝑣𝑎𝑙</m:t>
                      </m:r>
                      <m:d>
                        <m:dPr>
                          <m:ctrlPr>
                            <a:rPr lang="en-US" altLang="zh-CN" sz="1600" i="1" dirty="0">
                              <a:latin typeface="Cambria Math" panose="02040503050406030204" pitchFamily="18" charset="0"/>
                              <a:ea typeface="楷体_GB2312" pitchFamily="49" charset="-122"/>
                            </a:rPr>
                          </m:ctrlPr>
                        </m:dPr>
                        <m:e>
                          <m:r>
                            <a:rPr lang="en-US" altLang="zh-CN" sz="1600" i="1" dirty="0">
                              <a:latin typeface="Cambria Math" panose="02040503050406030204" pitchFamily="18" charset="0"/>
                              <a:ea typeface="楷体_GB2312" pitchFamily="49" charset="-122"/>
                            </a:rPr>
                            <m:t>𝑖</m:t>
                          </m:r>
                          <m:r>
                            <a:rPr lang="en-US" altLang="zh-CN" sz="1600" i="1" dirty="0">
                              <a:latin typeface="Cambria Math" panose="02040503050406030204" pitchFamily="18" charset="0"/>
                              <a:ea typeface="楷体_GB2312" pitchFamily="49" charset="-122"/>
                            </a:rPr>
                            <m:t>,</m:t>
                          </m:r>
                          <m:r>
                            <a:rPr lang="en-US" altLang="zh-CN" sz="1600" i="1" dirty="0">
                              <a:latin typeface="Cambria Math" panose="02040503050406030204" pitchFamily="18" charset="0"/>
                              <a:ea typeface="楷体_GB2312" pitchFamily="49" charset="-122"/>
                            </a:rPr>
                            <m:t>𝑝</m:t>
                          </m:r>
                        </m:e>
                      </m:d>
                      <m:r>
                        <a:rPr lang="en-US" altLang="zh-CN" sz="1600" b="0" i="1" dirty="0" smtClean="0">
                          <a:latin typeface="Cambria Math" panose="02040503050406030204" pitchFamily="18" charset="0"/>
                          <a:ea typeface="楷体_GB2312" pitchFamily="49" charset="-122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sz="1600" b="0" i="0" dirty="0" smtClean="0">
                          <a:latin typeface="Cambria Math" panose="02040503050406030204" pitchFamily="18" charset="0"/>
                          <a:ea typeface="楷体_GB2312" pitchFamily="49" charset="-122"/>
                        </a:rPr>
                        <m:t>max</m:t>
                      </m:r>
                      <m:r>
                        <a:rPr lang="en-US" altLang="zh-CN" sz="1600" b="0" i="1" dirty="0" smtClean="0">
                          <a:latin typeface="Cambria Math" panose="02040503050406030204" pitchFamily="18" charset="0"/>
                          <a:ea typeface="楷体_GB2312" pitchFamily="49" charset="-122"/>
                        </a:rPr>
                        <m:t>⁡(</m:t>
                      </m:r>
                      <m:r>
                        <a:rPr lang="en-US" altLang="zh-CN" sz="1600" i="1" dirty="0">
                          <a:latin typeface="Cambria Math" panose="02040503050406030204" pitchFamily="18" charset="0"/>
                          <a:ea typeface="楷体_GB2312" pitchFamily="49" charset="-122"/>
                        </a:rPr>
                        <m:t>𝑣𝑎𝑙</m:t>
                      </m:r>
                      <m:d>
                        <m:dPr>
                          <m:ctrlPr>
                            <a:rPr lang="en-US" altLang="zh-CN" sz="1600" i="1" dirty="0">
                              <a:latin typeface="Cambria Math" panose="02040503050406030204" pitchFamily="18" charset="0"/>
                              <a:ea typeface="楷体_GB2312" pitchFamily="49" charset="-122"/>
                            </a:rPr>
                          </m:ctrlPr>
                        </m:dPr>
                        <m:e>
                          <m:r>
                            <a:rPr lang="en-US" altLang="zh-CN" sz="1600" i="1" dirty="0">
                              <a:latin typeface="Cambria Math" panose="02040503050406030204" pitchFamily="18" charset="0"/>
                              <a:ea typeface="楷体_GB2312" pitchFamily="49" charset="-122"/>
                            </a:rPr>
                            <m:t>𝑖</m:t>
                          </m:r>
                          <m:r>
                            <a:rPr lang="en-US" altLang="zh-CN" sz="1600" i="1" dirty="0">
                              <a:latin typeface="Cambria Math" panose="02040503050406030204" pitchFamily="18" charset="0"/>
                              <a:ea typeface="楷体_GB2312" pitchFamily="49" charset="-122"/>
                            </a:rPr>
                            <m:t>−1,</m:t>
                          </m:r>
                          <m:r>
                            <a:rPr lang="en-US" altLang="zh-CN" sz="1600" i="1" dirty="0">
                              <a:latin typeface="Cambria Math" panose="02040503050406030204" pitchFamily="18" charset="0"/>
                              <a:ea typeface="楷体_GB2312" pitchFamily="49" charset="-122"/>
                            </a:rPr>
                            <m:t>𝑝</m:t>
                          </m:r>
                        </m:e>
                      </m:d>
                      <m:r>
                        <a:rPr lang="en-US" altLang="zh-CN" sz="1600" b="0" i="1" dirty="0" smtClean="0">
                          <a:latin typeface="Cambria Math" panose="02040503050406030204" pitchFamily="18" charset="0"/>
                          <a:ea typeface="楷体_GB2312" pitchFamily="49" charset="-122"/>
                        </a:rPr>
                        <m:t>, </m:t>
                      </m:r>
                      <m:r>
                        <a:rPr lang="en-US" altLang="zh-CN" sz="1600" i="1">
                          <a:latin typeface="Cambria Math" panose="02040503050406030204" pitchFamily="18" charset="0"/>
                          <a:ea typeface="楷体_GB2312" pitchFamily="49" charset="-122"/>
                        </a:rPr>
                        <m:t>𝑣𝑎𝑙</m:t>
                      </m:r>
                      <m:d>
                        <m:dPr>
                          <m:ctrlPr>
                            <a:rPr lang="en-US" altLang="zh-CN" sz="1600" i="1">
                              <a:latin typeface="Cambria Math" panose="02040503050406030204" pitchFamily="18" charset="0"/>
                              <a:ea typeface="楷体_GB2312" pitchFamily="49" charset="-122"/>
                            </a:rPr>
                          </m:ctrlPr>
                        </m:dPr>
                        <m:e>
                          <m:r>
                            <a:rPr lang="en-US" altLang="zh-CN" sz="1600" i="1">
                              <a:latin typeface="Cambria Math" panose="02040503050406030204" pitchFamily="18" charset="0"/>
                              <a:ea typeface="楷体_GB2312" pitchFamily="49" charset="-122"/>
                            </a:rPr>
                            <m:t>𝑖</m:t>
                          </m:r>
                          <m:r>
                            <a:rPr lang="en-US" altLang="zh-CN" sz="1600" i="1">
                              <a:latin typeface="Cambria Math" panose="02040503050406030204" pitchFamily="18" charset="0"/>
                              <a:ea typeface="楷体_GB2312" pitchFamily="49" charset="-122"/>
                            </a:rPr>
                            <m:t>−1,</m:t>
                          </m:r>
                          <m:r>
                            <a:rPr lang="en-US" altLang="zh-CN" sz="1600" i="1">
                              <a:latin typeface="Cambria Math" panose="02040503050406030204" pitchFamily="18" charset="0"/>
                              <a:ea typeface="楷体_GB2312" pitchFamily="49" charset="-122"/>
                            </a:rPr>
                            <m:t>𝑝</m:t>
                          </m:r>
                          <m:r>
                            <a:rPr lang="en-US" altLang="zh-CN" sz="1600" i="1">
                              <a:latin typeface="Cambria Math" panose="02040503050406030204" pitchFamily="18" charset="0"/>
                              <a:ea typeface="楷体_GB2312" pitchFamily="49" charset="-122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  <a:ea typeface="楷体_GB2312" pitchFamily="49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  <a:ea typeface="楷体_GB2312" pitchFamily="49" charset="-122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  <a:ea typeface="楷体_GB2312" pitchFamily="49" charset="-122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altLang="zh-CN" sz="1600" i="1">
                          <a:latin typeface="Cambria Math" panose="02040503050406030204" pitchFamily="18" charset="0"/>
                          <a:ea typeface="楷体_GB2312" pitchFamily="49" charset="-122"/>
                        </a:rPr>
                        <m:t>+</m:t>
                      </m:r>
                      <m:sSub>
                        <m:sSubPr>
                          <m:ctrlPr>
                            <a:rPr lang="en-US" altLang="zh-CN" sz="1600" i="1">
                              <a:latin typeface="Cambria Math" panose="02040503050406030204" pitchFamily="18" charset="0"/>
                              <a:ea typeface="楷体_GB2312" pitchFamily="49" charset="-122"/>
                            </a:rPr>
                          </m:ctrlPr>
                        </m:sSubPr>
                        <m:e>
                          <m:r>
                            <a:rPr lang="en-US" altLang="zh-CN" sz="1600" i="1">
                              <a:latin typeface="Cambria Math" panose="02040503050406030204" pitchFamily="18" charset="0"/>
                              <a:ea typeface="楷体_GB2312" pitchFamily="49" charset="-122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1600" i="1">
                              <a:latin typeface="Cambria Math" panose="02040503050406030204" pitchFamily="18" charset="0"/>
                              <a:ea typeface="楷体_GB2312" pitchFamily="49" charset="-122"/>
                            </a:rPr>
                            <m:t>𝑖</m:t>
                          </m:r>
                        </m:sub>
                      </m:sSub>
                      <m:r>
                        <a:rPr lang="en-US" altLang="zh-CN" sz="1600" b="0" i="1" dirty="0" smtClean="0">
                          <a:latin typeface="Cambria Math" panose="02040503050406030204" pitchFamily="18" charset="0"/>
                          <a:ea typeface="楷体_GB2312" pitchFamily="49" charset="-122"/>
                        </a:rPr>
                        <m:t>)</m:t>
                      </m:r>
                    </m:oMath>
                  </m:oMathPara>
                </a14:m>
                <a:endPara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zh-CN" altLang="en-US" sz="1600" dirty="0">
                    <a:solidFill>
                      <a:srgbClr val="F77A2D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   </a:t>
                </a:r>
                <a14:m>
                  <m:oMath xmlns:m="http://schemas.openxmlformats.org/officeDocument/2006/math">
                    <m:r>
                      <a:rPr lang="en-US" altLang="zh-CN" sz="1600" b="1" i="1" dirty="0" smtClean="0">
                        <a:solidFill>
                          <a:srgbClr val="F77A2D"/>
                        </a:solidFill>
                        <a:latin typeface="Cambria Math" panose="02040503050406030204" pitchFamily="18" charset="0"/>
                        <a:ea typeface="楷体_GB2312" pitchFamily="49" charset="-122"/>
                      </a:rPr>
                      <m:t>𝒗𝒂𝒍</m:t>
                    </m:r>
                    <m:r>
                      <a:rPr lang="en-US" altLang="zh-CN" sz="1600" b="1" i="1" dirty="0" smtClean="0">
                        <a:solidFill>
                          <a:srgbClr val="F77A2D"/>
                        </a:solidFill>
                        <a:latin typeface="Cambria Math" panose="02040503050406030204" pitchFamily="18" charset="0"/>
                        <a:ea typeface="楷体_GB2312" pitchFamily="49" charset="-122"/>
                      </a:rPr>
                      <m:t>(</m:t>
                    </m:r>
                    <m:r>
                      <a:rPr lang="en-US" altLang="zh-CN" sz="1600" b="1" i="1" dirty="0" smtClean="0">
                        <a:solidFill>
                          <a:srgbClr val="F77A2D"/>
                        </a:solidFill>
                        <a:latin typeface="Cambria Math" panose="02040503050406030204" pitchFamily="18" charset="0"/>
                        <a:ea typeface="楷体_GB2312" pitchFamily="49" charset="-122"/>
                      </a:rPr>
                      <m:t>𝒊</m:t>
                    </m:r>
                    <m:r>
                      <a:rPr lang="en-US" altLang="zh-CN" sz="1600" b="1" i="1" dirty="0" smtClean="0">
                        <a:solidFill>
                          <a:srgbClr val="F77A2D"/>
                        </a:solidFill>
                        <a:latin typeface="Cambria Math" panose="02040503050406030204" pitchFamily="18" charset="0"/>
                        <a:ea typeface="楷体_GB2312" pitchFamily="49" charset="-122"/>
                      </a:rPr>
                      <m:t>,</m:t>
                    </m:r>
                    <m:r>
                      <a:rPr lang="en-US" altLang="zh-CN" sz="1600" b="1" i="1" dirty="0" smtClean="0">
                        <a:solidFill>
                          <a:srgbClr val="F77A2D"/>
                        </a:solidFill>
                        <a:latin typeface="Cambria Math" panose="02040503050406030204" pitchFamily="18" charset="0"/>
                        <a:ea typeface="楷体_GB2312" pitchFamily="49" charset="-122"/>
                      </a:rPr>
                      <m:t>𝒑</m:t>
                    </m:r>
                    <m:r>
                      <a:rPr lang="en-US" altLang="zh-CN" sz="1600" b="1" i="1" dirty="0" smtClean="0">
                        <a:solidFill>
                          <a:srgbClr val="F77A2D"/>
                        </a:solidFill>
                        <a:latin typeface="Cambria Math" panose="02040503050406030204" pitchFamily="18" charset="0"/>
                        <a:ea typeface="楷体_GB2312" pitchFamily="49" charset="-122"/>
                      </a:rPr>
                      <m:t>)</m:t>
                    </m:r>
                  </m:oMath>
                </a14:m>
                <a:r>
                  <a:rPr lang="zh-CN" altLang="en-US" sz="1600" b="1" dirty="0">
                    <a:solidFill>
                      <a:srgbClr val="F77A2D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的跳跃点集合</a:t>
                </a:r>
                <a14:m>
                  <m:oMath xmlns:m="http://schemas.openxmlformats.org/officeDocument/2006/math">
                    <m:r>
                      <a:rPr lang="en-US" altLang="zh-CN" sz="1600" b="1" i="1" dirty="0" smtClean="0">
                        <a:solidFill>
                          <a:srgbClr val="F77A2D"/>
                        </a:solidFill>
                        <a:latin typeface="Cambria Math" panose="02040503050406030204" pitchFamily="18" charset="0"/>
                        <a:ea typeface="楷体_GB2312" pitchFamily="49" charset="-122"/>
                      </a:rPr>
                      <m:t>𝒑</m:t>
                    </m:r>
                    <m:r>
                      <a:rPr lang="en-US" altLang="zh-CN" sz="1600" b="1" i="1" dirty="0" smtClean="0">
                        <a:solidFill>
                          <a:srgbClr val="F77A2D"/>
                        </a:solidFill>
                        <a:latin typeface="Cambria Math" panose="02040503050406030204" pitchFamily="18" charset="0"/>
                        <a:ea typeface="楷体_GB2312" pitchFamily="49" charset="-122"/>
                      </a:rPr>
                      <m:t>(</m:t>
                    </m:r>
                    <m:r>
                      <a:rPr lang="en-US" altLang="zh-CN" sz="1600" b="1" i="1" dirty="0" err="1" smtClean="0">
                        <a:solidFill>
                          <a:srgbClr val="F77A2D"/>
                        </a:solidFill>
                        <a:latin typeface="Cambria Math" panose="02040503050406030204" pitchFamily="18" charset="0"/>
                        <a:ea typeface="楷体_GB2312" pitchFamily="49" charset="-122"/>
                      </a:rPr>
                      <m:t>𝒊</m:t>
                    </m:r>
                    <m:r>
                      <a:rPr lang="en-US" altLang="zh-CN" sz="1600" b="1" i="1" dirty="0" smtClean="0">
                        <a:solidFill>
                          <a:srgbClr val="F77A2D"/>
                        </a:solidFill>
                        <a:latin typeface="Cambria Math" panose="02040503050406030204" pitchFamily="18" charset="0"/>
                        <a:ea typeface="楷体_GB2312" pitchFamily="49" charset="-122"/>
                      </a:rPr>
                      <m:t>)</m:t>
                    </m:r>
                  </m:oMath>
                </a14:m>
                <a:r>
                  <a:rPr lang="zh-CN" altLang="en-US" sz="1600" b="1" dirty="0">
                    <a:solidFill>
                      <a:srgbClr val="F77A2D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是否可以由</a:t>
                </a:r>
                <a14:m>
                  <m:oMath xmlns:m="http://schemas.openxmlformats.org/officeDocument/2006/math">
                    <m:r>
                      <a:rPr lang="en-US" altLang="zh-CN" sz="1600" b="1" i="1" dirty="0" smtClean="0">
                        <a:solidFill>
                          <a:srgbClr val="F77A2D"/>
                        </a:solidFill>
                        <a:latin typeface="Cambria Math" panose="02040503050406030204" pitchFamily="18" charset="0"/>
                        <a:ea typeface="楷体_GB2312" pitchFamily="49" charset="-122"/>
                      </a:rPr>
                      <m:t>𝒑</m:t>
                    </m:r>
                    <m:r>
                      <a:rPr lang="en-US" altLang="zh-CN" sz="1600" b="1" i="1" dirty="0" smtClean="0">
                        <a:solidFill>
                          <a:srgbClr val="F77A2D"/>
                        </a:solidFill>
                        <a:latin typeface="Cambria Math" panose="02040503050406030204" pitchFamily="18" charset="0"/>
                        <a:ea typeface="楷体_GB2312" pitchFamily="49" charset="-122"/>
                      </a:rPr>
                      <m:t>(</m:t>
                    </m:r>
                    <m:r>
                      <a:rPr lang="en-US" altLang="zh-CN" sz="1600" b="1" i="1" dirty="0" smtClean="0">
                        <a:solidFill>
                          <a:srgbClr val="F77A2D"/>
                        </a:solidFill>
                        <a:latin typeface="Cambria Math" panose="02040503050406030204" pitchFamily="18" charset="0"/>
                        <a:ea typeface="楷体_GB2312" pitchFamily="49" charset="-122"/>
                      </a:rPr>
                      <m:t>𝒊</m:t>
                    </m:r>
                    <m:r>
                      <a:rPr lang="en-US" altLang="zh-CN" sz="1600" b="1" i="1" dirty="0" smtClean="0">
                        <a:solidFill>
                          <a:srgbClr val="F77A2D"/>
                        </a:solidFill>
                        <a:latin typeface="Cambria Math" panose="02040503050406030204" pitchFamily="18" charset="0"/>
                        <a:ea typeface="楷体_GB2312" pitchFamily="49" charset="-122"/>
                      </a:rPr>
                      <m:t>−</m:t>
                    </m:r>
                    <m:r>
                      <a:rPr lang="en-US" altLang="zh-CN" sz="1600" b="1" i="1" dirty="0" smtClean="0">
                        <a:solidFill>
                          <a:srgbClr val="F77A2D"/>
                        </a:solidFill>
                        <a:latin typeface="Cambria Math" panose="02040503050406030204" pitchFamily="18" charset="0"/>
                        <a:ea typeface="楷体_GB2312" pitchFamily="49" charset="-122"/>
                      </a:rPr>
                      <m:t>𝟏</m:t>
                    </m:r>
                    <m:r>
                      <a:rPr lang="en-US" altLang="zh-CN" sz="1600" b="1" i="1" dirty="0" smtClean="0">
                        <a:solidFill>
                          <a:srgbClr val="F77A2D"/>
                        </a:solidFill>
                        <a:latin typeface="Cambria Math" panose="02040503050406030204" pitchFamily="18" charset="0"/>
                        <a:ea typeface="楷体_GB2312" pitchFamily="49" charset="-122"/>
                      </a:rPr>
                      <m:t>)</m:t>
                    </m:r>
                  </m:oMath>
                </a14:m>
                <a:r>
                  <a:rPr lang="zh-CN" altLang="en-US" sz="1600" b="1" dirty="0">
                    <a:solidFill>
                      <a:srgbClr val="F77A2D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构造啦？</a:t>
                </a:r>
              </a:p>
            </p:txBody>
          </p:sp>
        </mc:Choice>
        <mc:Fallback xmlns=""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96" y="555526"/>
                <a:ext cx="5509120" cy="953659"/>
              </a:xfrm>
              <a:prstGeom prst="rect">
                <a:avLst/>
              </a:prstGeom>
              <a:blipFill>
                <a:blip r:embed="rId2"/>
                <a:stretch>
                  <a:fillRect l="-460" b="-657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107504" y="1691075"/>
                <a:ext cx="8064896" cy="36272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57200" indent="-457200">
                  <a:lnSpc>
                    <a:spcPct val="120000"/>
                  </a:lnSpc>
                  <a:buFont typeface="+mj-ea"/>
                  <a:buAutoNum type="circleNumDbPlain"/>
                </a:pPr>
                <a:r>
                  <a:rPr lang="zh-CN" altLang="en-US" sz="16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跳跃点集</a:t>
                </a:r>
                <a14:m>
                  <m:oMath xmlns:m="http://schemas.openxmlformats.org/officeDocument/2006/math">
                    <m:r>
                      <a:rPr lang="en-US" altLang="zh-CN" sz="1600" b="1" i="1" dirty="0" smtClean="0">
                        <a:latin typeface="Cambria Math" panose="02040503050406030204" pitchFamily="18" charset="0"/>
                        <a:ea typeface="楷体_GB2312" pitchFamily="49" charset="-122"/>
                      </a:rPr>
                      <m:t>𝒑</m:t>
                    </m:r>
                    <m:r>
                      <a:rPr lang="en-US" altLang="zh-CN" sz="1600" b="1" i="1" dirty="0" smtClean="0">
                        <a:latin typeface="Cambria Math" panose="02040503050406030204" pitchFamily="18" charset="0"/>
                        <a:ea typeface="楷体_GB2312" pitchFamily="49" charset="-122"/>
                      </a:rPr>
                      <m:t>(</m:t>
                    </m:r>
                    <m:r>
                      <a:rPr lang="en-US" altLang="zh-CN" sz="1600" b="1" i="1" dirty="0" smtClean="0">
                        <a:latin typeface="Cambria Math" panose="02040503050406030204" pitchFamily="18" charset="0"/>
                        <a:ea typeface="楷体_GB2312" pitchFamily="49" charset="-122"/>
                      </a:rPr>
                      <m:t>𝒊</m:t>
                    </m:r>
                    <m:r>
                      <a:rPr lang="en-US" altLang="zh-CN" sz="1600" b="1" i="1" dirty="0" smtClean="0">
                        <a:latin typeface="Cambria Math" panose="02040503050406030204" pitchFamily="18" charset="0"/>
                        <a:ea typeface="楷体_GB2312" pitchFamily="49" charset="-122"/>
                      </a:rPr>
                      <m:t>−</m:t>
                    </m:r>
                    <m:r>
                      <a:rPr lang="en-US" altLang="zh-CN" sz="1600" b="1" i="1" dirty="0" smtClean="0">
                        <a:latin typeface="Cambria Math" panose="02040503050406030204" pitchFamily="18" charset="0"/>
                        <a:ea typeface="楷体_GB2312" pitchFamily="49" charset="-122"/>
                      </a:rPr>
                      <m:t>𝟏</m:t>
                    </m:r>
                    <m:r>
                      <a:rPr lang="en-US" altLang="zh-CN" sz="1600" b="1" i="1" dirty="0" smtClean="0">
                        <a:latin typeface="Cambria Math" panose="02040503050406030204" pitchFamily="18" charset="0"/>
                        <a:ea typeface="楷体_GB2312" pitchFamily="49" charset="-122"/>
                      </a:rPr>
                      <m:t>)</m:t>
                    </m:r>
                  </m:oMath>
                </a14:m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：由函数</a:t>
                </a:r>
                <a14:m>
                  <m:oMath xmlns:m="http://schemas.openxmlformats.org/officeDocument/2006/math">
                    <m:r>
                      <a:rPr lang="en-US" altLang="zh-CN" sz="1600" i="1" dirty="0">
                        <a:latin typeface="Cambria Math" panose="02040503050406030204" pitchFamily="18" charset="0"/>
                        <a:ea typeface="楷体_GB2312" pitchFamily="49" charset="-122"/>
                      </a:rPr>
                      <m:t>𝑣𝑎𝑙</m:t>
                    </m:r>
                    <m:d>
                      <m:dPr>
                        <m:ctrlPr>
                          <a:rPr lang="en-US" altLang="zh-CN" sz="1600" i="1" dirty="0">
                            <a:latin typeface="Cambria Math" panose="02040503050406030204" pitchFamily="18" charset="0"/>
                            <a:ea typeface="楷体_GB2312" pitchFamily="49" charset="-122"/>
                          </a:rPr>
                        </m:ctrlPr>
                      </m:dPr>
                      <m:e>
                        <m:r>
                          <a:rPr lang="en-US" altLang="zh-CN" sz="1600" i="1" dirty="0">
                            <a:latin typeface="Cambria Math" panose="02040503050406030204" pitchFamily="18" charset="0"/>
                            <a:ea typeface="楷体_GB2312" pitchFamily="49" charset="-122"/>
                          </a:rPr>
                          <m:t>𝑖</m:t>
                        </m:r>
                        <m:r>
                          <a:rPr lang="en-US" altLang="zh-CN" sz="1600" i="1" dirty="0">
                            <a:latin typeface="Cambria Math" panose="02040503050406030204" pitchFamily="18" charset="0"/>
                            <a:ea typeface="楷体_GB2312" pitchFamily="49" charset="-122"/>
                          </a:rPr>
                          <m:t>−1,</m:t>
                        </m:r>
                        <m:r>
                          <a:rPr lang="en-US" altLang="zh-CN" sz="1600" i="1" dirty="0">
                            <a:latin typeface="Cambria Math" panose="02040503050406030204" pitchFamily="18" charset="0"/>
                            <a:ea typeface="楷体_GB2312" pitchFamily="49" charset="-122"/>
                          </a:rPr>
                          <m:t>𝑝</m:t>
                        </m:r>
                      </m:e>
                    </m:d>
                  </m:oMath>
                </a14:m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决定，对应于</a:t>
                </a:r>
                <a:r>
                  <a:rPr lang="zh-CN" altLang="en-US" sz="1600" b="1" dirty="0">
                    <a:solidFill>
                      <a:schemeClr val="accent5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不装第</a:t>
                </a:r>
                <a14:m>
                  <m:oMath xmlns:m="http://schemas.openxmlformats.org/officeDocument/2006/math">
                    <m:r>
                      <a:rPr lang="en-US" altLang="zh-CN" sz="1600" b="1" i="1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楷体_GB2312" pitchFamily="49" charset="-122"/>
                      </a:rPr>
                      <m:t>𝒊</m:t>
                    </m:r>
                  </m:oMath>
                </a14:m>
                <a:r>
                  <a:rPr lang="zh-CN" altLang="en-US" sz="1600" b="1" dirty="0">
                    <a:solidFill>
                      <a:schemeClr val="accent5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个物品的所有装包情形</a:t>
                </a:r>
                <a:endParaRPr lang="en-US" altLang="zh-CN" sz="16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504" y="1691075"/>
                <a:ext cx="8064896" cy="362728"/>
              </a:xfrm>
              <a:prstGeom prst="rect">
                <a:avLst/>
              </a:prstGeom>
              <a:blipFill>
                <a:blip r:embed="rId3"/>
                <a:stretch>
                  <a:fillRect l="-472" t="-3333" b="-2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126508" y="2374339"/>
                <a:ext cx="8693964" cy="99880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57200" indent="-457200">
                  <a:lnSpc>
                    <a:spcPct val="120000"/>
                  </a:lnSpc>
                  <a:buFont typeface="+mj-ea"/>
                  <a:buAutoNum type="circleNumDbPlain" startAt="2"/>
                </a:pPr>
                <a:r>
                  <a:rPr lang="zh-CN" altLang="en-US" sz="16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跳跃点集</a:t>
                </a:r>
                <a14:m>
                  <m:oMath xmlns:m="http://schemas.openxmlformats.org/officeDocument/2006/math">
                    <m:r>
                      <a:rPr lang="en-US" altLang="zh-CN" sz="1600" b="1" i="1" dirty="0">
                        <a:latin typeface="Cambria Math" panose="02040503050406030204" pitchFamily="18" charset="0"/>
                        <a:ea typeface="楷体_GB2312" pitchFamily="49" charset="-122"/>
                      </a:rPr>
                      <m:t>𝒒</m:t>
                    </m:r>
                    <m:r>
                      <a:rPr lang="en-US" altLang="zh-CN" sz="1600" b="1" i="1" dirty="0">
                        <a:latin typeface="Cambria Math" panose="02040503050406030204" pitchFamily="18" charset="0"/>
                        <a:ea typeface="楷体_GB2312" pitchFamily="49" charset="-122"/>
                      </a:rPr>
                      <m:t>(</m:t>
                    </m:r>
                    <m:r>
                      <a:rPr lang="en-US" altLang="zh-CN" sz="1600" b="1" i="1" dirty="0">
                        <a:latin typeface="Cambria Math" panose="02040503050406030204" pitchFamily="18" charset="0"/>
                        <a:ea typeface="楷体_GB2312" pitchFamily="49" charset="-122"/>
                      </a:rPr>
                      <m:t>𝒊</m:t>
                    </m:r>
                    <m:r>
                      <a:rPr lang="en-US" altLang="zh-CN" sz="1600" b="1" i="1" dirty="0">
                        <a:latin typeface="Cambria Math" panose="02040503050406030204" pitchFamily="18" charset="0"/>
                        <a:ea typeface="楷体_GB2312" pitchFamily="49" charset="-122"/>
                      </a:rPr>
                      <m:t>−</m:t>
                    </m:r>
                    <m:r>
                      <a:rPr lang="en-US" altLang="zh-CN" sz="1600" b="1" i="1" dirty="0">
                        <a:latin typeface="Cambria Math" panose="02040503050406030204" pitchFamily="18" charset="0"/>
                        <a:ea typeface="楷体_GB2312" pitchFamily="49" charset="-122"/>
                      </a:rPr>
                      <m:t>𝟏</m:t>
                    </m:r>
                    <m:r>
                      <a:rPr lang="en-US" altLang="zh-CN" sz="1600" b="1" i="1" dirty="0">
                        <a:latin typeface="Cambria Math" panose="02040503050406030204" pitchFamily="18" charset="0"/>
                        <a:ea typeface="楷体_GB2312" pitchFamily="49" charset="-122"/>
                      </a:rPr>
                      <m:t>)</m:t>
                    </m:r>
                  </m:oMath>
                </a14:m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：由函数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pitchFamily="18" charset="0"/>
                        <a:ea typeface="楷体_GB2312" pitchFamily="49" charset="-122"/>
                      </a:rPr>
                      <m:t>𝑣𝑎𝑙</m:t>
                    </m:r>
                    <m:d>
                      <m:d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楷体_GB2312" pitchFamily="49" charset="-122"/>
                          </a:rPr>
                        </m:ctrlPr>
                      </m:d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ea typeface="楷体_GB2312" pitchFamily="49" charset="-122"/>
                          </a:rPr>
                          <m:t>𝑖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  <a:ea typeface="楷体_GB2312" pitchFamily="49" charset="-122"/>
                          </a:rPr>
                          <m:t>−1,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  <a:ea typeface="楷体_GB2312" pitchFamily="49" charset="-122"/>
                          </a:rPr>
                          <m:t>𝑝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  <a:ea typeface="楷体_GB2312" pitchFamily="49" charset="-122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楷体_GB2312" pitchFamily="49" charset="-122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楷体_GB2312" pitchFamily="49" charset="-122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楷体_GB2312" pitchFamily="49" charset="-122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zh-CN" sz="1600" i="1">
                        <a:latin typeface="Cambria Math" panose="02040503050406030204" pitchFamily="18" charset="0"/>
                        <a:ea typeface="楷体_GB2312" pitchFamily="49" charset="-122"/>
                      </a:rPr>
                      <m:t>+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楷体_GB2312" pitchFamily="49" charset="-122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ea typeface="楷体_GB2312" pitchFamily="49" charset="-122"/>
                          </a:rPr>
                          <m:t>𝑣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  <a:ea typeface="楷体_GB2312" pitchFamily="49" charset="-122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决定，对应于</a:t>
                </a:r>
                <a:r>
                  <a:rPr lang="zh-CN" altLang="en-US" sz="1600" b="1" dirty="0">
                    <a:solidFill>
                      <a:schemeClr val="accent5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装上第</a:t>
                </a:r>
                <a14:m>
                  <m:oMath xmlns:m="http://schemas.openxmlformats.org/officeDocument/2006/math">
                    <m:r>
                      <a:rPr lang="en-US" altLang="zh-CN" sz="16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𝑖</m:t>
                    </m:r>
                  </m:oMath>
                </a14:m>
                <a:r>
                  <a:rPr lang="zh-CN" altLang="en-US" sz="1600" b="1" dirty="0">
                    <a:solidFill>
                      <a:schemeClr val="accent5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个物品的所有情形</a:t>
                </a:r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，即</a:t>
                </a:r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600" b="0" i="0" dirty="0" smtClean="0">
                        <a:latin typeface="Cambria Math"/>
                        <a:ea typeface="楷体_GB2312" pitchFamily="49" charset="-122"/>
                      </a:rPr>
                      <m:t> </m:t>
                    </m:r>
                    <m:r>
                      <a:rPr lang="en-US" altLang="zh-CN" sz="1600" i="1" dirty="0">
                        <a:latin typeface="Cambria Math" panose="02040503050406030204" pitchFamily="18" charset="0"/>
                        <a:ea typeface="楷体_GB2312" pitchFamily="49" charset="-122"/>
                      </a:rPr>
                      <m:t>𝑞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1600" i="1" dirty="0">
                            <a:latin typeface="Cambria Math" panose="02040503050406030204" pitchFamily="18" charset="0"/>
                            <a:ea typeface="楷体_GB2312" pitchFamily="49" charset="-122"/>
                          </a:rPr>
                        </m:ctrlPr>
                      </m:dPr>
                      <m:e>
                        <m:r>
                          <a:rPr lang="en-US" altLang="zh-CN" sz="1600" i="1" dirty="0">
                            <a:latin typeface="Cambria Math" panose="02040503050406030204" pitchFamily="18" charset="0"/>
                            <a:ea typeface="楷体_GB2312" pitchFamily="49" charset="-122"/>
                          </a:rPr>
                          <m:t>𝑖</m:t>
                        </m:r>
                        <m:r>
                          <a:rPr lang="en-US" altLang="zh-CN" sz="1600" i="1" dirty="0">
                            <a:latin typeface="Cambria Math" panose="02040503050406030204" pitchFamily="18" charset="0"/>
                            <a:ea typeface="楷体_GB2312" pitchFamily="49" charset="-122"/>
                          </a:rPr>
                          <m:t>−1</m:t>
                        </m:r>
                      </m:e>
                    </m:d>
                    <m:r>
                      <a:rPr lang="en-US" altLang="zh-CN" sz="1600" i="1" dirty="0">
                        <a:latin typeface="Cambria Math" panose="02040503050406030204" pitchFamily="18" charset="0"/>
                        <a:ea typeface="楷体_GB2312" pitchFamily="49" charset="-122"/>
                      </a:rPr>
                      <m:t>=</m:t>
                    </m:r>
                    <m:r>
                      <a:rPr lang="en-US" altLang="zh-CN" sz="1600" i="1" dirty="0">
                        <a:latin typeface="Cambria Math" panose="02040503050406030204" pitchFamily="18" charset="0"/>
                        <a:ea typeface="楷体_GB2312" pitchFamily="49" charset="-122"/>
                      </a:rPr>
                      <m:t>𝑝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1600" i="1" dirty="0">
                            <a:latin typeface="Cambria Math" panose="02040503050406030204" pitchFamily="18" charset="0"/>
                            <a:ea typeface="楷体_GB2312" pitchFamily="49" charset="-122"/>
                          </a:rPr>
                        </m:ctrlPr>
                      </m:dPr>
                      <m:e>
                        <m:r>
                          <a:rPr lang="en-US" altLang="zh-CN" sz="1600" i="1" dirty="0">
                            <a:latin typeface="Cambria Math" panose="02040503050406030204" pitchFamily="18" charset="0"/>
                            <a:ea typeface="楷体_GB2312" pitchFamily="49" charset="-122"/>
                          </a:rPr>
                          <m:t>𝑖</m:t>
                        </m:r>
                        <m:r>
                          <a:rPr lang="en-US" altLang="zh-CN" sz="1600" i="1" dirty="0">
                            <a:latin typeface="Cambria Math" panose="02040503050406030204" pitchFamily="18" charset="0"/>
                            <a:ea typeface="楷体_GB2312" pitchFamily="49" charset="-122"/>
                          </a:rPr>
                          <m:t>−1</m:t>
                        </m:r>
                      </m:e>
                    </m:d>
                    <m:r>
                      <a:rPr lang="en-US" altLang="zh-CN" sz="1600" i="1" dirty="0">
                        <a:latin typeface="Cambria Math" panose="02040503050406030204" pitchFamily="18" charset="0"/>
                        <a:ea typeface="楷体_GB2312" pitchFamily="49" charset="-122"/>
                      </a:rPr>
                      <m:t>  </m:t>
                    </m:r>
                    <m:r>
                      <a:rPr lang="en-US" altLang="zh-CN" sz="1600" i="1" dirty="0">
                        <a:latin typeface="Cambria Math" panose="02040503050406030204" pitchFamily="18" charset="0"/>
                        <a:ea typeface="楷体_GB2312" pitchFamily="49" charset="-122"/>
                        <a:sym typeface="Symbol" panose="05050102010706020507" pitchFamily="18" charset="2"/>
                      </a:rPr>
                      <m:t>  </m:t>
                    </m:r>
                    <m:d>
                      <m:dPr>
                        <m:ctrlPr>
                          <a:rPr lang="en-US" altLang="zh-CN" sz="1600" i="1" dirty="0">
                            <a:latin typeface="Cambria Math" panose="02040503050406030204" pitchFamily="18" charset="0"/>
                            <a:ea typeface="楷体_GB2312" pitchFamily="49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600" i="1" dirty="0">
                                <a:latin typeface="Cambria Math" panose="02040503050406030204" pitchFamily="18" charset="0"/>
                                <a:ea typeface="楷体_GB2312" pitchFamily="49" charset="-122"/>
                              </a:rPr>
                            </m:ctrlPr>
                          </m:sSubPr>
                          <m:e>
                            <m:r>
                              <a:rPr lang="en-US" altLang="zh-CN" sz="1600" i="1" dirty="0">
                                <a:latin typeface="Cambria Math" panose="02040503050406030204" pitchFamily="18" charset="0"/>
                                <a:ea typeface="楷体_GB2312" pitchFamily="49" charset="-122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sz="1600" i="1" dirty="0">
                                <a:latin typeface="Cambria Math" panose="02040503050406030204" pitchFamily="18" charset="0"/>
                                <a:ea typeface="楷体_GB2312" pitchFamily="49" charset="-122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1600" i="1" dirty="0" err="1">
                            <a:latin typeface="Cambria Math" panose="02040503050406030204" pitchFamily="18" charset="0"/>
                            <a:ea typeface="楷体_GB2312" pitchFamily="49" charset="-122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1600" i="1" dirty="0">
                                <a:latin typeface="Cambria Math" panose="02040503050406030204" pitchFamily="18" charset="0"/>
                                <a:ea typeface="楷体_GB2312" pitchFamily="49" charset="-122"/>
                              </a:rPr>
                            </m:ctrlPr>
                          </m:sSubPr>
                          <m:e>
                            <m:r>
                              <a:rPr lang="en-US" altLang="zh-CN" sz="1600" i="1" dirty="0">
                                <a:latin typeface="Cambria Math" panose="02040503050406030204" pitchFamily="18" charset="0"/>
                                <a:ea typeface="楷体_GB2312" pitchFamily="49" charset="-122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sz="1600" i="1" dirty="0">
                                <a:latin typeface="Cambria Math" panose="02040503050406030204" pitchFamily="18" charset="0"/>
                                <a:ea typeface="楷体_GB2312" pitchFamily="49" charset="-122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 altLang="zh-CN" sz="1600" i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                      </a:t>
                </a:r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600" i="1" dirty="0">
                        <a:latin typeface="Cambria Math" panose="02040503050406030204" pitchFamily="18" charset="0"/>
                        <a:ea typeface="楷体_GB2312" pitchFamily="49" charset="-122"/>
                      </a:rPr>
                      <m:t>={(</m:t>
                    </m:r>
                    <m:r>
                      <a:rPr lang="en-US" altLang="zh-CN" sz="1600" i="1" dirty="0" smtClean="0">
                        <a:solidFill>
                          <a:srgbClr val="F77A2D"/>
                        </a:solidFill>
                        <a:latin typeface="Cambria Math" panose="02040503050406030204" pitchFamily="18" charset="0"/>
                        <a:ea typeface="楷体_GB2312" pitchFamily="49" charset="-122"/>
                      </a:rPr>
                      <m:t>𝑝</m:t>
                    </m:r>
                    <m:r>
                      <a:rPr lang="en-US" altLang="zh-CN" sz="1600" i="1" dirty="0" err="1">
                        <a:solidFill>
                          <a:srgbClr val="F77A2D"/>
                        </a:solidFill>
                        <a:latin typeface="Cambria Math" panose="02040503050406030204" pitchFamily="18" charset="0"/>
                        <a:ea typeface="楷体_GB2312" pitchFamily="49" charset="-122"/>
                      </a:rPr>
                      <m:t>+</m:t>
                    </m:r>
                    <m:sSub>
                      <m:sSubPr>
                        <m:ctrlPr>
                          <a:rPr lang="en-US" altLang="zh-CN" sz="1600" i="1" dirty="0">
                            <a:solidFill>
                              <a:srgbClr val="F77A2D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</a:rPr>
                        </m:ctrlPr>
                      </m:sSubPr>
                      <m:e>
                        <m:r>
                          <a:rPr lang="en-US" altLang="zh-CN" sz="1600" i="1" dirty="0">
                            <a:solidFill>
                              <a:srgbClr val="F77A2D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</a:rPr>
                          <m:t>𝑤</m:t>
                        </m:r>
                      </m:e>
                      <m:sub>
                        <m:r>
                          <a:rPr lang="en-US" altLang="zh-CN" sz="1600" i="1" dirty="0">
                            <a:solidFill>
                              <a:srgbClr val="F77A2D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</a:rPr>
                          <m:t>𝑖</m:t>
                        </m:r>
                      </m:sub>
                    </m:sSub>
                    <m:r>
                      <a:rPr lang="en-US" altLang="zh-CN" sz="1600" i="1" dirty="0" err="1">
                        <a:solidFill>
                          <a:srgbClr val="F77A2D"/>
                        </a:solidFill>
                        <a:latin typeface="Cambria Math" panose="02040503050406030204" pitchFamily="18" charset="0"/>
                        <a:ea typeface="楷体_GB2312" pitchFamily="49" charset="-122"/>
                      </a:rPr>
                      <m:t>,</m:t>
                    </m:r>
                    <m:r>
                      <a:rPr lang="en-US" altLang="zh-CN" sz="1600" i="1" dirty="0">
                        <a:solidFill>
                          <a:srgbClr val="F77A2D"/>
                        </a:solidFill>
                        <a:latin typeface="Cambria Math" panose="02040503050406030204" pitchFamily="18" charset="0"/>
                        <a:ea typeface="楷体_GB2312" pitchFamily="49" charset="-122"/>
                      </a:rPr>
                      <m:t>𝑣𝑎𝑙</m:t>
                    </m:r>
                    <m:r>
                      <a:rPr lang="en-US" altLang="zh-CN" sz="1600" i="1" dirty="0">
                        <a:solidFill>
                          <a:srgbClr val="F77A2D"/>
                        </a:solidFill>
                        <a:latin typeface="Cambria Math" panose="02040503050406030204" pitchFamily="18" charset="0"/>
                        <a:ea typeface="楷体_GB2312" pitchFamily="49" charset="-122"/>
                      </a:rPr>
                      <m:t>(</m:t>
                    </m:r>
                    <m:r>
                      <a:rPr lang="en-US" altLang="zh-CN" sz="1600" i="1" dirty="0" err="1">
                        <a:solidFill>
                          <a:srgbClr val="F77A2D"/>
                        </a:solidFill>
                        <a:latin typeface="Cambria Math" panose="02040503050406030204" pitchFamily="18" charset="0"/>
                        <a:ea typeface="楷体_GB2312" pitchFamily="49" charset="-122"/>
                      </a:rPr>
                      <m:t>𝑖</m:t>
                    </m:r>
                    <m:r>
                      <a:rPr lang="en-US" altLang="zh-CN" sz="1600" i="1" dirty="0">
                        <a:solidFill>
                          <a:srgbClr val="F77A2D"/>
                        </a:solidFill>
                        <a:latin typeface="Cambria Math" panose="02040503050406030204" pitchFamily="18" charset="0"/>
                        <a:ea typeface="楷体_GB2312" pitchFamily="49" charset="-122"/>
                      </a:rPr>
                      <m:t>−1</m:t>
                    </m:r>
                    <m:r>
                      <a:rPr lang="en-US" altLang="zh-CN" sz="1600" i="1" dirty="0" err="1">
                        <a:solidFill>
                          <a:srgbClr val="F77A2D"/>
                        </a:solidFill>
                        <a:latin typeface="Cambria Math" panose="02040503050406030204" pitchFamily="18" charset="0"/>
                        <a:ea typeface="楷体_GB2312" pitchFamily="49" charset="-122"/>
                      </a:rPr>
                      <m:t>,</m:t>
                    </m:r>
                    <m:r>
                      <a:rPr lang="en-US" altLang="zh-CN" sz="1600" i="1" dirty="0">
                        <a:solidFill>
                          <a:srgbClr val="F77A2D"/>
                        </a:solidFill>
                        <a:latin typeface="Cambria Math" panose="02040503050406030204" pitchFamily="18" charset="0"/>
                        <a:ea typeface="楷体_GB2312" pitchFamily="49" charset="-122"/>
                      </a:rPr>
                      <m:t>𝑝</m:t>
                    </m:r>
                    <m:r>
                      <a:rPr lang="en-US" altLang="zh-CN" sz="1600" i="1" dirty="0">
                        <a:solidFill>
                          <a:srgbClr val="F77A2D"/>
                        </a:solidFill>
                        <a:latin typeface="Cambria Math" panose="02040503050406030204" pitchFamily="18" charset="0"/>
                        <a:ea typeface="楷体_GB2312" pitchFamily="49" charset="-122"/>
                      </a:rPr>
                      <m:t>)+</m:t>
                    </m:r>
                    <m:sSub>
                      <m:sSubPr>
                        <m:ctrlPr>
                          <a:rPr lang="en-US" altLang="zh-CN" sz="1600" i="1" dirty="0">
                            <a:solidFill>
                              <a:srgbClr val="F77A2D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</a:rPr>
                        </m:ctrlPr>
                      </m:sSubPr>
                      <m:e>
                        <m:r>
                          <a:rPr lang="en-US" altLang="zh-CN" sz="1600" i="1" dirty="0">
                            <a:solidFill>
                              <a:srgbClr val="F77A2D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</a:rPr>
                          <m:t>𝑣</m:t>
                        </m:r>
                      </m:e>
                      <m:sub>
                        <m:r>
                          <a:rPr lang="en-US" altLang="zh-CN" sz="1600" i="1" dirty="0">
                            <a:solidFill>
                              <a:srgbClr val="F77A2D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</a:rPr>
                          <m:t>𝑖</m:t>
                        </m:r>
                      </m:sub>
                    </m:sSub>
                    <m:r>
                      <a:rPr lang="en-US" altLang="zh-CN" sz="1600" i="1" dirty="0">
                        <a:latin typeface="Cambria Math" panose="02040503050406030204" pitchFamily="18" charset="0"/>
                        <a:ea typeface="楷体_GB2312" pitchFamily="49" charset="-122"/>
                      </a:rPr>
                      <m:t>)|</m:t>
                    </m:r>
                    <m:d>
                      <m:dPr>
                        <m:ctrlPr>
                          <a:rPr lang="en-US" altLang="zh-CN" sz="1600" i="1" dirty="0">
                            <a:latin typeface="Cambria Math" panose="02040503050406030204" pitchFamily="18" charset="0"/>
                            <a:ea typeface="楷体_GB2312" pitchFamily="49" charset="-122"/>
                          </a:rPr>
                        </m:ctrlPr>
                      </m:dPr>
                      <m:e>
                        <m:r>
                          <a:rPr lang="en-US" altLang="zh-CN" sz="1600" i="1" dirty="0">
                            <a:latin typeface="Cambria Math" panose="02040503050406030204" pitchFamily="18" charset="0"/>
                            <a:ea typeface="楷体_GB2312" pitchFamily="49" charset="-122"/>
                          </a:rPr>
                          <m:t>𝑝</m:t>
                        </m:r>
                        <m:r>
                          <a:rPr lang="en-US" altLang="zh-CN" sz="1600" i="1" dirty="0" err="1">
                            <a:latin typeface="Cambria Math" panose="02040503050406030204" pitchFamily="18" charset="0"/>
                            <a:ea typeface="楷体_GB2312" pitchFamily="49" charset="-122"/>
                          </a:rPr>
                          <m:t>,</m:t>
                        </m:r>
                        <m:r>
                          <a:rPr lang="en-US" altLang="zh-CN" sz="1600" i="1" dirty="0">
                            <a:latin typeface="Cambria Math" panose="02040503050406030204" pitchFamily="18" charset="0"/>
                            <a:ea typeface="楷体_GB2312" pitchFamily="49" charset="-122"/>
                          </a:rPr>
                          <m:t> </m:t>
                        </m:r>
                        <m:r>
                          <a:rPr lang="en-US" altLang="zh-CN" sz="1600" i="1" dirty="0">
                            <a:latin typeface="Cambria Math" panose="02040503050406030204" pitchFamily="18" charset="0"/>
                            <a:ea typeface="楷体_GB2312" pitchFamily="49" charset="-122"/>
                          </a:rPr>
                          <m:t>𝑣𝑎𝑙</m:t>
                        </m:r>
                        <m:d>
                          <m:dPr>
                            <m:ctrlPr>
                              <a:rPr lang="en-US" altLang="zh-CN" sz="1600" i="1" dirty="0">
                                <a:latin typeface="Cambria Math" panose="02040503050406030204" pitchFamily="18" charset="0"/>
                                <a:ea typeface="楷体_GB2312" pitchFamily="49" charset="-122"/>
                              </a:rPr>
                            </m:ctrlPr>
                          </m:dPr>
                          <m:e>
                            <m:r>
                              <a:rPr lang="en-US" altLang="zh-CN" sz="1600" i="1" dirty="0" err="1">
                                <a:latin typeface="Cambria Math" panose="02040503050406030204" pitchFamily="18" charset="0"/>
                                <a:ea typeface="楷体_GB2312" pitchFamily="49" charset="-122"/>
                              </a:rPr>
                              <m:t>𝑖</m:t>
                            </m:r>
                            <m:r>
                              <a:rPr lang="en-US" altLang="zh-CN" sz="1600" i="1" dirty="0">
                                <a:latin typeface="Cambria Math" panose="02040503050406030204" pitchFamily="18" charset="0"/>
                                <a:ea typeface="楷体_GB2312" pitchFamily="49" charset="-122"/>
                              </a:rPr>
                              <m:t>−1</m:t>
                            </m:r>
                            <m:r>
                              <a:rPr lang="en-US" altLang="zh-CN" sz="1600" i="1" dirty="0" err="1">
                                <a:latin typeface="Cambria Math" panose="02040503050406030204" pitchFamily="18" charset="0"/>
                                <a:ea typeface="楷体_GB2312" pitchFamily="49" charset="-122"/>
                              </a:rPr>
                              <m:t>,</m:t>
                            </m:r>
                            <m:r>
                              <a:rPr lang="en-US" altLang="zh-CN" sz="1600" i="1" dirty="0">
                                <a:latin typeface="Cambria Math" panose="02040503050406030204" pitchFamily="18" charset="0"/>
                                <a:ea typeface="楷体_GB2312" pitchFamily="49" charset="-122"/>
                              </a:rPr>
                              <m:t>𝑝</m:t>
                            </m:r>
                          </m:e>
                        </m:d>
                      </m:e>
                    </m:d>
                    <m:r>
                      <a:rPr lang="en-US" altLang="zh-CN" sz="1600" i="1" dirty="0">
                        <a:latin typeface="Cambria Math" panose="02040503050406030204" pitchFamily="18" charset="0"/>
                        <a:ea typeface="楷体_GB2312" pitchFamily="49" charset="-122"/>
                        <a:sym typeface="Symbol" panose="05050102010706020507" pitchFamily="18" charset="2"/>
                      </a:rPr>
                      <m:t></m:t>
                    </m:r>
                    <m:r>
                      <a:rPr lang="en-US" altLang="zh-CN" sz="1600" i="1" dirty="0">
                        <a:latin typeface="Cambria Math" panose="02040503050406030204" pitchFamily="18" charset="0"/>
                        <a:ea typeface="楷体_GB2312" pitchFamily="49" charset="-122"/>
                      </a:rPr>
                      <m:t>𝑝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1600" i="1" dirty="0">
                            <a:latin typeface="Cambria Math" panose="02040503050406030204" pitchFamily="18" charset="0"/>
                            <a:ea typeface="楷体_GB2312" pitchFamily="49" charset="-122"/>
                          </a:rPr>
                        </m:ctrlPr>
                      </m:dPr>
                      <m:e>
                        <m:r>
                          <a:rPr lang="en-US" altLang="zh-CN" sz="1600" i="1" dirty="0">
                            <a:latin typeface="Cambria Math" panose="02040503050406030204" pitchFamily="18" charset="0"/>
                            <a:ea typeface="楷体_GB2312" pitchFamily="49" charset="-122"/>
                          </a:rPr>
                          <m:t>𝑖</m:t>
                        </m:r>
                        <m:r>
                          <a:rPr lang="en-US" altLang="zh-CN" sz="1600" i="1" dirty="0">
                            <a:latin typeface="Cambria Math" panose="02040503050406030204" pitchFamily="18" charset="0"/>
                            <a:ea typeface="楷体_GB2312" pitchFamily="49" charset="-122"/>
                          </a:rPr>
                          <m:t>−1</m:t>
                        </m:r>
                      </m:e>
                    </m:d>
                    <m:r>
                      <a:rPr lang="en-US" altLang="zh-CN" sz="1600" i="1" dirty="0">
                        <a:latin typeface="Cambria Math" panose="02040503050406030204" pitchFamily="18" charset="0"/>
                        <a:ea typeface="楷体_GB2312" pitchFamily="49" charset="-122"/>
                      </a:rPr>
                      <m:t>,</m:t>
                    </m:r>
                  </m:oMath>
                </a14:m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600" i="1" dirty="0">
                        <a:latin typeface="Cambria Math" panose="02040503050406030204" pitchFamily="18" charset="0"/>
                        <a:ea typeface="楷体_GB2312" pitchFamily="49" charset="-122"/>
                      </a:rPr>
                      <m:t>𝑝</m:t>
                    </m:r>
                    <m:r>
                      <a:rPr lang="en-US" altLang="zh-CN" sz="1600" i="1" dirty="0" err="1">
                        <a:latin typeface="Cambria Math" panose="02040503050406030204" pitchFamily="18" charset="0"/>
                        <a:ea typeface="楷体_GB2312" pitchFamily="49" charset="-122"/>
                      </a:rPr>
                      <m:t>+</m:t>
                    </m:r>
                    <m:sSub>
                      <m:sSubPr>
                        <m:ctrlPr>
                          <a:rPr lang="en-US" altLang="zh-CN" sz="1600" i="1" dirty="0">
                            <a:latin typeface="Cambria Math" panose="02040503050406030204" pitchFamily="18" charset="0"/>
                            <a:ea typeface="楷体_GB2312" pitchFamily="49" charset="-122"/>
                          </a:rPr>
                        </m:ctrlPr>
                      </m:sSubPr>
                      <m:e>
                        <m:r>
                          <a:rPr lang="en-US" altLang="zh-CN" sz="1600" i="1" dirty="0">
                            <a:latin typeface="Cambria Math" panose="02040503050406030204" pitchFamily="18" charset="0"/>
                            <a:ea typeface="楷体_GB2312" pitchFamily="49" charset="-122"/>
                          </a:rPr>
                          <m:t>𝑤</m:t>
                        </m:r>
                      </m:e>
                      <m:sub>
                        <m:r>
                          <a:rPr lang="en-US" altLang="zh-CN" sz="1600" i="1" dirty="0">
                            <a:latin typeface="Cambria Math" panose="02040503050406030204" pitchFamily="18" charset="0"/>
                            <a:ea typeface="楷体_GB2312" pitchFamily="49" charset="-122"/>
                          </a:rPr>
                          <m:t>𝑖</m:t>
                        </m:r>
                      </m:sub>
                    </m:sSub>
                    <m:r>
                      <a:rPr lang="en-US" altLang="zh-CN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zh-CN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  <m:r>
                      <a:rPr lang="en-US" altLang="zh-CN" sz="1600" i="1" dirty="0">
                        <a:latin typeface="Cambria Math" panose="02040503050406030204" pitchFamily="18" charset="0"/>
                        <a:ea typeface="楷体_GB2312" pitchFamily="49" charset="-122"/>
                      </a:rPr>
                      <m:t>} </m:t>
                    </m:r>
                  </m:oMath>
                </a14:m>
                <a:endPara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508" y="2374339"/>
                <a:ext cx="8693964" cy="998800"/>
              </a:xfrm>
              <a:prstGeom prst="rect">
                <a:avLst/>
              </a:prstGeom>
              <a:blipFill>
                <a:blip r:embed="rId4"/>
                <a:stretch>
                  <a:fillRect l="-437" t="-1250" b="-2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126508" y="3651870"/>
                <a:ext cx="8045892" cy="9787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57200" indent="-457200">
                  <a:lnSpc>
                    <a:spcPct val="120000"/>
                  </a:lnSpc>
                  <a:buFont typeface="+mj-ea"/>
                  <a:buAutoNum type="circleNumDbPlain" startAt="3"/>
                </a:pPr>
                <a:r>
                  <a:rPr lang="zh-CN" altLang="en-US" sz="16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受控跳跃点</a:t>
                </a:r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：设</a:t>
                </a:r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(x</a:t>
                </a:r>
                <a:r>
                  <a:rPr lang="en-US" altLang="zh-CN" sz="1600" baseline="-25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, v</a:t>
                </a:r>
                <a:r>
                  <a:rPr lang="en-US" altLang="zh-CN" sz="1600" baseline="-25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)</a:t>
                </a:r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和</a:t>
                </a:r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(x</a:t>
                </a:r>
                <a:r>
                  <a:rPr lang="en-US" altLang="zh-CN" sz="1600" baseline="-25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</a:t>
                </a:r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, v</a:t>
                </a:r>
                <a:r>
                  <a:rPr lang="en-US" altLang="zh-CN" sz="1600" baseline="-25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</a:t>
                </a:r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)</a:t>
                </a:r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是𝑝</a:t>
                </a:r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[</a:t>
                </a:r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𝑖−</a:t>
                </a:r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1]∪</a:t>
                </a:r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𝑞</a:t>
                </a:r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[</a:t>
                </a:r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𝑖−</a:t>
                </a:r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1]</a:t>
                </a:r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中的</a:t>
                </a:r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</a:t>
                </a:r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个跳跃点，则</a:t>
                </a:r>
                <a:r>
                  <a:rPr lang="zh-CN" altLang="en-US" sz="1600" b="1" dirty="0">
                    <a:solidFill>
                      <a:srgbClr val="F77A2D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当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b="1" i="1" dirty="0" smtClean="0">
                            <a:solidFill>
                              <a:srgbClr val="F77A2D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1" i="1" dirty="0" smtClean="0">
                            <a:solidFill>
                              <a:srgbClr val="F77A2D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1600" b="1" i="1" dirty="0" smtClean="0">
                            <a:solidFill>
                              <a:srgbClr val="F77A2D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zh-CN" altLang="en-US" sz="1600" b="1" i="1" dirty="0">
                        <a:solidFill>
                          <a:srgbClr val="F77A2D"/>
                        </a:solidFill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altLang="zh-CN" sz="1600" b="1" i="1" dirty="0">
                            <a:solidFill>
                              <a:srgbClr val="F77A2D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1" i="1" dirty="0">
                            <a:solidFill>
                              <a:srgbClr val="F77A2D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1600" b="1" i="1" dirty="0" smtClean="0">
                            <a:solidFill>
                              <a:srgbClr val="F77A2D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zh-CN" altLang="en-US" sz="1600" b="1" dirty="0">
                    <a:solidFill>
                      <a:srgbClr val="F77A2D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且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b="1" i="1" dirty="0">
                            <a:solidFill>
                              <a:srgbClr val="F77A2D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1" i="1" dirty="0" smtClean="0">
                            <a:solidFill>
                              <a:srgbClr val="F77A2D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altLang="zh-CN" sz="1600" b="1" i="1" dirty="0">
                            <a:solidFill>
                              <a:srgbClr val="F77A2D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sz="1600" b="1" i="1" dirty="0" smtClean="0">
                        <a:solidFill>
                          <a:srgbClr val="F77A2D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altLang="zh-CN" sz="1600" b="1" i="1" dirty="0">
                            <a:solidFill>
                              <a:srgbClr val="F77A2D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1" i="1" dirty="0" smtClean="0">
                            <a:solidFill>
                              <a:srgbClr val="F77A2D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altLang="zh-CN" sz="1600" b="1" i="1" dirty="0">
                            <a:solidFill>
                              <a:srgbClr val="F77A2D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zh-CN" altLang="en-US" sz="1600" b="1" dirty="0">
                    <a:solidFill>
                      <a:srgbClr val="F77A2D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时</a:t>
                </a:r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</a:t>
                </a:r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(x</a:t>
                </a:r>
                <a:r>
                  <a:rPr lang="en-US" altLang="zh-CN" sz="1600" baseline="-25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</a:t>
                </a:r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, v</a:t>
                </a:r>
                <a:r>
                  <a:rPr lang="en-US" altLang="zh-CN" sz="1600" baseline="-25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</a:t>
                </a:r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)</a:t>
                </a:r>
                <a:r>
                  <a:rPr lang="zh-CN" altLang="en-US" sz="1600" b="1" dirty="0">
                    <a:solidFill>
                      <a:srgbClr val="F77A2D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受控于</a:t>
                </a:r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(x</a:t>
                </a:r>
                <a:r>
                  <a:rPr lang="en-US" altLang="zh-CN" sz="1600" baseline="-25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, v</a:t>
                </a:r>
                <a:r>
                  <a:rPr lang="en-US" altLang="zh-CN" sz="1600" baseline="-25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) </a:t>
                </a:r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，从而</a:t>
                </a:r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(x</a:t>
                </a:r>
                <a:r>
                  <a:rPr lang="en-US" altLang="zh-CN" sz="1600" baseline="-25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</a:t>
                </a:r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, v</a:t>
                </a:r>
                <a:r>
                  <a:rPr lang="en-US" altLang="zh-CN" sz="1600" baseline="-25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</a:t>
                </a:r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)</a:t>
                </a:r>
                <a:r>
                  <a:rPr lang="zh-CN" altLang="en-US" sz="1600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不是</a:t>
                </a:r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𝑝</a:t>
                </a:r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[</a:t>
                </a:r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𝑖</a:t>
                </a:r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]</a:t>
                </a:r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中的跳跃点。</a:t>
                </a:r>
                <a:r>
                  <a:rPr lang="zh-CN" altLang="en-US" sz="1600" b="1" dirty="0">
                    <a:solidFill>
                      <a:srgbClr val="F77A2D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除受控跳跃点外</a:t>
                </a:r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，𝒑</a:t>
                </a:r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[</a:t>
                </a:r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𝒊−𝟏</a:t>
                </a:r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]∪</a:t>
                </a:r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𝒒</a:t>
                </a:r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[</a:t>
                </a:r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𝒊−𝟏</a:t>
                </a:r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]</a:t>
                </a:r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中的其他跳跃点均为𝒑</a:t>
                </a:r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[</a:t>
                </a:r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𝒊</a:t>
                </a:r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]</a:t>
                </a:r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中的跳跃点。</a:t>
                </a:r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508" y="3651870"/>
                <a:ext cx="8045892" cy="978729"/>
              </a:xfrm>
              <a:prstGeom prst="rect">
                <a:avLst/>
              </a:prstGeom>
              <a:blipFill>
                <a:blip r:embed="rId5"/>
                <a:stretch>
                  <a:fillRect l="-473" t="-3896" b="-25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5616624" y="518446"/>
                <a:ext cx="3491880" cy="1077218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 marL="342900" indent="-342900">
                  <a:buFont typeface="+mj-ea"/>
                  <a:buAutoNum type="circleNumDbPlain"/>
                </a:pPr>
                <a:r>
                  <a:rPr lang="zh-CN" altLang="en-US" sz="16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先由</a:t>
                </a:r>
                <a14:m>
                  <m:oMath xmlns:m="http://schemas.openxmlformats.org/officeDocument/2006/math">
                    <m:r>
                      <a:rPr lang="en-US" altLang="zh-CN" sz="16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楷体_GB2312" pitchFamily="49" charset="-122"/>
                      </a:rPr>
                      <m:t>𝑝</m:t>
                    </m:r>
                    <m:r>
                      <a:rPr lang="en-US" altLang="zh-CN" sz="16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楷体_GB2312" pitchFamily="49" charset="-122"/>
                      </a:rPr>
                      <m:t>[</m:t>
                    </m:r>
                    <m:r>
                      <a:rPr lang="en-US" altLang="zh-CN" sz="16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楷体_GB2312" pitchFamily="49" charset="-122"/>
                      </a:rPr>
                      <m:t>𝑖</m:t>
                    </m:r>
                    <m:r>
                      <a:rPr lang="en-US" altLang="zh-CN" sz="16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楷体_GB2312" pitchFamily="49" charset="-122"/>
                      </a:rPr>
                      <m:t>−1]</m:t>
                    </m:r>
                  </m:oMath>
                </a14:m>
                <a:r>
                  <a:rPr lang="zh-CN" altLang="en-US" sz="16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计算出</a:t>
                </a:r>
                <a14:m>
                  <m:oMath xmlns:m="http://schemas.openxmlformats.org/officeDocument/2006/math">
                    <m:r>
                      <a:rPr lang="en-US" altLang="zh-CN" sz="16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楷体_GB2312" pitchFamily="49" charset="-122"/>
                      </a:rPr>
                      <m:t>𝑞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16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</a:rPr>
                        </m:ctrlPr>
                      </m:dPr>
                      <m:e>
                        <m:r>
                          <a:rPr lang="en-US" altLang="zh-CN" sz="16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</a:rPr>
                          <m:t>𝑖</m:t>
                        </m:r>
                        <m:r>
                          <a:rPr lang="en-US" altLang="zh-CN" sz="16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</a:rPr>
                          <m:t>−1</m:t>
                        </m:r>
                      </m:e>
                    </m:d>
                  </m:oMath>
                </a14:m>
                <a:endParaRPr lang="en-US" altLang="zh-CN" sz="16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indent="-342900">
                  <a:buFont typeface="+mj-ea"/>
                  <a:buAutoNum type="circleNumDbPlain"/>
                </a:pPr>
                <a:r>
                  <a:rPr lang="zh-CN" altLang="en-US" sz="16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合并</a:t>
                </a:r>
                <a14:m>
                  <m:oMath xmlns:m="http://schemas.openxmlformats.org/officeDocument/2006/math">
                    <m:r>
                      <a:rPr lang="en-US" altLang="zh-CN" sz="16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楷体_GB2312" pitchFamily="49" charset="-122"/>
                      </a:rPr>
                      <m:t>𝑝</m:t>
                    </m:r>
                    <m:r>
                      <a:rPr lang="en-US" altLang="zh-CN" sz="16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楷体_GB2312" pitchFamily="49" charset="-122"/>
                      </a:rPr>
                      <m:t>[</m:t>
                    </m:r>
                    <m:r>
                      <a:rPr lang="en-US" altLang="zh-CN" sz="16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楷体_GB2312" pitchFamily="49" charset="-122"/>
                      </a:rPr>
                      <m:t>𝑖</m:t>
                    </m:r>
                    <m:r>
                      <a:rPr lang="en-US" altLang="zh-CN" sz="16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楷体_GB2312" pitchFamily="49" charset="-122"/>
                      </a:rPr>
                      <m:t>−1]</m:t>
                    </m:r>
                  </m:oMath>
                </a14:m>
                <a:r>
                  <a:rPr lang="zh-CN" altLang="en-US" sz="16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sz="16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楷体_GB2312" pitchFamily="49" charset="-122"/>
                      </a:rPr>
                      <m:t>𝑞</m:t>
                    </m:r>
                    <m:r>
                      <a:rPr lang="en-US" altLang="zh-CN" sz="16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楷体_GB2312" pitchFamily="49" charset="-122"/>
                      </a:rPr>
                      <m:t>[</m:t>
                    </m:r>
                    <m:r>
                      <a:rPr lang="en-US" altLang="zh-CN" sz="16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楷体_GB2312" pitchFamily="49" charset="-122"/>
                      </a:rPr>
                      <m:t>𝑖</m:t>
                    </m:r>
                    <m:r>
                      <a:rPr lang="en-US" altLang="zh-CN" sz="16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楷体_GB2312" pitchFamily="49" charset="-122"/>
                      </a:rPr>
                      <m:t>−1]</m:t>
                    </m:r>
                  </m:oMath>
                </a14:m>
                <a:r>
                  <a:rPr lang="zh-CN" altLang="en-US" sz="16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，并</a:t>
                </a:r>
                <a:r>
                  <a:rPr lang="zh-CN" altLang="en-US" sz="1600" b="1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清除</a:t>
                </a:r>
                <a:r>
                  <a:rPr lang="zh-CN" altLang="en-US" sz="16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其中的</a:t>
                </a:r>
                <a:r>
                  <a:rPr lang="zh-CN" altLang="en-US" sz="1600" b="1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受控跳跃点</a:t>
                </a:r>
                <a:endParaRPr lang="en-US" altLang="zh-CN" sz="16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indent="-342900">
                  <a:buFont typeface="+mj-ea"/>
                  <a:buAutoNum type="circleNumDbPlain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600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_GB2312" pitchFamily="49" charset="-122"/>
                      </a:rPr>
                      <m:t>p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16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</a:rPr>
                        </m:ctrlPr>
                      </m:dPr>
                      <m:e>
                        <m:r>
                          <a:rPr lang="en-US" altLang="zh-CN" sz="1600" b="0" i="0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</a:rPr>
                          <m:t>0</m:t>
                        </m:r>
                      </m:e>
                    </m:d>
                    <m:r>
                      <a:rPr lang="en-US" altLang="zh-CN" sz="1600" b="0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_GB2312" pitchFamily="49" charset="-122"/>
                      </a:rPr>
                      <m:t>={(0, 0)}</m:t>
                    </m:r>
                  </m:oMath>
                </a14:m>
                <a:endParaRPr lang="zh-CN" altLang="en-US" sz="16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6624" y="518446"/>
                <a:ext cx="3491880" cy="1077218"/>
              </a:xfrm>
              <a:prstGeom prst="rect">
                <a:avLst/>
              </a:prstGeom>
              <a:blipFill>
                <a:blip r:embed="rId6"/>
                <a:stretch>
                  <a:fillRect l="-1087" t="-4651" b="-697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矩形 7"/>
          <p:cNvSpPr/>
          <p:nvPr/>
        </p:nvSpPr>
        <p:spPr>
          <a:xfrm>
            <a:off x="396803" y="51470"/>
            <a:ext cx="2441694" cy="3631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80000"/>
              </a:lnSpc>
            </a:pPr>
            <a:r>
              <a:rPr lang="zh-CN" altLang="en-US" sz="22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跳跃点的递归求解</a:t>
            </a:r>
          </a:p>
        </p:txBody>
      </p:sp>
    </p:spTree>
    <p:extLst>
      <p:ext uri="{BB962C8B-B14F-4D97-AF65-F5344CB8AC3E}">
        <p14:creationId xmlns:p14="http://schemas.microsoft.com/office/powerpoint/2010/main" val="4092335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8000"/>
    </mc:Choice>
    <mc:Fallback xmlns="">
      <p:transition advTm="8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3" grpId="0"/>
      <p:bldP spid="4" grpId="0"/>
      <p:bldP spid="6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19" name="Text Box 3"/>
          <p:cNvSpPr txBox="1">
            <a:spLocks noChangeArrowheads="1"/>
          </p:cNvSpPr>
          <p:nvPr/>
        </p:nvSpPr>
        <p:spPr bwMode="auto">
          <a:xfrm>
            <a:off x="395536" y="483518"/>
            <a:ext cx="7297190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l" eaLnBrk="1" hangingPunct="1"/>
            <a:r>
              <a:rPr lang="zh-CN" altLang="en-US" b="1" dirty="0">
                <a:solidFill>
                  <a:schemeClr val="tx1"/>
                </a:solidFill>
                <a:latin typeface="+mn-ea"/>
              </a:rPr>
              <a:t>例</a:t>
            </a:r>
            <a:r>
              <a:rPr lang="zh-CN" altLang="en-US" dirty="0">
                <a:solidFill>
                  <a:schemeClr val="tx1"/>
                </a:solidFill>
                <a:latin typeface="+mn-ea"/>
              </a:rPr>
              <a:t>：</a:t>
            </a:r>
            <a:r>
              <a:rPr lang="en-US" altLang="zh-CN" b="1" dirty="0">
                <a:solidFill>
                  <a:schemeClr val="tx1"/>
                </a:solidFill>
                <a:latin typeface="+mn-ea"/>
              </a:rPr>
              <a:t>n</a:t>
            </a:r>
            <a:r>
              <a:rPr lang="zh-CN" altLang="en-US" b="1" dirty="0"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zh-CN" b="1" dirty="0">
                <a:solidFill>
                  <a:schemeClr val="tx1"/>
                </a:solidFill>
                <a:latin typeface="+mn-ea"/>
              </a:rPr>
              <a:t>=</a:t>
            </a:r>
            <a:r>
              <a:rPr lang="zh-CN" altLang="en-US" b="1" dirty="0"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zh-CN" b="1" dirty="0">
                <a:solidFill>
                  <a:schemeClr val="tx1"/>
                </a:solidFill>
                <a:latin typeface="+mn-ea"/>
              </a:rPr>
              <a:t>5</a:t>
            </a:r>
            <a:r>
              <a:rPr lang="zh-CN" altLang="en-US" b="1" dirty="0">
                <a:solidFill>
                  <a:schemeClr val="tx1"/>
                </a:solidFill>
                <a:latin typeface="+mn-ea"/>
              </a:rPr>
              <a:t>，</a:t>
            </a:r>
            <a:r>
              <a:rPr lang="en-US" altLang="zh-CN" b="1" dirty="0">
                <a:solidFill>
                  <a:schemeClr val="tx1"/>
                </a:solidFill>
                <a:latin typeface="+mn-ea"/>
              </a:rPr>
              <a:t>c</a:t>
            </a:r>
            <a:r>
              <a:rPr lang="zh-CN" altLang="en-US" b="1" dirty="0"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zh-CN" b="1" dirty="0">
                <a:solidFill>
                  <a:schemeClr val="tx1"/>
                </a:solidFill>
                <a:latin typeface="+mn-ea"/>
              </a:rPr>
              <a:t>=</a:t>
            </a:r>
            <a:r>
              <a:rPr lang="zh-CN" altLang="en-US" b="1" dirty="0"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zh-CN" b="1" dirty="0">
                <a:solidFill>
                  <a:schemeClr val="tx1"/>
                </a:solidFill>
                <a:latin typeface="+mn-ea"/>
              </a:rPr>
              <a:t>10</a:t>
            </a:r>
            <a:r>
              <a:rPr lang="zh-CN" altLang="en-US" b="1" dirty="0">
                <a:solidFill>
                  <a:schemeClr val="tx1"/>
                </a:solidFill>
                <a:latin typeface="+mn-ea"/>
              </a:rPr>
              <a:t>，</a:t>
            </a:r>
            <a:r>
              <a:rPr lang="en-US" altLang="zh-CN" b="1" dirty="0">
                <a:solidFill>
                  <a:schemeClr val="tx1"/>
                </a:solidFill>
                <a:latin typeface="+mn-ea"/>
              </a:rPr>
              <a:t>w</a:t>
            </a:r>
            <a:r>
              <a:rPr lang="zh-CN" altLang="en-US" b="1" dirty="0"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zh-CN" b="1" dirty="0">
                <a:solidFill>
                  <a:schemeClr val="tx1"/>
                </a:solidFill>
                <a:latin typeface="+mn-ea"/>
              </a:rPr>
              <a:t>=</a:t>
            </a:r>
            <a:r>
              <a:rPr lang="zh-CN" altLang="en-US" b="1" dirty="0"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zh-CN" b="1" dirty="0">
                <a:solidFill>
                  <a:schemeClr val="tx1"/>
                </a:solidFill>
                <a:latin typeface="+mn-ea"/>
              </a:rPr>
              <a:t>{2</a:t>
            </a:r>
            <a:r>
              <a:rPr lang="zh-CN" altLang="en-US" b="1" dirty="0">
                <a:solidFill>
                  <a:schemeClr val="tx1"/>
                </a:solidFill>
                <a:latin typeface="+mn-ea"/>
              </a:rPr>
              <a:t>，</a:t>
            </a:r>
            <a:r>
              <a:rPr lang="en-US" altLang="zh-CN" b="1" dirty="0">
                <a:solidFill>
                  <a:schemeClr val="tx1"/>
                </a:solidFill>
                <a:latin typeface="+mn-ea"/>
              </a:rPr>
              <a:t>2</a:t>
            </a:r>
            <a:r>
              <a:rPr lang="zh-CN" altLang="en-US" b="1" dirty="0">
                <a:solidFill>
                  <a:schemeClr val="tx1"/>
                </a:solidFill>
                <a:latin typeface="+mn-ea"/>
              </a:rPr>
              <a:t>，</a:t>
            </a:r>
            <a:r>
              <a:rPr lang="en-US" altLang="zh-CN" b="1" dirty="0">
                <a:solidFill>
                  <a:schemeClr val="tx1"/>
                </a:solidFill>
                <a:latin typeface="+mn-ea"/>
              </a:rPr>
              <a:t>6</a:t>
            </a:r>
            <a:r>
              <a:rPr lang="zh-CN" altLang="en-US" b="1" dirty="0">
                <a:solidFill>
                  <a:schemeClr val="tx1"/>
                </a:solidFill>
                <a:latin typeface="+mn-ea"/>
              </a:rPr>
              <a:t>，</a:t>
            </a:r>
            <a:r>
              <a:rPr lang="en-US" altLang="zh-CN" b="1" dirty="0">
                <a:solidFill>
                  <a:schemeClr val="tx1"/>
                </a:solidFill>
                <a:latin typeface="+mn-ea"/>
              </a:rPr>
              <a:t>5</a:t>
            </a:r>
            <a:r>
              <a:rPr lang="zh-CN" altLang="en-US" b="1" dirty="0">
                <a:solidFill>
                  <a:schemeClr val="tx1"/>
                </a:solidFill>
                <a:latin typeface="+mn-ea"/>
              </a:rPr>
              <a:t>，</a:t>
            </a:r>
            <a:r>
              <a:rPr lang="en-US" altLang="zh-CN" b="1" dirty="0">
                <a:solidFill>
                  <a:schemeClr val="tx1"/>
                </a:solidFill>
                <a:latin typeface="+mn-ea"/>
              </a:rPr>
              <a:t>4}</a:t>
            </a:r>
            <a:r>
              <a:rPr lang="zh-CN" altLang="en-US" b="1" dirty="0">
                <a:solidFill>
                  <a:schemeClr val="tx1"/>
                </a:solidFill>
                <a:latin typeface="+mn-ea"/>
              </a:rPr>
              <a:t>，</a:t>
            </a:r>
            <a:r>
              <a:rPr lang="en-US" altLang="zh-CN" b="1" dirty="0">
                <a:solidFill>
                  <a:schemeClr val="tx1"/>
                </a:solidFill>
                <a:latin typeface="+mn-ea"/>
              </a:rPr>
              <a:t>v</a:t>
            </a:r>
            <a:r>
              <a:rPr lang="zh-CN" altLang="en-US" b="1" dirty="0"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zh-CN" b="1" dirty="0">
                <a:solidFill>
                  <a:schemeClr val="tx1"/>
                </a:solidFill>
                <a:latin typeface="+mn-ea"/>
              </a:rPr>
              <a:t>=</a:t>
            </a:r>
            <a:r>
              <a:rPr lang="zh-CN" altLang="en-US" b="1" dirty="0"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zh-CN" b="1" dirty="0">
                <a:solidFill>
                  <a:schemeClr val="tx1"/>
                </a:solidFill>
                <a:latin typeface="+mn-ea"/>
              </a:rPr>
              <a:t>{6</a:t>
            </a:r>
            <a:r>
              <a:rPr lang="zh-CN" altLang="en-US" b="1" dirty="0">
                <a:solidFill>
                  <a:schemeClr val="tx1"/>
                </a:solidFill>
                <a:latin typeface="+mn-ea"/>
              </a:rPr>
              <a:t>，</a:t>
            </a:r>
            <a:r>
              <a:rPr lang="en-US" altLang="zh-CN" b="1" dirty="0">
                <a:solidFill>
                  <a:schemeClr val="tx1"/>
                </a:solidFill>
                <a:latin typeface="+mn-ea"/>
              </a:rPr>
              <a:t>3</a:t>
            </a:r>
            <a:r>
              <a:rPr lang="zh-CN" altLang="en-US" b="1" dirty="0">
                <a:solidFill>
                  <a:schemeClr val="tx1"/>
                </a:solidFill>
                <a:latin typeface="+mn-ea"/>
              </a:rPr>
              <a:t>，</a:t>
            </a:r>
            <a:r>
              <a:rPr lang="en-US" altLang="zh-CN" b="1" dirty="0">
                <a:solidFill>
                  <a:schemeClr val="tx1"/>
                </a:solidFill>
                <a:latin typeface="+mn-ea"/>
              </a:rPr>
              <a:t>5</a:t>
            </a:r>
            <a:r>
              <a:rPr lang="zh-CN" altLang="en-US" b="1" dirty="0">
                <a:solidFill>
                  <a:schemeClr val="tx1"/>
                </a:solidFill>
                <a:latin typeface="+mn-ea"/>
              </a:rPr>
              <a:t>，</a:t>
            </a:r>
            <a:r>
              <a:rPr lang="en-US" altLang="zh-CN" b="1" dirty="0">
                <a:solidFill>
                  <a:schemeClr val="tx1"/>
                </a:solidFill>
                <a:latin typeface="+mn-ea"/>
              </a:rPr>
              <a:t>4</a:t>
            </a:r>
            <a:r>
              <a:rPr lang="zh-CN" altLang="en-US" b="1" dirty="0">
                <a:solidFill>
                  <a:schemeClr val="tx1"/>
                </a:solidFill>
                <a:latin typeface="+mn-ea"/>
              </a:rPr>
              <a:t>，</a:t>
            </a:r>
            <a:r>
              <a:rPr lang="en-US" altLang="zh-CN" b="1" dirty="0">
                <a:solidFill>
                  <a:schemeClr val="tx1"/>
                </a:solidFill>
                <a:latin typeface="+mn-ea"/>
              </a:rPr>
              <a:t>6}</a:t>
            </a:r>
            <a:endParaRPr lang="zh-CN" altLang="en-US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21402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1360165"/>
            <a:ext cx="2247900" cy="1571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FF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189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矩形 5"/>
          <p:cNvSpPr/>
          <p:nvPr/>
        </p:nvSpPr>
        <p:spPr>
          <a:xfrm>
            <a:off x="396803" y="51470"/>
            <a:ext cx="2159566" cy="3631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80000"/>
              </a:lnSpc>
            </a:pPr>
            <a:r>
              <a:rPr lang="zh-CN" altLang="en-US" sz="22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跳跃点计算示例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E2EFA1D-BAAB-2145-9FAF-CB1573623A18}"/>
              </a:ext>
            </a:extLst>
          </p:cNvPr>
          <p:cNvSpPr/>
          <p:nvPr/>
        </p:nvSpPr>
        <p:spPr>
          <a:xfrm>
            <a:off x="380473" y="945642"/>
            <a:ext cx="4572000" cy="586699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p[0] = {(0, 0)}</a:t>
            </a:r>
          </a:p>
          <a:p>
            <a:pPr>
              <a:lnSpc>
                <a:spcPct val="120000"/>
              </a:lnSpc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q[0] = p[0] 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Symbol" panose="05050102010706020507" pitchFamily="18" charset="2"/>
              </a:rPr>
              <a:t> 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(w1,v1)={(2,6)}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6265E6C-8D49-6248-B5E1-EDB071E93A5D}"/>
              </a:ext>
            </a:extLst>
          </p:cNvPr>
          <p:cNvSpPr/>
          <p:nvPr/>
        </p:nvSpPr>
        <p:spPr>
          <a:xfrm>
            <a:off x="380473" y="1598124"/>
            <a:ext cx="4572000" cy="586699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p[1]={(0,0); (2,6)}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q[1] = p[1] 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Symbol" panose="05050102010706020507" pitchFamily="18" charset="2"/>
              </a:rPr>
              <a:t> 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(w2,v2)={(2,3),(4,9)}</a:t>
            </a:r>
            <a:endParaRPr lang="zh-CN" altLang="en-US" sz="14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DB88F7B-17C3-C940-9E85-E43F38A00920}"/>
              </a:ext>
            </a:extLst>
          </p:cNvPr>
          <p:cNvSpPr/>
          <p:nvPr/>
        </p:nvSpPr>
        <p:spPr>
          <a:xfrm>
            <a:off x="380473" y="2250606"/>
            <a:ext cx="4983615" cy="11037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p[2]=p[1]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Symbol" panose="05050102010706020507" pitchFamily="18" charset="2"/>
              </a:rPr>
              <a:t>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q[1]={(0,0),(2,3),(2,6),(4,9)}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，其中跳跃点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(2,3)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受控于跳跃点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(2,6)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，将</a:t>
            </a:r>
            <a:r>
              <a:rPr lang="zh-CN" altLang="en-US" sz="1400" b="1" dirty="0">
                <a:solidFill>
                  <a:srgbClr val="F77A2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受控跳跃点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(2,3)</a:t>
            </a:r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清除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p[2]={(0,0),(2,6),(4,9)}</a:t>
            </a:r>
          </a:p>
          <a:p>
            <a:pPr>
              <a:lnSpc>
                <a:spcPct val="120000"/>
              </a:lnSpc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q[2]=p[2]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Symbol" panose="05050102010706020507" pitchFamily="18" charset="2"/>
              </a:rPr>
              <a:t>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(6, 5) = {(6, 5); (8, 11); (10, 14)}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520CA3A-148C-5949-8970-11EDC8BCF99D}"/>
              </a:ext>
            </a:extLst>
          </p:cNvPr>
          <p:cNvSpPr/>
          <p:nvPr/>
        </p:nvSpPr>
        <p:spPr>
          <a:xfrm>
            <a:off x="380473" y="3420153"/>
            <a:ext cx="4572000" cy="586699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p[3]={(0,0); (2, 6); (4, 9); (8, 11); (10, 14)}</a:t>
            </a:r>
          </a:p>
          <a:p>
            <a:pPr>
              <a:lnSpc>
                <a:spcPct val="120000"/>
              </a:lnSpc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q[3] = p[3] 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Symbol" panose="05050102010706020507" pitchFamily="18" charset="2"/>
              </a:rPr>
              <a:t> 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(5, 4) = {(5, 4); (7, 10); (9, 13)}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17D2BF2-FC99-CD49-AD0E-E5CA2FEFA1D2}"/>
              </a:ext>
            </a:extLst>
          </p:cNvPr>
          <p:cNvSpPr/>
          <p:nvPr/>
        </p:nvSpPr>
        <p:spPr>
          <a:xfrm>
            <a:off x="380472" y="4072634"/>
            <a:ext cx="5055623" cy="5866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p[4] = {(0, 0); (2, 6); (4, 9); (7, 10); (8, 11); (9, 13); (10, 14)}</a:t>
            </a:r>
          </a:p>
          <a:p>
            <a:pPr>
              <a:lnSpc>
                <a:spcPct val="120000"/>
              </a:lnSpc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q[4]=p[4]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Symbol" panose="05050102010706020507" pitchFamily="18" charset="2"/>
              </a:rPr>
              <a:t>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(4, 6) = {(4, 6); (6, 12); (8, 15)}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55792CCB-0594-B44E-84EC-6C01A6ABE414}"/>
              </a:ext>
            </a:extLst>
          </p:cNvPr>
          <p:cNvSpPr/>
          <p:nvPr/>
        </p:nvSpPr>
        <p:spPr>
          <a:xfrm>
            <a:off x="4572000" y="3486315"/>
            <a:ext cx="4427984" cy="381579"/>
          </a:xfrm>
          <a:prstGeom prst="rect">
            <a:avLst/>
          </a:prstGeom>
          <a:solidFill>
            <a:srgbClr val="CBEAFD"/>
          </a:solidFill>
        </p:spPr>
        <p:txBody>
          <a:bodyPr wrap="square">
            <a:spAutoFit/>
          </a:bodyPr>
          <a:lstStyle/>
          <a:p>
            <a:pPr>
              <a:lnSpc>
                <a:spcPts val="2500"/>
              </a:lnSpc>
            </a:pP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p[5] = {(0, 0); (2, 6); (4, 9); (6, 12); </a:t>
            </a:r>
            <a:r>
              <a:rPr lang="en-US" altLang="zh-CN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(8, 15)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420931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5000"/>
    </mc:Choice>
    <mc:Fallback xmlns="">
      <p:transition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2140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7" grpId="0"/>
      <p:bldP spid="8" grpId="0"/>
      <p:bldP spid="9" grpId="0"/>
      <p:bldP spid="10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6A395BE-50ED-F743-80E5-F5644580A721}"/>
              </a:ext>
            </a:extLst>
          </p:cNvPr>
          <p:cNvSpPr txBox="1"/>
          <p:nvPr/>
        </p:nvSpPr>
        <p:spPr>
          <a:xfrm>
            <a:off x="179512" y="31114"/>
            <a:ext cx="15440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第四章 小结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CDAA3C6-63E1-D944-878E-C9E0F5EAD0B5}"/>
              </a:ext>
            </a:extLst>
          </p:cNvPr>
          <p:cNvSpPr txBox="1"/>
          <p:nvPr/>
        </p:nvSpPr>
        <p:spPr>
          <a:xfrm>
            <a:off x="323528" y="627534"/>
            <a:ext cx="25827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p"/>
            </a:pPr>
            <a:r>
              <a:rPr kumimoji="1"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动态规划基本原理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1106E08F-BBD6-4F4A-86E1-14ED24ABCBBD}"/>
              </a:ext>
            </a:extLst>
          </p:cNvPr>
          <p:cNvSpPr/>
          <p:nvPr/>
        </p:nvSpPr>
        <p:spPr>
          <a:xfrm>
            <a:off x="827584" y="3219822"/>
            <a:ext cx="4572000" cy="1289456"/>
          </a:xfrm>
          <a:prstGeom prst="rect">
            <a:avLst/>
          </a:prstGeom>
          <a:ln w="19050">
            <a:solidFill>
              <a:srgbClr val="002060"/>
            </a:solidFill>
          </a:ln>
        </p:spPr>
        <p:txBody>
          <a:bodyPr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设计多阶段决策过程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分析最优子结构性质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建立状态表示和状态转移方程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A38BDDF-C6EE-2740-B62E-296FF41F66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275606"/>
            <a:ext cx="65532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199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000"/>
    </mc:Choice>
    <mc:Fallback xmlns="">
      <p:transition advClick="0" advTm="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6A395BE-50ED-F743-80E5-F5644580A721}"/>
              </a:ext>
            </a:extLst>
          </p:cNvPr>
          <p:cNvSpPr txBox="1"/>
          <p:nvPr/>
        </p:nvSpPr>
        <p:spPr>
          <a:xfrm>
            <a:off x="179512" y="31114"/>
            <a:ext cx="15440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第四章 小结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CDAA3C6-63E1-D944-878E-C9E0F5EAD0B5}"/>
              </a:ext>
            </a:extLst>
          </p:cNvPr>
          <p:cNvSpPr txBox="1"/>
          <p:nvPr/>
        </p:nvSpPr>
        <p:spPr>
          <a:xfrm>
            <a:off x="179512" y="674919"/>
            <a:ext cx="23262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p"/>
            </a:pPr>
            <a:r>
              <a:rPr kumimoji="1"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最优子结构性质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1106E08F-BBD6-4F4A-86E1-14ED24ABCBBD}"/>
              </a:ext>
            </a:extLst>
          </p:cNvPr>
          <p:cNvSpPr/>
          <p:nvPr/>
        </p:nvSpPr>
        <p:spPr>
          <a:xfrm>
            <a:off x="219790" y="1275606"/>
            <a:ext cx="4572000" cy="2120902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b="1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问题的最优解包含其子问题的最优解</a:t>
            </a:r>
            <a:r>
              <a:rPr lang="zh-CN" altLang="zh-CN" dirty="0">
                <a:latin typeface="微软雅黑" pitchFamily="34" charset="-122"/>
                <a:ea typeface="微软雅黑" pitchFamily="34" charset="-122"/>
              </a:rPr>
              <a:t>。也就是说，如果把问题的最优解分解（比如划分为两个或者多个部分，或者删除第一个或者最后一个分量），得到一个子解，那么这个</a:t>
            </a:r>
            <a:r>
              <a:rPr lang="zh-CN" altLang="zh-CN" b="1" dirty="0">
                <a:solidFill>
                  <a:srgbClr val="F77A2D"/>
                </a:solidFill>
                <a:latin typeface="微软雅黑" pitchFamily="34" charset="-122"/>
                <a:ea typeface="微软雅黑" pitchFamily="34" charset="-122"/>
              </a:rPr>
              <a:t>子解</a:t>
            </a:r>
            <a:r>
              <a:rPr lang="zh-CN" altLang="zh-CN" dirty="0">
                <a:latin typeface="微软雅黑" pitchFamily="34" charset="-122"/>
                <a:ea typeface="微软雅黑" pitchFamily="34" charset="-122"/>
              </a:rPr>
              <a:t>是其</a:t>
            </a:r>
            <a:r>
              <a:rPr lang="zh-CN" altLang="zh-CN" b="1" dirty="0">
                <a:solidFill>
                  <a:srgbClr val="F77A2D"/>
                </a:solidFill>
                <a:latin typeface="微软雅黑" pitchFamily="34" charset="-122"/>
                <a:ea typeface="微软雅黑" pitchFamily="34" charset="-122"/>
              </a:rPr>
              <a:t>相应子问题</a:t>
            </a:r>
            <a:r>
              <a:rPr lang="zh-CN" altLang="zh-CN" dirty="0">
                <a:latin typeface="微软雅黑" pitchFamily="34" charset="-122"/>
                <a:ea typeface="微软雅黑" pitchFamily="34" charset="-122"/>
              </a:rPr>
              <a:t>的</a:t>
            </a:r>
            <a:r>
              <a:rPr lang="zh-CN" altLang="zh-CN" b="1" dirty="0">
                <a:solidFill>
                  <a:srgbClr val="F77A2D"/>
                </a:solidFill>
                <a:latin typeface="微软雅黑" pitchFamily="34" charset="-122"/>
                <a:ea typeface="微软雅黑" pitchFamily="34" charset="-122"/>
              </a:rPr>
              <a:t>最优解</a:t>
            </a:r>
            <a:r>
              <a:rPr lang="zh-CN" altLang="zh-CN" dirty="0">
                <a:latin typeface="微软雅黑" pitchFamily="34" charset="-122"/>
                <a:ea typeface="微软雅黑" pitchFamily="34" charset="-122"/>
              </a:rPr>
              <a:t>。</a:t>
            </a:r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58EEB75-0BAC-A04B-99F6-FEC7366677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6056" y="1219045"/>
            <a:ext cx="3908152" cy="243282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C021B62C-3E37-B144-BB2E-993E60A08C21}"/>
              </a:ext>
            </a:extLst>
          </p:cNvPr>
          <p:cNvSpPr txBox="1"/>
          <p:nvPr/>
        </p:nvSpPr>
        <p:spPr>
          <a:xfrm>
            <a:off x="179512" y="3651870"/>
            <a:ext cx="516679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证明方法（反证法）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）假设子解不是子问题最优解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）基于子解</a:t>
            </a:r>
            <a:r>
              <a:rPr kumimoji="1"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构造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原问题的一个新解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）证明</a:t>
            </a:r>
            <a:r>
              <a:rPr kumimoji="1"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新解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是原问题的</a:t>
            </a:r>
            <a:r>
              <a:rPr kumimoji="1" lang="zh-CN" altLang="en-US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更好答案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，与</a:t>
            </a:r>
            <a:r>
              <a:rPr kumimoji="1" lang="zh-CN" altLang="en-US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前提矛盾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！</a:t>
            </a:r>
          </a:p>
        </p:txBody>
      </p:sp>
    </p:spTree>
    <p:extLst>
      <p:ext uri="{BB962C8B-B14F-4D97-AF65-F5344CB8AC3E}">
        <p14:creationId xmlns:p14="http://schemas.microsoft.com/office/powerpoint/2010/main" val="2560243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000"/>
    </mc:Choice>
    <mc:Fallback xmlns="">
      <p:transition advClick="0" advTm="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6A395BE-50ED-F743-80E5-F5644580A721}"/>
              </a:ext>
            </a:extLst>
          </p:cNvPr>
          <p:cNvSpPr txBox="1"/>
          <p:nvPr/>
        </p:nvSpPr>
        <p:spPr>
          <a:xfrm>
            <a:off x="179512" y="31114"/>
            <a:ext cx="15440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第四章 小结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CDAA3C6-63E1-D944-878E-C9E0F5EAD0B5}"/>
              </a:ext>
            </a:extLst>
          </p:cNvPr>
          <p:cNvSpPr txBox="1"/>
          <p:nvPr/>
        </p:nvSpPr>
        <p:spPr>
          <a:xfrm>
            <a:off x="179512" y="674919"/>
            <a:ext cx="18133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p"/>
            </a:pPr>
            <a:r>
              <a:rPr kumimoji="1"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最优值计算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1106E08F-BBD6-4F4A-86E1-14ED24ABCBBD}"/>
              </a:ext>
            </a:extLst>
          </p:cNvPr>
          <p:cNvSpPr/>
          <p:nvPr/>
        </p:nvSpPr>
        <p:spPr>
          <a:xfrm>
            <a:off x="219790" y="1275606"/>
            <a:ext cx="4572000" cy="170540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状态表示和状态转移方程确定问题解之间的</a:t>
            </a:r>
            <a:r>
              <a:rPr lang="zh-CN" altLang="en-US" b="1" dirty="0">
                <a:latin typeface="微软雅黑" pitchFamily="34" charset="-122"/>
                <a:ea typeface="微软雅黑" pitchFamily="34" charset="-122"/>
              </a:rPr>
              <a:t>递推关系</a:t>
            </a:r>
            <a:endParaRPr lang="en-US" altLang="zh-CN" b="1" dirty="0"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b="1" dirty="0">
                <a:latin typeface="微软雅黑" pitchFamily="34" charset="-122"/>
                <a:ea typeface="微软雅黑" pitchFamily="34" charset="-122"/>
              </a:rPr>
              <a:t>有限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个（多项式级别）状态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子问题</a:t>
            </a:r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自底向上（</a:t>
            </a:r>
            <a:r>
              <a:rPr lang="zh-CN" altLang="en-US" b="1" dirty="0">
                <a:latin typeface="微软雅黑" pitchFamily="34" charset="-122"/>
                <a:ea typeface="微软雅黑" pitchFamily="34" charset="-122"/>
              </a:rPr>
              <a:t>由易至难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）求解各状态值</a:t>
            </a:r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021B62C-3E37-B144-BB2E-993E60A08C21}"/>
              </a:ext>
            </a:extLst>
          </p:cNvPr>
          <p:cNvSpPr txBox="1"/>
          <p:nvPr/>
        </p:nvSpPr>
        <p:spPr>
          <a:xfrm>
            <a:off x="222018" y="3435846"/>
            <a:ext cx="642034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/>
              <a:t>构造状态转移方程</a:t>
            </a:r>
            <a:r>
              <a:rPr kumimoji="1" lang="zh-CN" altLang="en-US" dirty="0"/>
              <a:t>：</a:t>
            </a:r>
            <a:endParaRPr kumimoji="1" lang="en-US" altLang="zh-CN" dirty="0"/>
          </a:p>
          <a:p>
            <a:r>
              <a:rPr kumimoji="1" lang="en-US" altLang="zh-CN" dirty="0"/>
              <a:t>1</a:t>
            </a:r>
            <a:r>
              <a:rPr kumimoji="1" lang="zh-CN" altLang="en-US" dirty="0"/>
              <a:t>）原问题最优解</a:t>
            </a:r>
            <a:r>
              <a:rPr kumimoji="1" lang="zh-CN" altLang="en-US" b="1" dirty="0"/>
              <a:t>划分</a:t>
            </a:r>
            <a:r>
              <a:rPr kumimoji="1" lang="zh-CN" altLang="en-US" dirty="0"/>
              <a:t>为多个子解：矩阵连乘</a:t>
            </a:r>
            <a:endParaRPr kumimoji="1" lang="en-US" altLang="zh-CN" dirty="0"/>
          </a:p>
          <a:p>
            <a:r>
              <a:rPr kumimoji="1" lang="en-US" altLang="zh-CN" dirty="0"/>
              <a:t>2</a:t>
            </a:r>
            <a:r>
              <a:rPr kumimoji="1" lang="zh-CN" altLang="en-US" dirty="0"/>
              <a:t>）原问题最优解</a:t>
            </a:r>
            <a:r>
              <a:rPr kumimoji="1" lang="zh-CN" altLang="en-US" b="1" dirty="0"/>
              <a:t>约简</a:t>
            </a:r>
            <a:r>
              <a:rPr kumimoji="1" lang="zh-CN" altLang="en-US" dirty="0"/>
              <a:t>为一个子解：多段图最短路径、</a:t>
            </a:r>
            <a:r>
              <a:rPr kumimoji="1" lang="en-US" altLang="zh-CN" dirty="0"/>
              <a:t>0-1</a:t>
            </a:r>
            <a:r>
              <a:rPr kumimoji="1" lang="zh-CN" altLang="en-US" dirty="0"/>
              <a:t>背包</a:t>
            </a:r>
            <a:endParaRPr kumimoji="1" lang="en-US" altLang="zh-CN" dirty="0"/>
          </a:p>
          <a:p>
            <a:r>
              <a:rPr kumimoji="1" lang="en-US" altLang="zh-CN" dirty="0"/>
              <a:t>3</a:t>
            </a:r>
            <a:r>
              <a:rPr kumimoji="1" lang="zh-CN" altLang="en-US" dirty="0"/>
              <a:t>）对间接目标设计状态转移</a:t>
            </a:r>
            <a:r>
              <a:rPr kumimoji="1" lang="zh-CN" altLang="en-US"/>
              <a:t>方程：最大上升子序列</a:t>
            </a:r>
            <a:endParaRPr kumimoji="1" lang="zh-CN" altLang="en-US" dirty="0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92FB76B8-6619-024A-92FA-3B8F1326062D}"/>
              </a:ext>
            </a:extLst>
          </p:cNvPr>
          <p:cNvGrpSpPr/>
          <p:nvPr/>
        </p:nvGrpSpPr>
        <p:grpSpPr>
          <a:xfrm>
            <a:off x="6156176" y="1225302"/>
            <a:ext cx="2036905" cy="1778496"/>
            <a:chOff x="6855575" y="3147814"/>
            <a:chExt cx="2036905" cy="1778496"/>
          </a:xfrm>
        </p:grpSpPr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00FEDCCD-220C-2845-A062-E70507D00CF0}"/>
                </a:ext>
              </a:extLst>
            </p:cNvPr>
            <p:cNvSpPr/>
            <p:nvPr/>
          </p:nvSpPr>
          <p:spPr>
            <a:xfrm>
              <a:off x="7308304" y="3147814"/>
              <a:ext cx="914400" cy="9144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b="1" dirty="0">
                  <a:solidFill>
                    <a:sysClr val="windowText" lastClr="000000"/>
                  </a:solidFill>
                </a:rPr>
                <a:t>难</a:t>
              </a:r>
            </a:p>
          </p:txBody>
        </p:sp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C2738B33-A012-2740-8648-C87DCCDE0D10}"/>
                </a:ext>
              </a:extLst>
            </p:cNvPr>
            <p:cNvSpPr/>
            <p:nvPr/>
          </p:nvSpPr>
          <p:spPr>
            <a:xfrm>
              <a:off x="6855575" y="4410044"/>
              <a:ext cx="452729" cy="482352"/>
            </a:xfrm>
            <a:prstGeom prst="ellipse">
              <a:avLst/>
            </a:prstGeom>
            <a:solidFill>
              <a:srgbClr val="CBEAF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b="1" dirty="0">
                  <a:solidFill>
                    <a:sysClr val="windowText" lastClr="000000"/>
                  </a:solidFill>
                </a:rPr>
                <a:t>易</a:t>
              </a:r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3825C073-980B-5340-9A23-BE44F1755EEA}"/>
                </a:ext>
              </a:extLst>
            </p:cNvPr>
            <p:cNvSpPr/>
            <p:nvPr/>
          </p:nvSpPr>
          <p:spPr>
            <a:xfrm>
              <a:off x="7647663" y="4443958"/>
              <a:ext cx="452729" cy="482352"/>
            </a:xfrm>
            <a:prstGeom prst="ellipse">
              <a:avLst/>
            </a:prstGeom>
            <a:solidFill>
              <a:srgbClr val="CBEAF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b="1" dirty="0">
                  <a:solidFill>
                    <a:sysClr val="windowText" lastClr="000000"/>
                  </a:solidFill>
                </a:rPr>
                <a:t>易</a:t>
              </a:r>
            </a:p>
          </p:txBody>
        </p: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45E4922A-070C-C34E-8579-2B1642873CF4}"/>
                </a:ext>
              </a:extLst>
            </p:cNvPr>
            <p:cNvSpPr/>
            <p:nvPr/>
          </p:nvSpPr>
          <p:spPr>
            <a:xfrm>
              <a:off x="8439751" y="4393654"/>
              <a:ext cx="452729" cy="482352"/>
            </a:xfrm>
            <a:prstGeom prst="ellipse">
              <a:avLst/>
            </a:prstGeom>
            <a:solidFill>
              <a:srgbClr val="CBEAF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b="1" dirty="0">
                  <a:solidFill>
                    <a:sysClr val="windowText" lastClr="000000"/>
                  </a:solidFill>
                </a:rPr>
                <a:t>易</a:t>
              </a:r>
            </a:p>
          </p:txBody>
        </p:sp>
        <p:sp>
          <p:nvSpPr>
            <p:cNvPr id="13" name="上箭头 12">
              <a:extLst>
                <a:ext uri="{FF2B5EF4-FFF2-40B4-BE49-F238E27FC236}">
                  <a16:creationId xmlns:a16="http://schemas.microsoft.com/office/drawing/2014/main" id="{ADBB2720-F12F-404B-B64D-2DF74371C8F7}"/>
                </a:ext>
              </a:extLst>
            </p:cNvPr>
            <p:cNvSpPr/>
            <p:nvPr/>
          </p:nvSpPr>
          <p:spPr>
            <a:xfrm rot="2214087">
              <a:off x="7196305" y="3950881"/>
              <a:ext cx="267351" cy="470142"/>
            </a:xfrm>
            <a:prstGeom prst="up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4" name="上箭头 13">
              <a:extLst>
                <a:ext uri="{FF2B5EF4-FFF2-40B4-BE49-F238E27FC236}">
                  <a16:creationId xmlns:a16="http://schemas.microsoft.com/office/drawing/2014/main" id="{447AC2C5-40CA-9E4B-B464-DCA4894590AD}"/>
                </a:ext>
              </a:extLst>
            </p:cNvPr>
            <p:cNvSpPr/>
            <p:nvPr/>
          </p:nvSpPr>
          <p:spPr>
            <a:xfrm>
              <a:off x="7740352" y="4011910"/>
              <a:ext cx="267351" cy="470142"/>
            </a:xfrm>
            <a:prstGeom prst="up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5" name="上箭头 14">
              <a:extLst>
                <a:ext uri="{FF2B5EF4-FFF2-40B4-BE49-F238E27FC236}">
                  <a16:creationId xmlns:a16="http://schemas.microsoft.com/office/drawing/2014/main" id="{1B2F12A7-FB9D-B148-9594-19A3E441EE80}"/>
                </a:ext>
              </a:extLst>
            </p:cNvPr>
            <p:cNvSpPr/>
            <p:nvPr/>
          </p:nvSpPr>
          <p:spPr>
            <a:xfrm rot="18631226">
              <a:off x="8232263" y="3950880"/>
              <a:ext cx="267351" cy="470142"/>
            </a:xfrm>
            <a:prstGeom prst="up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894359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000"/>
    </mc:Choice>
    <mc:Fallback xmlns="">
      <p:transition advClick="0" advTm="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1652" name="Picture 4" descr="C:\Users\Administrator\Desktop\tooopen_14101664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64000"/>
                    </a14:imgEffect>
                    <a14:imgEffect>
                      <a14:brightnessContrast bright="-3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46" t="19706" r="2946" b="10942"/>
          <a:stretch/>
        </p:blipFill>
        <p:spPr bwMode="auto">
          <a:xfrm>
            <a:off x="0" y="0"/>
            <a:ext cx="9178925" cy="5143500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</p:spPr>
      </p:pic>
      <p:sp>
        <p:nvSpPr>
          <p:cNvPr id="9" name="剪去单角的矩形 8"/>
          <p:cNvSpPr/>
          <p:nvPr/>
        </p:nvSpPr>
        <p:spPr>
          <a:xfrm>
            <a:off x="107504" y="1923678"/>
            <a:ext cx="6552728" cy="1224136"/>
          </a:xfrm>
          <a:prstGeom prst="snip1Rect">
            <a:avLst>
              <a:gd name="adj" fmla="val 46110"/>
            </a:avLst>
          </a:prstGeom>
          <a:solidFill>
            <a:srgbClr val="F9A4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剪去单角的矩形 3"/>
          <p:cNvSpPr/>
          <p:nvPr/>
        </p:nvSpPr>
        <p:spPr>
          <a:xfrm>
            <a:off x="-17512" y="1851670"/>
            <a:ext cx="6516216" cy="1152128"/>
          </a:xfrm>
          <a:prstGeom prst="snip1Rect">
            <a:avLst>
              <a:gd name="adj" fmla="val 50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aseline="-25000" dirty="0"/>
          </a:p>
        </p:txBody>
      </p:sp>
      <p:sp>
        <p:nvSpPr>
          <p:cNvPr id="5" name="TextBox 4"/>
          <p:cNvSpPr txBox="1"/>
          <p:nvPr/>
        </p:nvSpPr>
        <p:spPr>
          <a:xfrm>
            <a:off x="683568" y="1966069"/>
            <a:ext cx="459613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谢谢 </a:t>
            </a:r>
            <a:r>
              <a:rPr lang="en-US" altLang="zh-CN" sz="5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THANKS</a:t>
            </a:r>
            <a:endParaRPr lang="zh-CN" altLang="en-US" sz="5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84721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2000"/>
    </mc:Choice>
    <mc:Fallback xmlns="">
      <p:transition advClick="0" advTm="2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5">
            <a:extLst>
              <a:ext uri="{FF2B5EF4-FFF2-40B4-BE49-F238E27FC236}">
                <a16:creationId xmlns:a16="http://schemas.microsoft.com/office/drawing/2014/main" id="{9B4EC4EE-6EA9-1C4F-AD81-561887A893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504" y="555526"/>
            <a:ext cx="8784976" cy="4464496"/>
          </a:xfrm>
        </p:spPr>
        <p:txBody>
          <a:bodyPr/>
          <a:lstStyle/>
          <a:p>
            <a:pPr defTabSz="812800">
              <a:lnSpc>
                <a:spcPct val="120000"/>
              </a:lnSpc>
              <a:buClr>
                <a:schemeClr val="folHlink"/>
              </a:buClr>
              <a:buSzPct val="70000"/>
              <a:buFont typeface="Wingdings" pitchFamily="2" charset="2"/>
              <a:buChar char="p"/>
            </a:pPr>
            <a:r>
              <a:rPr lang="zh-CN" altLang="en-US" sz="1800" b="1" dirty="0">
                <a:solidFill>
                  <a:srgbClr val="F77A2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状态和状态表示：</a:t>
            </a:r>
            <a:r>
              <a:rPr lang="zh-CN" altLang="en-US" sz="1800" dirty="0">
                <a:solidFill>
                  <a:srgbClr val="001C2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表示每个阶段开始时，问题或系统所处的客观状况。状态既是该阶段的某个起点，又是前一个阶段的某个终点。通常一个阶段有若干个状态，每个状态用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多元组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S(p</a:t>
            </a:r>
            <a:r>
              <a:rPr lang="en-US" altLang="zh-CN" sz="1800" baseline="-2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p</a:t>
            </a:r>
            <a:r>
              <a:rPr lang="en-US" altLang="zh-CN" sz="1800" baseline="-2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,…,</a:t>
            </a:r>
            <a:r>
              <a:rPr lang="en-US" altLang="zh-CN" sz="1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en-US" altLang="zh-CN" sz="1800" baseline="-25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k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表示，值域表示状态值，或者对应子问题的答案。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812800">
              <a:lnSpc>
                <a:spcPct val="120000"/>
              </a:lnSpc>
              <a:buClr>
                <a:schemeClr val="folHlink"/>
              </a:buClr>
              <a:buSzPct val="70000"/>
              <a:buFont typeface="Wingdings" pitchFamily="2" charset="2"/>
              <a:buChar char="p"/>
            </a:pPr>
            <a:endParaRPr lang="en-US" altLang="zh-CN" sz="18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812800">
              <a:lnSpc>
                <a:spcPct val="120000"/>
              </a:lnSpc>
              <a:buClr>
                <a:schemeClr val="folHlink"/>
              </a:buClr>
              <a:buSzPct val="70000"/>
              <a:buFont typeface="Wingdings" pitchFamily="2" charset="2"/>
              <a:buChar char="p"/>
            </a:pPr>
            <a:r>
              <a:rPr lang="zh-CN" altLang="en-US" sz="1800" b="1" dirty="0">
                <a:solidFill>
                  <a:srgbClr val="F77A2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状态转移：</a:t>
            </a:r>
            <a:r>
              <a:rPr lang="zh-CN" altLang="en-US" sz="1800" dirty="0">
                <a:solidFill>
                  <a:srgbClr val="001C2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在动态规划的多阶段决策过程中，决策序列对应状态序列，每一次决策对应一次状态转移，状态转移用递推方程来描述，称之为</a:t>
            </a:r>
            <a:r>
              <a:rPr lang="zh-CN" altLang="en-US" sz="1800" b="1" dirty="0">
                <a:solidFill>
                  <a:srgbClr val="001C2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状态转移方程</a:t>
            </a:r>
            <a:r>
              <a:rPr lang="zh-CN" altLang="en-US" sz="1800" dirty="0">
                <a:solidFill>
                  <a:srgbClr val="001C2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800" dirty="0">
              <a:solidFill>
                <a:srgbClr val="001C2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812800">
              <a:lnSpc>
                <a:spcPct val="120000"/>
              </a:lnSpc>
              <a:buClr>
                <a:schemeClr val="folHlink"/>
              </a:buClr>
              <a:buSzPct val="70000"/>
              <a:buFont typeface="Wingdings" pitchFamily="2" charset="2"/>
              <a:buChar char="p"/>
            </a:pPr>
            <a:endParaRPr lang="en-US" altLang="zh-CN" sz="1800" dirty="0">
              <a:solidFill>
                <a:srgbClr val="001C2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812800">
              <a:lnSpc>
                <a:spcPct val="120000"/>
              </a:lnSpc>
              <a:buClr>
                <a:schemeClr val="folHlink"/>
              </a:buClr>
              <a:buSzPct val="70000"/>
              <a:buFont typeface="Wingdings" pitchFamily="2" charset="2"/>
              <a:buChar char="p"/>
            </a:pPr>
            <a:r>
              <a:rPr lang="zh-CN" altLang="en-US" sz="1800" b="1" dirty="0">
                <a:solidFill>
                  <a:srgbClr val="F77A2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状态无后效性：</a:t>
            </a:r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如果某个阶段状态给定后，则该阶段以后过程的发展不受该阶段以前各阶段状态的影响，也就是说状态具有</a:t>
            </a:r>
            <a:r>
              <a:rPr lang="zh-CN" altLang="en-US" sz="1800" b="1" dirty="0">
                <a:solidFill>
                  <a:srgbClr val="F77A2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马尔科夫性</a:t>
            </a:r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812800">
              <a:lnSpc>
                <a:spcPct val="120000"/>
              </a:lnSpc>
              <a:buClr>
                <a:schemeClr val="folHlink"/>
              </a:buClr>
              <a:buSzPct val="70000"/>
              <a:buFont typeface="Wingdings" pitchFamily="2" charset="2"/>
              <a:buChar char="p"/>
            </a:pPr>
            <a:endParaRPr lang="en-US" altLang="zh-CN" sz="1800" dirty="0">
              <a:solidFill>
                <a:srgbClr val="001C2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812800">
              <a:lnSpc>
                <a:spcPct val="120000"/>
              </a:lnSpc>
              <a:buClr>
                <a:schemeClr val="folHlink"/>
              </a:buClr>
              <a:buSzPct val="70000"/>
              <a:buFont typeface="Wingdings" pitchFamily="2" charset="2"/>
              <a:buChar char="p"/>
            </a:pPr>
            <a:r>
              <a:rPr lang="en-US" altLang="zh-CN" sz="1800" b="1" dirty="0">
                <a:solidFill>
                  <a:srgbClr val="F77A2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Bellman</a:t>
            </a:r>
            <a:r>
              <a:rPr lang="zh-CN" altLang="en-US" sz="1800" b="1" dirty="0">
                <a:solidFill>
                  <a:srgbClr val="F77A2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最优性原理：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求解问题的一个最优策略序列的子策略序列总是最优的，则称该问题满足最优性原理。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812800">
              <a:lnSpc>
                <a:spcPct val="120000"/>
              </a:lnSpc>
              <a:buClr>
                <a:schemeClr val="folHlink"/>
              </a:buClr>
              <a:buSzPct val="70000"/>
              <a:buFont typeface="宋体" charset="-122"/>
              <a:buAutoNum type="circleNumDbPlain"/>
            </a:pPr>
            <a:endParaRPr lang="en-US" altLang="zh-CN" sz="1800" dirty="0">
              <a:solidFill>
                <a:srgbClr val="FF0000"/>
              </a:solidFill>
            </a:endParaRPr>
          </a:p>
          <a:p>
            <a:pPr defTabSz="812800">
              <a:lnSpc>
                <a:spcPct val="120000"/>
              </a:lnSpc>
              <a:buClr>
                <a:schemeClr val="folHlink"/>
              </a:buClr>
              <a:buSzPct val="70000"/>
              <a:buFont typeface="宋体" charset="-122"/>
              <a:buAutoNum type="circleNumDbPlain"/>
            </a:pPr>
            <a:endParaRPr lang="en-US" altLang="zh-CN" sz="1800" dirty="0">
              <a:solidFill>
                <a:srgbClr val="001C2A"/>
              </a:solidFill>
            </a:endParaRPr>
          </a:p>
          <a:p>
            <a:pPr defTabSz="812800">
              <a:lnSpc>
                <a:spcPct val="120000"/>
              </a:lnSpc>
            </a:pPr>
            <a:endParaRPr lang="zh-CN" altLang="en-US" sz="1800" dirty="0">
              <a:solidFill>
                <a:srgbClr val="001C2A"/>
              </a:solidFill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A2A704C-F1E0-2342-B598-23F26CD9A856}"/>
              </a:ext>
            </a:extLst>
          </p:cNvPr>
          <p:cNvSpPr/>
          <p:nvPr/>
        </p:nvSpPr>
        <p:spPr>
          <a:xfrm>
            <a:off x="179512" y="51470"/>
            <a:ext cx="1313180" cy="3631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80000"/>
              </a:lnSpc>
            </a:pPr>
            <a:r>
              <a:rPr lang="zh-CN" altLang="en-US" sz="22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基本概念</a:t>
            </a:r>
          </a:p>
        </p:txBody>
      </p:sp>
    </p:spTree>
    <p:extLst>
      <p:ext uri="{BB962C8B-B14F-4D97-AF65-F5344CB8AC3E}">
        <p14:creationId xmlns:p14="http://schemas.microsoft.com/office/powerpoint/2010/main" val="3335897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000"/>
    </mc:Choice>
    <mc:Fallback xmlns="">
      <p:transition advClick="0" advTm="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244920" y="51470"/>
            <a:ext cx="1877437" cy="3631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80000"/>
              </a:lnSpc>
            </a:pPr>
            <a:r>
              <a:rPr lang="zh-CN" altLang="en-US" sz="22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矩阵连乘问题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/>
              <p:cNvSpPr txBox="1"/>
              <p:nvPr/>
            </p:nvSpPr>
            <p:spPr>
              <a:xfrm>
                <a:off x="330835" y="464820"/>
                <a:ext cx="8535035" cy="7005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 eaLnBrk="1" latinLnBrk="0" hangingPunct="1">
                  <a:lnSpc>
                    <a:spcPct val="150000"/>
                  </a:lnSpc>
                </a:pPr>
                <a:r>
                  <a:rPr lang="zh-CN" altLang="en-US" sz="1400" b="1" dirty="0">
                    <a:solidFill>
                      <a:srgbClr val="F77A2D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问题描述：</a:t>
                </a:r>
                <a:r>
                  <a:rPr lang="zh-CN" altLang="en-US" sz="14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+mn-ea"/>
                  </a:rPr>
                  <a:t>考察两个矩阵相乘的情形：</a:t>
                </a:r>
                <a:r>
                  <a:rPr lang="en-US" altLang="zh-CN" sz="14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+mn-ea"/>
                  </a:rPr>
                  <a:t>C=AB</a:t>
                </a:r>
                <a:r>
                  <a:rPr lang="zh-CN" altLang="en-US" sz="14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+mn-ea"/>
                  </a:rPr>
                  <a:t>。如果矩阵</a:t>
                </a:r>
                <a:r>
                  <a:rPr lang="en-US" altLang="zh-CN" sz="14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+mn-ea"/>
                  </a:rPr>
                  <a:t>A</a:t>
                </a:r>
                <a:r>
                  <a:rPr lang="zh-CN" altLang="en-US" sz="14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+mn-ea"/>
                  </a:rPr>
                  <a:t>，</a:t>
                </a:r>
                <a:r>
                  <a:rPr lang="en-US" altLang="zh-CN" sz="14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+mn-ea"/>
                  </a:rPr>
                  <a:t>B</a:t>
                </a:r>
                <a:r>
                  <a:rPr lang="zh-CN" altLang="en-US" sz="14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+mn-ea"/>
                  </a:rPr>
                  <a:t>分别是</a:t>
                </a:r>
                <a14:m>
                  <m:oMath xmlns:m="http://schemas.openxmlformats.org/officeDocument/2006/math">
                    <m:r>
                      <a:rPr lang="en-US" altLang="zh-CN" sz="140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微软雅黑" panose="020B0503020204020204" pitchFamily="34" charset="-122"/>
                        <a:sym typeface="+mn-ea"/>
                      </a:rPr>
                      <m:t>𝑝</m:t>
                    </m:r>
                    <m:r>
                      <a:rPr lang="en-US" altLang="zh-CN" sz="1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微软雅黑" panose="020B0503020204020204" pitchFamily="34" charset="-122"/>
                        <a:sym typeface="+mn-ea"/>
                      </a:rPr>
                      <m:t>×</m:t>
                    </m:r>
                    <m:r>
                      <a:rPr lang="en-US" altLang="zh-CN" sz="1400" i="1" dirty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微软雅黑" panose="020B0503020204020204" pitchFamily="34" charset="-122"/>
                        <a:sym typeface="+mn-ea"/>
                      </a:rPr>
                      <m:t>𝑟</m:t>
                    </m:r>
                  </m:oMath>
                </a14:m>
                <a:r>
                  <a:rPr lang="zh-CN" altLang="en-US" sz="14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+mn-ea"/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sz="140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微软雅黑" panose="020B0503020204020204" pitchFamily="34" charset="-122"/>
                        <a:sym typeface="+mn-ea"/>
                      </a:rPr>
                      <m:t>𝑟</m:t>
                    </m:r>
                    <m:r>
                      <a:rPr lang="en-US" altLang="zh-CN" sz="1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微软雅黑" panose="020B0503020204020204" pitchFamily="34" charset="-122"/>
                        <a:sym typeface="+mn-ea"/>
                      </a:rPr>
                      <m:t>×</m:t>
                    </m:r>
                    <m:r>
                      <a:rPr lang="en-US" altLang="zh-CN" sz="1400" i="1" dirty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微软雅黑" panose="020B0503020204020204" pitchFamily="34" charset="-122"/>
                        <a:sym typeface="+mn-ea"/>
                      </a:rPr>
                      <m:t>𝑞</m:t>
                    </m:r>
                  </m:oMath>
                </a14:m>
                <a:r>
                  <a:rPr lang="zh-CN" altLang="en-US" sz="14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+mn-ea"/>
                  </a:rPr>
                  <a:t>矩阵，则它们的乘积</a:t>
                </a:r>
                <a:r>
                  <a:rPr lang="en-US" altLang="zh-CN" sz="14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+mn-ea"/>
                  </a:rPr>
                  <a:t>C</a:t>
                </a:r>
                <a:r>
                  <a:rPr lang="zh-CN" altLang="en-US" sz="14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+mn-ea"/>
                  </a:rPr>
                  <a:t>将</a:t>
                </a:r>
              </a:p>
              <a:p>
                <a:pPr algn="l" eaLnBrk="1" latinLnBrk="0" hangingPunct="1">
                  <a:lnSpc>
                    <a:spcPct val="150000"/>
                  </a:lnSpc>
                </a:pPr>
                <a:r>
                  <a:rPr lang="zh-CN" altLang="en-US" sz="14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+mn-ea"/>
                  </a:rPr>
                  <a:t>是</a:t>
                </a:r>
                <a14:m>
                  <m:oMath xmlns:m="http://schemas.openxmlformats.org/officeDocument/2006/math">
                    <m:r>
                      <a:rPr lang="en-US" altLang="zh-CN" sz="140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微软雅黑" panose="020B0503020204020204" pitchFamily="34" charset="-122"/>
                        <a:sym typeface="+mn-ea"/>
                      </a:rPr>
                      <m:t>𝑝</m:t>
                    </m:r>
                    <m:r>
                      <a:rPr lang="en-US" altLang="zh-CN" sz="1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微软雅黑" panose="020B0503020204020204" pitchFamily="34" charset="-122"/>
                        <a:sym typeface="+mn-ea"/>
                      </a:rPr>
                      <m:t>×</m:t>
                    </m:r>
                    <m:r>
                      <a:rPr lang="en-US" altLang="zh-CN" sz="1400" i="1" dirty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微软雅黑" panose="020B0503020204020204" pitchFamily="34" charset="-122"/>
                        <a:sym typeface="+mn-ea"/>
                      </a:rPr>
                      <m:t>𝑞</m:t>
                    </m:r>
                  </m:oMath>
                </a14:m>
                <a:r>
                  <a:rPr lang="zh-CN" altLang="en-US" sz="14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+mn-ea"/>
                  </a:rPr>
                  <a:t>矩阵，其</a:t>
                </a:r>
                <a:r>
                  <a:rPr lang="en-US" altLang="zh-CN" sz="14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+mn-ea"/>
                  </a:rPr>
                  <a:t>(</a:t>
                </a:r>
                <a:r>
                  <a:rPr lang="en-US" altLang="zh-CN" sz="1400" dirty="0" err="1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+mn-ea"/>
                  </a:rPr>
                  <a:t>i</a:t>
                </a:r>
                <a:r>
                  <a:rPr lang="en-US" altLang="zh-CN" sz="14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+mn-ea"/>
                  </a:rPr>
                  <a:t>, j)</a:t>
                </a:r>
                <a:r>
                  <a:rPr lang="zh-CN" altLang="en-US" sz="14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+mn-ea"/>
                  </a:rPr>
                  <a:t>元素为：</a:t>
                </a:r>
              </a:p>
            </p:txBody>
          </p:sp>
        </mc:Choice>
        <mc:Fallback xmlns=""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835" y="464820"/>
                <a:ext cx="8535035" cy="700576"/>
              </a:xfrm>
              <a:prstGeom prst="rect">
                <a:avLst/>
              </a:prstGeom>
              <a:blipFill>
                <a:blip r:embed="rId4"/>
                <a:stretch>
                  <a:fillRect l="-149" b="-71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2" name="Object 4"/>
          <p:cNvGraphicFramePr>
            <a:graphicFrameLocks noChangeAspect="1"/>
          </p:cNvGraphicFramePr>
          <p:nvPr>
            <p:extLst/>
          </p:nvPr>
        </p:nvGraphicFramePr>
        <p:xfrm>
          <a:off x="3371215" y="843558"/>
          <a:ext cx="1354288" cy="792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2" name="数式" r:id="rId5" imgW="736600" imgH="431800" progId="Equation.3">
                  <p:embed/>
                </p:oleObj>
              </mc:Choice>
              <mc:Fallback>
                <p:oleObj name="数式" r:id="rId5" imgW="736600" imgH="431800" progId="Equation.3">
                  <p:embed/>
                  <p:pic>
                    <p:nvPicPr>
                      <p:cNvPr id="12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71215" y="843558"/>
                        <a:ext cx="1354288" cy="792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304165" y="1635646"/>
                <a:ext cx="8535035" cy="3774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 eaLnBrk="1" latinLnBrk="0" hangingPunct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140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微软雅黑" panose="020B0503020204020204" pitchFamily="34" charset="-122"/>
                        <a:sym typeface="+mn-ea"/>
                      </a:rPr>
                      <m:t>𝑖</m:t>
                    </m:r>
                    <m:r>
                      <a:rPr lang="en-US" altLang="zh-CN" sz="1400" i="1" dirty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微软雅黑" panose="020B0503020204020204" pitchFamily="34" charset="-122"/>
                        <a:sym typeface="+mn-ea"/>
                      </a:rPr>
                      <m:t>=1</m:t>
                    </m:r>
                    <m:r>
                      <a:rPr lang="en-US" altLang="zh-CN" sz="1400" b="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微软雅黑" panose="020B0503020204020204" pitchFamily="34" charset="-122"/>
                        <a:sym typeface="+mn-ea"/>
                      </a:rPr>
                      <m:t>,  </m:t>
                    </m:r>
                    <m:r>
                      <a:rPr lang="en-US" altLang="zh-CN" sz="1400" i="1" dirty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微软雅黑" panose="020B0503020204020204" pitchFamily="34" charset="-122"/>
                        <a:sym typeface="+mn-ea"/>
                      </a:rPr>
                      <m:t>···</m:t>
                    </m:r>
                    <m:r>
                      <a:rPr lang="en-US" altLang="zh-CN" sz="1400" b="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微软雅黑" panose="020B0503020204020204" pitchFamily="34" charset="-122"/>
                        <a:sym typeface="+mn-ea"/>
                      </a:rPr>
                      <m:t>,  </m:t>
                    </m:r>
                    <m:r>
                      <a:rPr lang="en-US" altLang="zh-CN" sz="1400" i="1" dirty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微软雅黑" panose="020B0503020204020204" pitchFamily="34" charset="-122"/>
                        <a:sym typeface="+mn-ea"/>
                      </a:rPr>
                      <m:t>𝑝</m:t>
                    </m:r>
                    <m:r>
                      <a:rPr lang="en-US" altLang="zh-CN" sz="1400" b="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微软雅黑" panose="020B0503020204020204" pitchFamily="34" charset="-122"/>
                        <a:sym typeface="+mn-ea"/>
                      </a:rPr>
                      <m:t>,</m:t>
                    </m:r>
                    <m:r>
                      <a:rPr lang="zh-CN" altLang="en-US" sz="1400" i="1" dirty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微软雅黑" panose="020B0503020204020204" pitchFamily="34" charset="-122"/>
                        <a:sym typeface="+mn-ea"/>
                      </a:rPr>
                      <m:t> </m:t>
                    </m:r>
                    <m:r>
                      <a:rPr lang="en-US" altLang="zh-CN" sz="1400" i="1" dirty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微软雅黑" panose="020B0503020204020204" pitchFamily="34" charset="-122"/>
                        <a:sym typeface="+mn-ea"/>
                      </a:rPr>
                      <m:t>𝑗</m:t>
                    </m:r>
                    <m:r>
                      <a:rPr lang="en-US" altLang="zh-CN" sz="1400" i="1" dirty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微软雅黑" panose="020B0503020204020204" pitchFamily="34" charset="-122"/>
                        <a:sym typeface="+mn-ea"/>
                      </a:rPr>
                      <m:t>=1,···,  </m:t>
                    </m:r>
                    <m:r>
                      <a:rPr lang="en-US" altLang="zh-CN" sz="1400" i="1" dirty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微软雅黑" panose="020B0503020204020204" pitchFamily="34" charset="-122"/>
                        <a:sym typeface="+mn-ea"/>
                      </a:rPr>
                      <m:t>𝑞</m:t>
                    </m:r>
                  </m:oMath>
                </a14:m>
                <a:r>
                  <a:rPr lang="zh-CN" altLang="en-US" sz="14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+mn-ea"/>
                  </a:rPr>
                  <a:t>，因而</a:t>
                </a:r>
                <a:r>
                  <a:rPr lang="en-US" altLang="zh-CN" sz="14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+mn-ea"/>
                  </a:rPr>
                  <a:t>AB</a:t>
                </a:r>
                <a:r>
                  <a:rPr lang="zh-CN" altLang="en-US" sz="14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+mn-ea"/>
                  </a:rPr>
                  <a:t>所用的数乘次数是</a:t>
                </a:r>
                <a:r>
                  <a:rPr lang="en-US" altLang="zh-CN" sz="14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+mn-ea"/>
                  </a:rPr>
                  <a:t>p*r*q</a:t>
                </a:r>
                <a:r>
                  <a:rPr lang="zh-CN" altLang="en-US" sz="14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+mn-ea"/>
                  </a:rPr>
                  <a:t>。</a:t>
                </a:r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165" y="1635646"/>
                <a:ext cx="8535035" cy="377411"/>
              </a:xfrm>
              <a:prstGeom prst="rect">
                <a:avLst/>
              </a:prstGeom>
              <a:blipFill>
                <a:blip r:embed="rId7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5324BF91-AD43-3D40-9BE9-C3F4FD9B5AB4}"/>
                  </a:ext>
                </a:extLst>
              </p:cNvPr>
              <p:cNvSpPr/>
              <p:nvPr/>
            </p:nvSpPr>
            <p:spPr>
              <a:xfrm>
                <a:off x="334066" y="2105896"/>
                <a:ext cx="8505134" cy="17154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>
                  <a:lnSpc>
                    <a:spcPct val="150000"/>
                  </a:lnSpc>
                </a:pPr>
                <a:r>
                  <a:rPr lang="zh-CN" altLang="en-US" sz="140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+mn-ea"/>
                  </a:rPr>
                  <a:t>如果有至少</a:t>
                </a:r>
                <a:r>
                  <a:rPr lang="en-US" altLang="zh-CN" sz="140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+mn-ea"/>
                  </a:rPr>
                  <a:t>3</a:t>
                </a:r>
                <a:r>
                  <a:rPr lang="zh-CN" altLang="en-US" sz="140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+mn-ea"/>
                  </a:rPr>
                  <a:t>个以上的矩阵连乘，则涉及到乘积次序问题，即</a:t>
                </a:r>
                <a:r>
                  <a:rPr lang="zh-CN" altLang="en-US" sz="1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+mn-ea"/>
                  </a:rPr>
                  <a:t>加括号方法</a:t>
                </a:r>
                <a:r>
                  <a:rPr lang="zh-CN" altLang="en-US" sz="140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+mn-ea"/>
                  </a:rPr>
                  <a:t>。例如</a:t>
                </a:r>
                <a:r>
                  <a:rPr lang="en-US" altLang="zh-CN" sz="140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+mn-ea"/>
                  </a:rPr>
                  <a:t>3</a:t>
                </a:r>
                <a:r>
                  <a:rPr lang="zh-CN" altLang="en-US" sz="140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+mn-ea"/>
                  </a:rPr>
                  <a:t>个矩阵连乘的加括号方法有两种：</a:t>
                </a:r>
                <a:r>
                  <a:rPr lang="zh-CN" altLang="en-US" sz="1400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+mn-ea"/>
                  </a:rPr>
                  <a:t>（</a:t>
                </a:r>
                <a:r>
                  <a:rPr lang="en-US" altLang="zh-CN" sz="1400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+mn-ea"/>
                  </a:rPr>
                  <a:t>(A</a:t>
                </a:r>
                <a:r>
                  <a:rPr lang="en-US" altLang="zh-CN" sz="900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+mn-ea"/>
                  </a:rPr>
                  <a:t>1</a:t>
                </a:r>
                <a:r>
                  <a:rPr lang="en-US" altLang="zh-CN" sz="1400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+mn-ea"/>
                  </a:rPr>
                  <a:t>A</a:t>
                </a:r>
                <a:r>
                  <a:rPr lang="en-US" altLang="zh-CN" sz="900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+mn-ea"/>
                  </a:rPr>
                  <a:t>2</a:t>
                </a:r>
                <a:r>
                  <a:rPr lang="en-US" altLang="zh-CN" sz="1400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+mn-ea"/>
                  </a:rPr>
                  <a:t>)A</a:t>
                </a:r>
                <a:r>
                  <a:rPr lang="en-US" altLang="zh-CN" sz="900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+mn-ea"/>
                  </a:rPr>
                  <a:t>3</a:t>
                </a:r>
                <a:r>
                  <a:rPr lang="en-US" altLang="zh-CN" sz="1400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+mn-ea"/>
                  </a:rPr>
                  <a:t>)</a:t>
                </a:r>
                <a:r>
                  <a:rPr lang="zh-CN" altLang="en-US" sz="140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+mn-ea"/>
                  </a:rPr>
                  <a:t>和</a:t>
                </a:r>
                <a:r>
                  <a:rPr lang="en-US" altLang="zh-CN" sz="1400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+mn-ea"/>
                  </a:rPr>
                  <a:t>(A</a:t>
                </a:r>
                <a:r>
                  <a:rPr lang="en-US" altLang="zh-CN" sz="900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+mn-ea"/>
                  </a:rPr>
                  <a:t>1</a:t>
                </a:r>
                <a:r>
                  <a:rPr lang="en-US" altLang="zh-CN" sz="1400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+mn-ea"/>
                  </a:rPr>
                  <a:t>(A</a:t>
                </a:r>
                <a:r>
                  <a:rPr lang="en-US" altLang="zh-CN" sz="900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+mn-ea"/>
                  </a:rPr>
                  <a:t>2</a:t>
                </a:r>
                <a:r>
                  <a:rPr lang="en-US" altLang="zh-CN" sz="1400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+mn-ea"/>
                  </a:rPr>
                  <a:t>A</a:t>
                </a:r>
                <a:r>
                  <a:rPr lang="en-US" altLang="zh-CN" sz="900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+mn-ea"/>
                  </a:rPr>
                  <a:t>3</a:t>
                </a:r>
                <a:r>
                  <a:rPr lang="en-US" altLang="zh-CN" sz="1400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+mn-ea"/>
                  </a:rPr>
                  <a:t>))</a:t>
                </a:r>
                <a:r>
                  <a:rPr lang="zh-CN" altLang="en-US" sz="140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+mn-ea"/>
                  </a:rPr>
                  <a:t>。设</a:t>
                </a:r>
                <a:r>
                  <a:rPr lang="en-US" altLang="zh-CN" sz="140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+mn-ea"/>
                  </a:rPr>
                  <a:t>A</a:t>
                </a:r>
                <a:r>
                  <a:rPr lang="en-US" altLang="zh-CN" sz="90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+mn-ea"/>
                  </a:rPr>
                  <a:t>1</a:t>
                </a:r>
                <a:r>
                  <a:rPr lang="zh-CN" altLang="en-US" sz="90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+mn-ea"/>
                  </a:rPr>
                  <a:t>，</a:t>
                </a:r>
                <a:r>
                  <a:rPr lang="en-US" altLang="zh-CN" sz="140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+mn-ea"/>
                  </a:rPr>
                  <a:t>A</a:t>
                </a:r>
                <a:r>
                  <a:rPr lang="en-US" altLang="zh-CN" sz="90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+mn-ea"/>
                  </a:rPr>
                  <a:t>2</a:t>
                </a:r>
                <a:r>
                  <a:rPr lang="zh-CN" altLang="en-US" sz="90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+mn-ea"/>
                  </a:rPr>
                  <a:t>，</a:t>
                </a:r>
                <a:r>
                  <a:rPr lang="en-US" altLang="zh-CN" sz="140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+mn-ea"/>
                  </a:rPr>
                  <a:t>A</a:t>
                </a:r>
                <a:r>
                  <a:rPr lang="en-US" altLang="zh-CN" sz="90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+mn-ea"/>
                  </a:rPr>
                  <a:t>3</a:t>
                </a:r>
                <a:r>
                  <a:rPr lang="zh-CN" altLang="en-US" sz="140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+mn-ea"/>
                  </a:rPr>
                  <a:t>分别是</a:t>
                </a:r>
                <a14:m>
                  <m:oMath xmlns:m="http://schemas.openxmlformats.org/officeDocument/2006/math">
                    <m:r>
                      <a:rPr lang="en-US" altLang="zh-CN" sz="140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微软雅黑" panose="020B0503020204020204" pitchFamily="34" charset="-122"/>
                        <a:sym typeface="+mn-ea"/>
                      </a:rPr>
                      <m:t>𝑝</m:t>
                    </m:r>
                    <m:r>
                      <a:rPr lang="en-US" altLang="zh-CN" sz="1400" i="1" baseline="-25000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微软雅黑" panose="020B0503020204020204" pitchFamily="34" charset="-122"/>
                        <a:sym typeface="+mn-ea"/>
                      </a:rPr>
                      <m:t>0</m:t>
                    </m:r>
                    <m:r>
                      <a:rPr lang="en-US" altLang="zh-CN" sz="140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微软雅黑" panose="020B0503020204020204" pitchFamily="34" charset="-122"/>
                        <a:sym typeface="+mn-ea"/>
                      </a:rPr>
                      <m:t>×</m:t>
                    </m:r>
                    <m:r>
                      <a:rPr lang="en-US" altLang="zh-CN" sz="140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微软雅黑" panose="020B0503020204020204" pitchFamily="34" charset="-122"/>
                        <a:sym typeface="+mn-ea"/>
                      </a:rPr>
                      <m:t>𝑝</m:t>
                    </m:r>
                    <m:r>
                      <a:rPr lang="en-US" altLang="zh-CN" sz="1400" i="1" baseline="-25000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微软雅黑" panose="020B0503020204020204" pitchFamily="34" charset="-122"/>
                        <a:sym typeface="+mn-ea"/>
                      </a:rPr>
                      <m:t>1</m:t>
                    </m:r>
                    <m:r>
                      <a:rPr lang="zh-CN" altLang="en-US" sz="14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微软雅黑" panose="020B0503020204020204" pitchFamily="34" charset="-122"/>
                        <a:sym typeface="+mn-ea"/>
                      </a:rPr>
                      <m:t>，</m:t>
                    </m:r>
                    <m:r>
                      <a:rPr lang="en-US" altLang="zh-CN" sz="14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微软雅黑" panose="020B0503020204020204" pitchFamily="34" charset="-122"/>
                        <a:sym typeface="+mn-ea"/>
                      </a:rPr>
                      <m:t>𝑝</m:t>
                    </m:r>
                    <m:r>
                      <a:rPr lang="en-US" altLang="zh-CN" sz="1400" i="1" baseline="-25000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微软雅黑" panose="020B0503020204020204" pitchFamily="34" charset="-122"/>
                        <a:sym typeface="+mn-ea"/>
                      </a:rPr>
                      <m:t>1</m:t>
                    </m:r>
                    <m:r>
                      <a:rPr lang="en-US" altLang="zh-CN" sz="140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微软雅黑" panose="020B0503020204020204" pitchFamily="34" charset="-122"/>
                        <a:sym typeface="+mn-ea"/>
                      </a:rPr>
                      <m:t>×</m:t>
                    </m:r>
                    <m:r>
                      <a:rPr lang="en-US" altLang="zh-CN" sz="14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微软雅黑" panose="020B0503020204020204" pitchFamily="34" charset="-122"/>
                        <a:sym typeface="+mn-ea"/>
                      </a:rPr>
                      <m:t>𝑝</m:t>
                    </m:r>
                    <m:r>
                      <a:rPr lang="en-US" altLang="zh-CN" sz="1400" i="1" baseline="-25000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微软雅黑" panose="020B0503020204020204" pitchFamily="34" charset="-122"/>
                        <a:sym typeface="+mn-ea"/>
                      </a:rPr>
                      <m:t>2</m:t>
                    </m:r>
                    <m:r>
                      <a:rPr lang="zh-CN" altLang="en-US" sz="14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微软雅黑" panose="020B0503020204020204" pitchFamily="34" charset="-122"/>
                        <a:sym typeface="+mn-ea"/>
                      </a:rPr>
                      <m:t>，</m:t>
                    </m:r>
                    <m:r>
                      <a:rPr lang="en-US" altLang="zh-CN" sz="14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微软雅黑" panose="020B0503020204020204" pitchFamily="34" charset="-122"/>
                        <a:sym typeface="+mn-ea"/>
                      </a:rPr>
                      <m:t>𝑝</m:t>
                    </m:r>
                    <m:r>
                      <a:rPr lang="en-US" altLang="zh-CN" sz="1400" i="1" baseline="-25000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微软雅黑" panose="020B0503020204020204" pitchFamily="34" charset="-122"/>
                        <a:sym typeface="+mn-ea"/>
                      </a:rPr>
                      <m:t>2</m:t>
                    </m:r>
                    <m:r>
                      <a:rPr lang="en-US" altLang="zh-CN" sz="140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微软雅黑" panose="020B0503020204020204" pitchFamily="34" charset="-122"/>
                        <a:sym typeface="+mn-ea"/>
                      </a:rPr>
                      <m:t>×</m:t>
                    </m:r>
                    <m:r>
                      <a:rPr lang="en-US" altLang="zh-CN" sz="14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微软雅黑" panose="020B0503020204020204" pitchFamily="34" charset="-122"/>
                        <a:sym typeface="+mn-ea"/>
                      </a:rPr>
                      <m:t>𝑝</m:t>
                    </m:r>
                    <m:r>
                      <a:rPr lang="en-US" altLang="zh-CN" sz="1400" i="1" baseline="-25000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微软雅黑" panose="020B0503020204020204" pitchFamily="34" charset="-122"/>
                        <a:sym typeface="+mn-ea"/>
                      </a:rPr>
                      <m:t>3</m:t>
                    </m:r>
                  </m:oMath>
                </a14:m>
                <a:r>
                  <a:rPr lang="zh-CN" altLang="en-US" sz="140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+mn-ea"/>
                  </a:rPr>
                  <a:t>矩阵，则以上两种乘法次序所用的数乘次数分别为：</a:t>
                </a:r>
              </a:p>
              <a:p>
                <a:pPr lvl="0">
                  <a:lnSpc>
                    <a:spcPct val="150000"/>
                  </a:lnSpc>
                </a:pPr>
                <a:r>
                  <a:rPr lang="en-US" altLang="zh-CN" sz="140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+mn-ea"/>
                  </a:rPr>
                  <a:t>p</a:t>
                </a:r>
                <a:r>
                  <a:rPr lang="en-US" altLang="zh-CN" sz="1400" baseline="-2500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+mn-ea"/>
                  </a:rPr>
                  <a:t>0</a:t>
                </a:r>
                <a:r>
                  <a:rPr lang="en-US" altLang="zh-CN" sz="140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+mn-ea"/>
                  </a:rPr>
                  <a:t>p</a:t>
                </a:r>
                <a:r>
                  <a:rPr lang="en-US" altLang="zh-CN" sz="1400" baseline="-2500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+mn-ea"/>
                  </a:rPr>
                  <a:t>1</a:t>
                </a:r>
                <a:r>
                  <a:rPr lang="en-US" altLang="zh-CN" sz="140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+mn-ea"/>
                  </a:rPr>
                  <a:t>p</a:t>
                </a:r>
                <a:r>
                  <a:rPr lang="en-US" altLang="zh-CN" sz="1400" baseline="-2500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+mn-ea"/>
                  </a:rPr>
                  <a:t>2</a:t>
                </a:r>
                <a:r>
                  <a:rPr lang="en-US" altLang="zh-CN" sz="140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+mn-ea"/>
                  </a:rPr>
                  <a:t>+p</a:t>
                </a:r>
                <a:r>
                  <a:rPr lang="en-US" altLang="zh-CN" sz="1400" baseline="-2500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+mn-ea"/>
                  </a:rPr>
                  <a:t>0</a:t>
                </a:r>
                <a:r>
                  <a:rPr lang="en-US" altLang="zh-CN" sz="140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+mn-ea"/>
                  </a:rPr>
                  <a:t>p</a:t>
                </a:r>
                <a:r>
                  <a:rPr lang="en-US" altLang="zh-CN" sz="1400" baseline="-2500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+mn-ea"/>
                  </a:rPr>
                  <a:t>1</a:t>
                </a:r>
                <a:r>
                  <a:rPr lang="en-US" altLang="zh-CN" sz="140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+mn-ea"/>
                  </a:rPr>
                  <a:t>p</a:t>
                </a:r>
                <a:r>
                  <a:rPr lang="en-US" altLang="zh-CN" sz="1400" baseline="-2500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+mn-ea"/>
                  </a:rPr>
                  <a:t>3 </a:t>
                </a:r>
                <a:r>
                  <a:rPr lang="zh-CN" altLang="en-US" sz="140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+mn-ea"/>
                  </a:rPr>
                  <a:t>和</a:t>
                </a:r>
                <a:r>
                  <a:rPr lang="en-US" altLang="zh-CN" sz="140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+mn-ea"/>
                  </a:rPr>
                  <a:t> p</a:t>
                </a:r>
                <a:r>
                  <a:rPr lang="en-US" altLang="zh-CN" sz="1400" baseline="-2500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+mn-ea"/>
                  </a:rPr>
                  <a:t>0</a:t>
                </a:r>
                <a:r>
                  <a:rPr lang="en-US" altLang="zh-CN" sz="140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+mn-ea"/>
                  </a:rPr>
                  <a:t>p</a:t>
                </a:r>
                <a:r>
                  <a:rPr lang="en-US" altLang="zh-CN" sz="1400" baseline="-2500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+mn-ea"/>
                  </a:rPr>
                  <a:t>1</a:t>
                </a:r>
                <a:r>
                  <a:rPr lang="en-US" altLang="zh-CN" sz="140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+mn-ea"/>
                  </a:rPr>
                  <a:t>p</a:t>
                </a:r>
                <a:r>
                  <a:rPr lang="en-US" altLang="zh-CN" sz="1400" baseline="-2500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+mn-ea"/>
                  </a:rPr>
                  <a:t>3</a:t>
                </a:r>
                <a:r>
                  <a:rPr lang="en-US" altLang="zh-CN" sz="140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+mn-ea"/>
                  </a:rPr>
                  <a:t>+p</a:t>
                </a:r>
                <a:r>
                  <a:rPr lang="en-US" altLang="zh-CN" sz="1400" baseline="-2500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+mn-ea"/>
                  </a:rPr>
                  <a:t>1</a:t>
                </a:r>
                <a:r>
                  <a:rPr lang="en-US" altLang="zh-CN" sz="140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+mn-ea"/>
                  </a:rPr>
                  <a:t>p</a:t>
                </a:r>
                <a:r>
                  <a:rPr lang="en-US" altLang="zh-CN" sz="1400" baseline="-2500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+mn-ea"/>
                  </a:rPr>
                  <a:t>2</a:t>
                </a:r>
                <a:r>
                  <a:rPr lang="en-US" altLang="zh-CN" sz="140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+mn-ea"/>
                  </a:rPr>
                  <a:t>p</a:t>
                </a:r>
                <a:r>
                  <a:rPr lang="en-US" altLang="zh-CN" sz="1400" baseline="-2500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+mn-ea"/>
                  </a:rPr>
                  <a:t>3</a:t>
                </a:r>
                <a:r>
                  <a:rPr lang="zh-CN" altLang="en-US" sz="140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+mn-ea"/>
                  </a:rPr>
                  <a:t>。如果</a:t>
                </a:r>
                <a:r>
                  <a:rPr lang="en-US" altLang="zh-CN" sz="140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+mn-ea"/>
                  </a:rPr>
                  <a:t>p</a:t>
                </a:r>
                <a:r>
                  <a:rPr lang="en-US" altLang="zh-CN" sz="1400" baseline="-2500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+mn-ea"/>
                  </a:rPr>
                  <a:t>0</a:t>
                </a:r>
                <a:r>
                  <a:rPr lang="en-US" altLang="zh-CN" sz="140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+mn-ea"/>
                  </a:rPr>
                  <a:t>=10</a:t>
                </a:r>
                <a:r>
                  <a:rPr lang="zh-CN" altLang="en-US" sz="140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+mn-ea"/>
                  </a:rPr>
                  <a:t>，</a:t>
                </a:r>
                <a:r>
                  <a:rPr lang="en-US" altLang="zh-CN" sz="140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+mn-ea"/>
                  </a:rPr>
                  <a:t>p</a:t>
                </a:r>
                <a:r>
                  <a:rPr lang="en-US" altLang="zh-CN" sz="1400" baseline="-2500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+mn-ea"/>
                  </a:rPr>
                  <a:t>1</a:t>
                </a:r>
                <a:r>
                  <a:rPr lang="en-US" altLang="zh-CN" sz="140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+mn-ea"/>
                  </a:rPr>
                  <a:t>=100</a:t>
                </a:r>
                <a:r>
                  <a:rPr lang="zh-CN" altLang="en-US" sz="140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+mn-ea"/>
                  </a:rPr>
                  <a:t>，</a:t>
                </a:r>
                <a:r>
                  <a:rPr lang="en-US" altLang="zh-CN" sz="140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+mn-ea"/>
                  </a:rPr>
                  <a:t>p</a:t>
                </a:r>
                <a:r>
                  <a:rPr lang="en-US" altLang="zh-CN" sz="1400" baseline="-2500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+mn-ea"/>
                  </a:rPr>
                  <a:t>2</a:t>
                </a:r>
                <a:r>
                  <a:rPr lang="en-US" altLang="zh-CN" sz="140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+mn-ea"/>
                  </a:rPr>
                  <a:t>=5</a:t>
                </a:r>
                <a:r>
                  <a:rPr lang="zh-CN" altLang="en-US" sz="140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+mn-ea"/>
                  </a:rPr>
                  <a:t>，</a:t>
                </a:r>
                <a:r>
                  <a:rPr lang="en-US" altLang="zh-CN" sz="140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+mn-ea"/>
                  </a:rPr>
                  <a:t>p</a:t>
                </a:r>
                <a:r>
                  <a:rPr lang="en-US" altLang="zh-CN" sz="1400" baseline="-2500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+mn-ea"/>
                  </a:rPr>
                  <a:t>3</a:t>
                </a:r>
                <a:r>
                  <a:rPr lang="en-US" altLang="zh-CN" sz="140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+mn-ea"/>
                  </a:rPr>
                  <a:t>=50</a:t>
                </a:r>
                <a:r>
                  <a:rPr lang="zh-CN" altLang="en-US" sz="140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+mn-ea"/>
                  </a:rPr>
                  <a:t>，则两种乘法所用的数乘</a:t>
                </a:r>
              </a:p>
              <a:p>
                <a:pPr lvl="0">
                  <a:lnSpc>
                    <a:spcPct val="150000"/>
                  </a:lnSpc>
                </a:pPr>
                <a:r>
                  <a:rPr lang="zh-CN" altLang="en-US" sz="140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+mn-ea"/>
                  </a:rPr>
                  <a:t>次分别为：</a:t>
                </a:r>
                <a:r>
                  <a:rPr lang="en-US" altLang="zh-CN" sz="1400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+mn-ea"/>
                  </a:rPr>
                  <a:t>7500 </a:t>
                </a:r>
                <a:r>
                  <a:rPr lang="zh-CN" altLang="en-US" sz="140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+mn-ea"/>
                  </a:rPr>
                  <a:t>和</a:t>
                </a:r>
                <a:r>
                  <a:rPr lang="en-US" altLang="zh-CN" sz="140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+mn-ea"/>
                  </a:rPr>
                  <a:t> </a:t>
                </a:r>
                <a:r>
                  <a:rPr lang="en-US" altLang="zh-CN" sz="1400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+mn-ea"/>
                  </a:rPr>
                  <a:t>750000</a:t>
                </a:r>
                <a:r>
                  <a:rPr lang="zh-CN" altLang="en-US" sz="140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+mn-ea"/>
                  </a:rPr>
                  <a:t>。</a:t>
                </a:r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5324BF91-AD43-3D40-9BE9-C3F4FD9B5A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066" y="2105896"/>
                <a:ext cx="8505134" cy="1715470"/>
              </a:xfrm>
              <a:prstGeom prst="rect">
                <a:avLst/>
              </a:prstGeom>
              <a:blipFill>
                <a:blip r:embed="rId8"/>
                <a:stretch>
                  <a:fillRect l="-149" r="-14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矩形 6">
            <a:extLst>
              <a:ext uri="{FF2B5EF4-FFF2-40B4-BE49-F238E27FC236}">
                <a16:creationId xmlns:a16="http://schemas.microsoft.com/office/drawing/2014/main" id="{F8AA0F59-8846-CF4A-813B-079346456577}"/>
              </a:ext>
            </a:extLst>
          </p:cNvPr>
          <p:cNvSpPr/>
          <p:nvPr/>
        </p:nvSpPr>
        <p:spPr>
          <a:xfrm>
            <a:off x="329635" y="3948652"/>
            <a:ext cx="8509565" cy="700576"/>
          </a:xfrm>
          <a:prstGeom prst="rect">
            <a:avLst/>
          </a:prstGeom>
          <a:solidFill>
            <a:srgbClr val="CBEAFD"/>
          </a:solidFill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任意给定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n</a:t>
            </a: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个可乘的数字矩阵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A1</a:t>
            </a: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，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A2</a:t>
            </a: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，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···</a:t>
            </a: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，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An</a:t>
            </a: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，以及矩阵的维度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p</a:t>
            </a:r>
            <a:r>
              <a:rPr lang="en-US" altLang="zh-CN" sz="1400" baseline="-25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0</a:t>
            </a: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✖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p</a:t>
            </a:r>
            <a:r>
              <a:rPr lang="en-US" altLang="zh-CN" sz="1400" baseline="-25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</a:t>
            </a: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，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p</a:t>
            </a:r>
            <a:r>
              <a:rPr lang="en-US" altLang="zh-CN" sz="1400" baseline="-25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</a:t>
            </a: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✖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p</a:t>
            </a:r>
            <a:r>
              <a:rPr lang="en-US" altLang="zh-CN" sz="1400" baseline="-25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2</a:t>
            </a: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，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···</a:t>
            </a: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，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p</a:t>
            </a:r>
            <a:r>
              <a:rPr lang="en-US" altLang="zh-CN" sz="1400" baseline="-25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n-1</a:t>
            </a: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✖</a:t>
            </a:r>
            <a:r>
              <a:rPr lang="en-US" altLang="zh-CN" sz="1400" dirty="0" err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p</a:t>
            </a:r>
            <a:r>
              <a:rPr lang="en-US" altLang="zh-CN" sz="1400" baseline="-25000" dirty="0" err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n</a:t>
            </a: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，求</a:t>
            </a:r>
          </a:p>
          <a:p>
            <a:pPr lvl="0">
              <a:lnSpc>
                <a:spcPct val="150000"/>
              </a:lnSpc>
            </a:pP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解给定矩阵链的</a:t>
            </a:r>
            <a:r>
              <a:rPr lang="zh-CN" altLang="en-US" sz="1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最优计算次序</a:t>
            </a: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使得所需要的数乘次数最少。</a:t>
            </a:r>
          </a:p>
        </p:txBody>
      </p:sp>
    </p:spTree>
    <p:extLst>
      <p:ext uri="{BB962C8B-B14F-4D97-AF65-F5344CB8AC3E}">
        <p14:creationId xmlns:p14="http://schemas.microsoft.com/office/powerpoint/2010/main" val="2453775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244920" y="51470"/>
            <a:ext cx="1595309" cy="3631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80000"/>
              </a:lnSpc>
            </a:pPr>
            <a:r>
              <a:rPr lang="zh-CN" altLang="en-US" sz="22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完全加括号</a:t>
            </a:r>
            <a:endParaRPr lang="zh-CN" altLang="en-US" sz="2200" b="1" dirty="0">
              <a:solidFill>
                <a:srgbClr val="F9A46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95536" y="555526"/>
            <a:ext cx="8280920" cy="7774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lnSpc>
                <a:spcPct val="130000"/>
              </a:lnSpc>
              <a:spcBef>
                <a:spcPct val="20000"/>
              </a:spcBef>
              <a:buClr>
                <a:schemeClr val="accent2"/>
              </a:buClr>
              <a:buSzPct val="50000"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矩阵连乘计算次序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可以用</a:t>
            </a:r>
            <a:r>
              <a:rPr lang="zh-CN" altLang="en-US" b="1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加括号的方式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来确定。特别的，</a:t>
            </a:r>
            <a:r>
              <a:rPr lang="zh-CN" altLang="en-US" b="1" dirty="0">
                <a:solidFill>
                  <a:srgbClr val="F77A2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完全加括号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的矩阵连乘积可</a:t>
            </a:r>
            <a:r>
              <a:rPr lang="zh-CN" altLang="en-US" b="1" dirty="0">
                <a:solidFill>
                  <a:srgbClr val="F77A2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递归地定义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为：</a:t>
            </a:r>
          </a:p>
        </p:txBody>
      </p:sp>
      <p:sp>
        <p:nvSpPr>
          <p:cNvPr id="10" name="Text Box 4"/>
          <p:cNvSpPr txBox="1">
            <a:spLocks noChangeArrowheads="1"/>
          </p:cNvSpPr>
          <p:nvPr/>
        </p:nvSpPr>
        <p:spPr bwMode="auto">
          <a:xfrm>
            <a:off x="539552" y="1419622"/>
            <a:ext cx="7993062" cy="830997"/>
          </a:xfrm>
          <a:prstGeom prst="rect">
            <a:avLst/>
          </a:prstGeom>
          <a:solidFill>
            <a:srgbClr val="CBEAFD"/>
          </a:solidFill>
          <a:ln w="9525">
            <a:noFill/>
            <a:miter lim="800000"/>
          </a:ln>
        </p:spPr>
        <p:txBody>
          <a:bodyPr wrap="square">
            <a:spAutoFit/>
          </a:bodyPr>
          <a:lstStyle>
            <a:lvl1pPr marL="342900" indent="-342900" eaLnBrk="0" hangingPunct="0">
              <a:defRPr sz="3200">
                <a:solidFill>
                  <a:schemeClr val="tx1"/>
                </a:solidFill>
                <a:latin typeface="Arial Rounded MT Bold" panose="020F07040305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 Rounded MT Bold" panose="020F07040305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 Rounded MT Bold" panose="020F07040305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 Rounded MT Bold" panose="020F07040305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 Rounded MT Bold" panose="020F07040305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Rounded MT Bold" panose="020F07040305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Rounded MT Bold" panose="020F07040305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Rounded MT Bold" panose="020F07040305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Rounded MT Bold" panose="020F07040305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Wingdings" panose="05000000000000000000" pitchFamily="2" charset="2"/>
              <a:buChar char="p"/>
            </a:pPr>
            <a:r>
              <a:rPr kumimoji="1"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单个矩阵是完全加括号的</a:t>
            </a:r>
            <a:endParaRPr kumimoji="1"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 eaLnBrk="1" hangingPunct="1">
              <a:buFont typeface="Wingdings" panose="05000000000000000000" pitchFamily="2" charset="2"/>
              <a:buChar char="p"/>
            </a:pPr>
            <a:r>
              <a:rPr kumimoji="1"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矩阵连乘积 </a:t>
            </a:r>
            <a:r>
              <a:rPr kumimoji="1"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 </a:t>
            </a:r>
            <a:r>
              <a:rPr kumimoji="1"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是完全加括号的，则 </a:t>
            </a:r>
            <a:r>
              <a:rPr kumimoji="1"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kumimoji="1"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可示为</a:t>
            </a:r>
            <a:r>
              <a:rPr kumimoji="1"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kumimoji="1"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个完全加括号的矩阵连乘积 </a:t>
            </a:r>
            <a:r>
              <a:rPr kumimoji="1"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kumimoji="1"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和 </a:t>
            </a:r>
            <a:r>
              <a:rPr kumimoji="1"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kumimoji="1"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的乘积并加括号，即 </a:t>
            </a:r>
            <a:r>
              <a:rPr kumimoji="1"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A=</a:t>
            </a:r>
            <a:r>
              <a:rPr kumimoji="1"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kumimoji="1"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BC</a:t>
            </a:r>
            <a:r>
              <a:rPr kumimoji="1"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 </a:t>
            </a:r>
            <a:endParaRPr kumimoji="1" lang="ja-JP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1" name="Object 3"/>
          <p:cNvGraphicFramePr>
            <a:graphicFrameLocks noChangeAspect="1"/>
          </p:cNvGraphicFramePr>
          <p:nvPr>
            <p:extLst/>
          </p:nvPr>
        </p:nvGraphicFramePr>
        <p:xfrm>
          <a:off x="1543074" y="3211587"/>
          <a:ext cx="1216170" cy="32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6" name="Equation" r:id="rId4" imgW="761365" imgH="203200" progId="Equation.DSMT4">
                  <p:embed/>
                </p:oleObj>
              </mc:Choice>
              <mc:Fallback>
                <p:oleObj name="Equation" r:id="rId4" imgW="761365" imgH="203200" progId="Equation.DSMT4">
                  <p:embed/>
                  <p:pic>
                    <p:nvPicPr>
                      <p:cNvPr id="11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3074" y="3211587"/>
                        <a:ext cx="1216170" cy="324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4"/>
          <p:cNvGraphicFramePr>
            <a:graphicFrameLocks noChangeAspect="1"/>
          </p:cNvGraphicFramePr>
          <p:nvPr>
            <p:extLst/>
          </p:nvPr>
        </p:nvGraphicFramePr>
        <p:xfrm>
          <a:off x="2537277" y="3723878"/>
          <a:ext cx="1258902" cy="32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7" name="数式" r:id="rId6" imgW="787400" imgH="203200" progId="Equation.3">
                  <p:embed/>
                </p:oleObj>
              </mc:Choice>
              <mc:Fallback>
                <p:oleObj name="数式" r:id="rId6" imgW="787400" imgH="203200" progId="Equation.3">
                  <p:embed/>
                  <p:pic>
                    <p:nvPicPr>
                      <p:cNvPr id="12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37277" y="3723878"/>
                        <a:ext cx="1258902" cy="324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5"/>
          <p:cNvGraphicFramePr>
            <a:graphicFrameLocks noChangeAspect="1"/>
          </p:cNvGraphicFramePr>
          <p:nvPr>
            <p:extLst/>
          </p:nvPr>
        </p:nvGraphicFramePr>
        <p:xfrm>
          <a:off x="4671988" y="3723878"/>
          <a:ext cx="1257264" cy="32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8" name="数式" r:id="rId8" imgW="786765" imgH="203200" progId="Equation.3">
                  <p:embed/>
                </p:oleObj>
              </mc:Choice>
              <mc:Fallback>
                <p:oleObj name="数式" r:id="rId8" imgW="786765" imgH="203200" progId="Equation.3">
                  <p:embed/>
                  <p:pic>
                    <p:nvPicPr>
                      <p:cNvPr id="14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71988" y="3723878"/>
                        <a:ext cx="1257264" cy="324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6"/>
          <p:cNvGraphicFramePr>
            <a:graphicFrameLocks noChangeAspect="1"/>
          </p:cNvGraphicFramePr>
          <p:nvPr>
            <p:extLst/>
          </p:nvPr>
        </p:nvGraphicFramePr>
        <p:xfrm>
          <a:off x="3753377" y="3237158"/>
          <a:ext cx="1237905" cy="32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9" name="数式" r:id="rId10" imgW="774065" imgH="203200" progId="Equation.3">
                  <p:embed/>
                </p:oleObj>
              </mc:Choice>
              <mc:Fallback>
                <p:oleObj name="数式" r:id="rId10" imgW="774065" imgH="203200" progId="Equation.3">
                  <p:embed/>
                  <p:pic>
                    <p:nvPicPr>
                      <p:cNvPr id="15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53377" y="3237158"/>
                        <a:ext cx="1237905" cy="324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7"/>
          <p:cNvGraphicFramePr>
            <a:graphicFrameLocks noChangeAspect="1"/>
          </p:cNvGraphicFramePr>
          <p:nvPr>
            <p:extLst/>
          </p:nvPr>
        </p:nvGraphicFramePr>
        <p:xfrm>
          <a:off x="5707087" y="3211587"/>
          <a:ext cx="1237302" cy="32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50" name="数式" r:id="rId12" imgW="774065" imgH="203200" progId="Equation.3">
                  <p:embed/>
                </p:oleObj>
              </mc:Choice>
              <mc:Fallback>
                <p:oleObj name="数式" r:id="rId12" imgW="774065" imgH="203200" progId="Equation.3">
                  <p:embed/>
                  <p:pic>
                    <p:nvPicPr>
                      <p:cNvPr id="16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07087" y="3211587"/>
                        <a:ext cx="1237302" cy="324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Text Box 21"/>
          <p:cNvSpPr txBox="1">
            <a:spLocks noChangeArrowheads="1"/>
          </p:cNvSpPr>
          <p:nvPr/>
        </p:nvSpPr>
        <p:spPr bwMode="auto">
          <a:xfrm>
            <a:off x="1909366" y="4403888"/>
            <a:ext cx="5326930" cy="400110"/>
          </a:xfrm>
          <a:prstGeom prst="rect">
            <a:avLst/>
          </a:prstGeom>
          <a:ln>
            <a:solidFill>
              <a:srgbClr val="0099CC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kumimoji="1" lang="ja-JP" altLang="en-US" sz="2000" dirty="0">
                <a:latin typeface="Verdana" panose="020B0604030504040204" pitchFamily="34" charset="0"/>
                <a:ea typeface="黑体" panose="02010609060101010101" pitchFamily="49" charset="-122"/>
              </a:rPr>
              <a:t>16000</a:t>
            </a:r>
            <a:r>
              <a:rPr kumimoji="1" lang="zh-CN" altLang="en-US" sz="2000" dirty="0">
                <a:latin typeface="Verdana" panose="020B0604030504040204" pitchFamily="34" charset="0"/>
                <a:ea typeface="黑体" panose="02010609060101010101" pitchFamily="49" charset="-122"/>
              </a:rPr>
              <a:t>，</a:t>
            </a:r>
            <a:r>
              <a:rPr kumimoji="1" lang="ja-JP" altLang="en-US" sz="2000" dirty="0">
                <a:latin typeface="Verdana" panose="020B0604030504040204" pitchFamily="34" charset="0"/>
                <a:ea typeface="黑体" panose="02010609060101010101" pitchFamily="49" charset="-122"/>
              </a:rPr>
              <a:t>10500</a:t>
            </a:r>
            <a:r>
              <a:rPr kumimoji="1" lang="zh-CN" altLang="en-US" sz="2000" dirty="0">
                <a:latin typeface="Verdana" panose="020B0604030504040204" pitchFamily="34" charset="0"/>
                <a:ea typeface="黑体" panose="02010609060101010101" pitchFamily="49" charset="-122"/>
              </a:rPr>
              <a:t>，</a:t>
            </a:r>
            <a:r>
              <a:rPr kumimoji="1" lang="ja-JP" altLang="en-US" sz="2000" dirty="0">
                <a:latin typeface="Verdana" panose="020B0604030504040204" pitchFamily="34" charset="0"/>
                <a:ea typeface="黑体" panose="02010609060101010101" pitchFamily="49" charset="-122"/>
              </a:rPr>
              <a:t>36000</a:t>
            </a:r>
            <a:r>
              <a:rPr kumimoji="1" lang="zh-CN" altLang="en-US" sz="2000" dirty="0">
                <a:latin typeface="Verdana" panose="020B0604030504040204" pitchFamily="34" charset="0"/>
                <a:ea typeface="黑体" panose="02010609060101010101" pitchFamily="49" charset="-122"/>
              </a:rPr>
              <a:t>，</a:t>
            </a:r>
            <a:r>
              <a:rPr kumimoji="1" lang="ja-JP" altLang="en-US" sz="2000" dirty="0">
                <a:latin typeface="Verdana" panose="020B0604030504040204" pitchFamily="34" charset="0"/>
                <a:ea typeface="黑体" panose="02010609060101010101" pitchFamily="49" charset="-122"/>
              </a:rPr>
              <a:t>87500</a:t>
            </a:r>
            <a:r>
              <a:rPr kumimoji="1" lang="zh-CN" altLang="en-US" sz="2000" dirty="0">
                <a:latin typeface="Verdana" panose="020B0604030504040204" pitchFamily="34" charset="0"/>
                <a:ea typeface="黑体" panose="02010609060101010101" pitchFamily="49" charset="-122"/>
              </a:rPr>
              <a:t>，</a:t>
            </a:r>
            <a:r>
              <a:rPr kumimoji="1" lang="ja-JP" altLang="en-US" sz="2000" dirty="0">
                <a:latin typeface="Verdana" panose="020B0604030504040204" pitchFamily="34" charset="0"/>
                <a:ea typeface="黑体" panose="02010609060101010101" pitchFamily="49" charset="-122"/>
              </a:rPr>
              <a:t>34500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467544" y="2300144"/>
                <a:ext cx="8208912" cy="7756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ts val="2800"/>
                  </a:lnSpc>
                </a:pPr>
                <a:r>
                  <a:rPr lang="zh-CN" altLang="en-US" sz="1600" dirty="0">
                    <a:latin typeface="微软雅黑" pitchFamily="34" charset="-122"/>
                    <a:ea typeface="微软雅黑" pitchFamily="34" charset="-122"/>
                  </a:rPr>
                  <a:t>给定</a:t>
                </a:r>
                <a:r>
                  <a:rPr lang="en-US" altLang="zh-CN" sz="1600" dirty="0">
                    <a:latin typeface="微软雅黑" pitchFamily="34" charset="-122"/>
                    <a:ea typeface="微软雅黑" pitchFamily="34" charset="-122"/>
                  </a:rPr>
                  <a:t>4</a:t>
                </a:r>
                <a:r>
                  <a:rPr lang="zh-CN" altLang="en-US" sz="1600" dirty="0">
                    <a:latin typeface="微软雅黑" pitchFamily="34" charset="-122"/>
                    <a:ea typeface="微软雅黑" pitchFamily="34" charset="-122"/>
                  </a:rPr>
                  <a:t>个矩阵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/>
                      </a:rPr>
                      <m:t>𝐴</m:t>
                    </m:r>
                    <m:d>
                      <m:d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600" b="0" i="1" smtClean="0">
                            <a:latin typeface="Cambria Math"/>
                          </a:rPr>
                          <m:t>5</m:t>
                        </m:r>
                        <m:r>
                          <a:rPr lang="en-US" altLang="zh-CN" sz="1600" b="0" i="1" smtClean="0">
                            <a:latin typeface="Cambria Math"/>
                            <a:ea typeface="Cambria Math"/>
                          </a:rPr>
                          <m:t>×10</m:t>
                        </m:r>
                      </m:e>
                    </m:d>
                    <m:r>
                      <a:rPr lang="zh-CN" altLang="en-US" sz="1600" b="0" i="1" smtClean="0">
                        <a:latin typeface="Cambria Math"/>
                        <a:ea typeface="Cambria Math"/>
                      </a:rPr>
                      <m:t>，</m:t>
                    </m:r>
                    <m:r>
                      <m:rPr>
                        <m:sty m:val="p"/>
                      </m:rPr>
                      <a:rPr lang="en-US" altLang="zh-CN" sz="1600" b="0" i="0" smtClean="0">
                        <a:latin typeface="Cambria Math"/>
                      </a:rPr>
                      <m:t>B</m:t>
                    </m:r>
                    <m:d>
                      <m:d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600" b="0" i="0" smtClean="0">
                            <a:latin typeface="Cambria Math"/>
                          </a:rPr>
                          <m:t>10</m:t>
                        </m:r>
                        <m:r>
                          <a:rPr lang="en-US" altLang="zh-CN" sz="1600" b="0" i="1" smtClean="0">
                            <a:latin typeface="Cambria Math"/>
                            <a:ea typeface="Cambria Math"/>
                          </a:rPr>
                          <m:t>×40</m:t>
                        </m:r>
                      </m:e>
                    </m:d>
                    <m:r>
                      <a:rPr lang="zh-CN" altLang="en-US" sz="1600" b="0" i="1" smtClean="0">
                        <a:latin typeface="Cambria Math"/>
                        <a:ea typeface="Cambria Math"/>
                      </a:rPr>
                      <m:t>，</m:t>
                    </m:r>
                    <m:r>
                      <m:rPr>
                        <m:sty m:val="p"/>
                      </m:rPr>
                      <a:rPr lang="en-US" altLang="zh-CN" sz="1600" b="0" i="0" smtClean="0">
                        <a:latin typeface="Cambria Math"/>
                      </a:rPr>
                      <m:t>C</m:t>
                    </m:r>
                    <m:d>
                      <m:d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600" b="0" i="0" smtClean="0">
                            <a:latin typeface="Cambria Math"/>
                          </a:rPr>
                          <m:t>40</m:t>
                        </m:r>
                        <m:r>
                          <a:rPr lang="en-US" altLang="zh-CN" sz="1600" b="0" i="1" smtClean="0">
                            <a:latin typeface="Cambria Math"/>
                            <a:ea typeface="Cambria Math"/>
                          </a:rPr>
                          <m:t>×30</m:t>
                        </m:r>
                      </m:e>
                    </m:d>
                    <m:r>
                      <a:rPr lang="zh-CN" altLang="en-US" sz="1600" b="0" i="1" smtClean="0">
                        <a:latin typeface="Cambria Math"/>
                        <a:ea typeface="Cambria Math"/>
                      </a:rPr>
                      <m:t>，</m:t>
                    </m:r>
                    <m:r>
                      <m:rPr>
                        <m:sty m:val="p"/>
                      </m:rPr>
                      <a:rPr lang="en-US" altLang="zh-CN" sz="1600" b="0" i="0" smtClean="0">
                        <a:latin typeface="Cambria Math"/>
                      </a:rPr>
                      <m:t>D</m:t>
                    </m:r>
                    <m:r>
                      <a:rPr lang="en-US" altLang="zh-CN" sz="1600" b="0" i="0" smtClean="0">
                        <a:latin typeface="Cambria Math"/>
                      </a:rPr>
                      <m:t>(30</m:t>
                    </m:r>
                    <m:r>
                      <a:rPr lang="en-US" altLang="zh-CN" sz="1600" b="0" i="1" smtClean="0">
                        <a:latin typeface="Cambria Math"/>
                        <a:ea typeface="Cambria Math"/>
                      </a:rPr>
                      <m:t>×5</m:t>
                    </m:r>
                    <m:r>
                      <a:rPr lang="en-US" altLang="zh-CN" sz="1600" b="0" i="0" smtClean="0">
                        <a:latin typeface="Cambria Math"/>
                      </a:rPr>
                      <m:t>)</m:t>
                    </m:r>
                  </m:oMath>
                </a14:m>
                <a:r>
                  <a:rPr lang="zh-CN" altLang="en-US" sz="1600" dirty="0">
                    <a:latin typeface="微软雅黑" pitchFamily="34" charset="-122"/>
                    <a:ea typeface="微软雅黑" pitchFamily="34" charset="-122"/>
                  </a:rPr>
                  <a:t>，则这</a:t>
                </a:r>
                <a:r>
                  <a:rPr lang="en-US" altLang="zh-CN" sz="1600" dirty="0">
                    <a:latin typeface="微软雅黑" pitchFamily="34" charset="-122"/>
                    <a:ea typeface="微软雅黑" pitchFamily="34" charset="-122"/>
                  </a:rPr>
                  <a:t>4</a:t>
                </a:r>
                <a:r>
                  <a:rPr lang="zh-CN" altLang="en-US" sz="1600" dirty="0">
                    <a:latin typeface="微软雅黑" pitchFamily="34" charset="-122"/>
                    <a:ea typeface="微软雅黑" pitchFamily="34" charset="-122"/>
                  </a:rPr>
                  <a:t>个矩阵的连乘对应</a:t>
                </a:r>
                <a:r>
                  <a:rPr lang="en-US" altLang="zh-CN" sz="1600" dirty="0">
                    <a:latin typeface="微软雅黑" pitchFamily="34" charset="-122"/>
                    <a:ea typeface="微软雅黑" pitchFamily="34" charset="-122"/>
                  </a:rPr>
                  <a:t>5</a:t>
                </a:r>
                <a:r>
                  <a:rPr lang="zh-CN" altLang="en-US" sz="1600" dirty="0">
                    <a:latin typeface="微软雅黑" pitchFamily="34" charset="-122"/>
                    <a:ea typeface="微软雅黑" pitchFamily="34" charset="-122"/>
                  </a:rPr>
                  <a:t>种完全加括号方案：</a:t>
                </a:r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44" y="2300144"/>
                <a:ext cx="8208912" cy="775662"/>
              </a:xfrm>
              <a:prstGeom prst="rect">
                <a:avLst/>
              </a:prstGeom>
              <a:blipFill rotWithShape="1">
                <a:blip r:embed="rId14"/>
                <a:stretch>
                  <a:fillRect l="-309" b="-80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88793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 autoUpdateAnimBg="0"/>
      <p:bldP spid="21" grpId="0"/>
    </p:bldLst>
  </p:timing>
</p:sld>
</file>

<file path=ppt/theme/theme1.xml><?xml version="1.0" encoding="utf-8"?>
<a:theme xmlns:a="http://schemas.openxmlformats.org/drawingml/2006/main" name="1_默认设计模板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1_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3323</TotalTime>
  <Words>6121</Words>
  <Application>Microsoft Office PowerPoint</Application>
  <PresentationFormat>全屏显示(16:9)</PresentationFormat>
  <Paragraphs>1227</Paragraphs>
  <Slides>66</Slides>
  <Notes>28</Notes>
  <HiddenSlides>0</HiddenSlides>
  <MMClips>0</MMClips>
  <ScaleCrop>false</ScaleCrop>
  <HeadingPairs>
    <vt:vector size="8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4</vt:i4>
      </vt:variant>
      <vt:variant>
        <vt:lpstr>幻灯片标题</vt:lpstr>
      </vt:variant>
      <vt:variant>
        <vt:i4>66</vt:i4>
      </vt:variant>
    </vt:vector>
  </HeadingPairs>
  <TitlesOfParts>
    <vt:vector size="87" baseType="lpstr">
      <vt:lpstr>黑体</vt:lpstr>
      <vt:lpstr>黑体</vt:lpstr>
      <vt:lpstr>华文新魏</vt:lpstr>
      <vt:lpstr>楷体</vt:lpstr>
      <vt:lpstr>楷体_GB2312</vt:lpstr>
      <vt:lpstr>宋体</vt:lpstr>
      <vt:lpstr>Microsoft YaHei</vt:lpstr>
      <vt:lpstr>Microsoft YaHei</vt:lpstr>
      <vt:lpstr>Arial</vt:lpstr>
      <vt:lpstr>Calibri</vt:lpstr>
      <vt:lpstr>Cambria Math</vt:lpstr>
      <vt:lpstr>Courier New</vt:lpstr>
      <vt:lpstr>Symbol</vt:lpstr>
      <vt:lpstr>Times New Roman</vt:lpstr>
      <vt:lpstr>Verdana</vt:lpstr>
      <vt:lpstr>Wingdings</vt:lpstr>
      <vt:lpstr>1_默认设计模板</vt:lpstr>
      <vt:lpstr>Equation</vt:lpstr>
      <vt:lpstr>数式</vt:lpstr>
      <vt:lpstr>Equation.KSEE3</vt:lpstr>
      <vt:lpstr>公式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构造最优解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多段图最短路径</vt:lpstr>
      <vt:lpstr>最优子结构性质</vt:lpstr>
      <vt:lpstr>最优子结构性质</vt:lpstr>
      <vt:lpstr>状态表示</vt:lpstr>
      <vt:lpstr>状态表示</vt:lpstr>
      <vt:lpstr>状态转移方程</vt:lpstr>
      <vt:lpstr>状态表示和状态转移方程</vt:lpstr>
      <vt:lpstr>最优值求解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Administrator</dc:creator>
  <cp:lastModifiedBy>webuser</cp:lastModifiedBy>
  <cp:revision>398</cp:revision>
  <dcterms:created xsi:type="dcterms:W3CDTF">1601-01-01T00:00:00Z</dcterms:created>
  <dcterms:modified xsi:type="dcterms:W3CDTF">2019-10-22T02:01:48Z</dcterms:modified>
</cp:coreProperties>
</file>